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6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398" r:id="rId144"/>
    <p:sldId id="399" r:id="rId145"/>
    <p:sldId id="400" r:id="rId146"/>
    <p:sldId id="401" r:id="rId147"/>
    <p:sldId id="402" r:id="rId148"/>
    <p:sldId id="403" r:id="rId149"/>
    <p:sldId id="404" r:id="rId150"/>
    <p:sldId id="405" r:id="rId151"/>
    <p:sldId id="406" r:id="rId152"/>
    <p:sldId id="407" r:id="rId153"/>
    <p:sldId id="408" r:id="rId154"/>
    <p:sldId id="409" r:id="rId155"/>
    <p:sldId id="410" r:id="rId156"/>
    <p:sldId id="411" r:id="rId157"/>
    <p:sldId id="412" r:id="rId158"/>
    <p:sldId id="413" r:id="rId159"/>
    <p:sldId id="414" r:id="rId160"/>
    <p:sldId id="415" r:id="rId161"/>
  </p:sldIdLst>
  <p:sldSz cx="9144000" cy="6858000" type="screen4x3"/>
  <p:notesSz cx="6858000" cy="9144000"/>
  <p:embeddedFontLst>
    <p:embeddedFont>
      <p:font typeface="Caveat" pitchFamily="2" charset="0"/>
      <p:regular r:id="rId163"/>
      <p:bold r:id="rId164"/>
    </p:embeddedFont>
    <p:embeddedFont>
      <p:font typeface="Noto Sans Symbols" pitchFamily="2" charset="0"/>
      <p:regular r:id="rId165"/>
      <p:bold r:id="rId166"/>
      <p:italic r:id="rId167"/>
      <p:boldItalic r:id="rId16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69" roundtripDataSignature="AMtx7mjE06D7IQSrcRSQLy0wJr/XoSCI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usanna König" initials="" lastIdx="53"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863"/>
    <p:restoredTop sz="94658"/>
  </p:normalViewPr>
  <p:slideViewPr>
    <p:cSldViewPr snapToGrid="0">
      <p:cViewPr>
        <p:scale>
          <a:sx n="113" d="100"/>
          <a:sy n="113" d="100"/>
        </p:scale>
        <p:origin x="1224" y="2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commentAuthors" Target="commentAuthor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presProps" Target="presProps.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2" Type="http://schemas.openxmlformats.org/officeDocument/2006/relationships/viewProps" Target="view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font" Target="fonts/font5.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font" Target="fonts/font6.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font" Target="fonts/font1.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tableStyles" Target="tableStyle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font" Target="fonts/font2.fntdata"/><Relationship Id="rId169"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font" Target="fonts/font3.fntdata"/><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6"/>
        <p:cNvGrpSpPr/>
        <p:nvPr/>
      </p:nvGrpSpPr>
      <p:grpSpPr>
        <a:xfrm>
          <a:off x="0" y="0"/>
          <a:ext cx="0" cy="0"/>
          <a:chOff x="0" y="0"/>
          <a:chExt cx="0" cy="0"/>
        </a:xfrm>
      </p:grpSpPr>
      <p:sp>
        <p:nvSpPr>
          <p:cNvPr id="1327" name="Google Shape;1327;p10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8" name="Google Shape;1328;p10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7"/>
        <p:cNvGrpSpPr/>
        <p:nvPr/>
      </p:nvGrpSpPr>
      <p:grpSpPr>
        <a:xfrm>
          <a:off x="0" y="0"/>
          <a:ext cx="0" cy="0"/>
          <a:chOff x="0" y="0"/>
          <a:chExt cx="0" cy="0"/>
        </a:xfrm>
      </p:grpSpPr>
      <p:sp>
        <p:nvSpPr>
          <p:cNvPr id="1338" name="Google Shape;1338;p10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9" name="Google Shape;1339;p10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8"/>
        <p:cNvGrpSpPr/>
        <p:nvPr/>
      </p:nvGrpSpPr>
      <p:grpSpPr>
        <a:xfrm>
          <a:off x="0" y="0"/>
          <a:ext cx="0" cy="0"/>
          <a:chOff x="0" y="0"/>
          <a:chExt cx="0" cy="0"/>
        </a:xfrm>
      </p:grpSpPr>
      <p:sp>
        <p:nvSpPr>
          <p:cNvPr id="1349" name="Google Shape;1349;p10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0" name="Google Shape;1350;p10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0"/>
        <p:cNvGrpSpPr/>
        <p:nvPr/>
      </p:nvGrpSpPr>
      <p:grpSpPr>
        <a:xfrm>
          <a:off x="0" y="0"/>
          <a:ext cx="0" cy="0"/>
          <a:chOff x="0" y="0"/>
          <a:chExt cx="0" cy="0"/>
        </a:xfrm>
      </p:grpSpPr>
      <p:sp>
        <p:nvSpPr>
          <p:cNvPr id="1361" name="Google Shape;1361;p10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2" name="Google Shape;1362;p10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1"/>
        <p:cNvGrpSpPr/>
        <p:nvPr/>
      </p:nvGrpSpPr>
      <p:grpSpPr>
        <a:xfrm>
          <a:off x="0" y="0"/>
          <a:ext cx="0" cy="0"/>
          <a:chOff x="0" y="0"/>
          <a:chExt cx="0" cy="0"/>
        </a:xfrm>
      </p:grpSpPr>
      <p:sp>
        <p:nvSpPr>
          <p:cNvPr id="1372" name="Google Shape;1372;p10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3" name="Google Shape;1373;p10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8"/>
        <p:cNvGrpSpPr/>
        <p:nvPr/>
      </p:nvGrpSpPr>
      <p:grpSpPr>
        <a:xfrm>
          <a:off x="0" y="0"/>
          <a:ext cx="0" cy="0"/>
          <a:chOff x="0" y="0"/>
          <a:chExt cx="0" cy="0"/>
        </a:xfrm>
      </p:grpSpPr>
      <p:sp>
        <p:nvSpPr>
          <p:cNvPr id="1379" name="Google Shape;1379;p10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80" name="Google Shape;1380;p10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6"/>
        <p:cNvGrpSpPr/>
        <p:nvPr/>
      </p:nvGrpSpPr>
      <p:grpSpPr>
        <a:xfrm>
          <a:off x="0" y="0"/>
          <a:ext cx="0" cy="0"/>
          <a:chOff x="0" y="0"/>
          <a:chExt cx="0" cy="0"/>
        </a:xfrm>
      </p:grpSpPr>
      <p:sp>
        <p:nvSpPr>
          <p:cNvPr id="1387" name="Google Shape;1387;p10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88" name="Google Shape;1388;p10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4"/>
        <p:cNvGrpSpPr/>
        <p:nvPr/>
      </p:nvGrpSpPr>
      <p:grpSpPr>
        <a:xfrm>
          <a:off x="0" y="0"/>
          <a:ext cx="0" cy="0"/>
          <a:chOff x="0" y="0"/>
          <a:chExt cx="0" cy="0"/>
        </a:xfrm>
      </p:grpSpPr>
      <p:sp>
        <p:nvSpPr>
          <p:cNvPr id="1395" name="Google Shape;1395;p10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96" name="Google Shape;1396;p10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2"/>
        <p:cNvGrpSpPr/>
        <p:nvPr/>
      </p:nvGrpSpPr>
      <p:grpSpPr>
        <a:xfrm>
          <a:off x="0" y="0"/>
          <a:ext cx="0" cy="0"/>
          <a:chOff x="0" y="0"/>
          <a:chExt cx="0" cy="0"/>
        </a:xfrm>
      </p:grpSpPr>
      <p:sp>
        <p:nvSpPr>
          <p:cNvPr id="1403" name="Google Shape;1403;p10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4" name="Google Shape;1404;p10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0"/>
        <p:cNvGrpSpPr/>
        <p:nvPr/>
      </p:nvGrpSpPr>
      <p:grpSpPr>
        <a:xfrm>
          <a:off x="0" y="0"/>
          <a:ext cx="0" cy="0"/>
          <a:chOff x="0" y="0"/>
          <a:chExt cx="0" cy="0"/>
        </a:xfrm>
      </p:grpSpPr>
      <p:sp>
        <p:nvSpPr>
          <p:cNvPr id="1411" name="Google Shape;1411;p10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2" name="Google Shape;1412;p10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5" name="Google Shape;235;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9"/>
        <p:cNvGrpSpPr/>
        <p:nvPr/>
      </p:nvGrpSpPr>
      <p:grpSpPr>
        <a:xfrm>
          <a:off x="0" y="0"/>
          <a:ext cx="0" cy="0"/>
          <a:chOff x="0" y="0"/>
          <a:chExt cx="0" cy="0"/>
        </a:xfrm>
      </p:grpSpPr>
      <p:sp>
        <p:nvSpPr>
          <p:cNvPr id="1420" name="Google Shape;1420;p1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1" name="Google Shape;1421;p1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8"/>
        <p:cNvGrpSpPr/>
        <p:nvPr/>
      </p:nvGrpSpPr>
      <p:grpSpPr>
        <a:xfrm>
          <a:off x="0" y="0"/>
          <a:ext cx="0" cy="0"/>
          <a:chOff x="0" y="0"/>
          <a:chExt cx="0" cy="0"/>
        </a:xfrm>
      </p:grpSpPr>
      <p:sp>
        <p:nvSpPr>
          <p:cNvPr id="1429" name="Google Shape;1429;p1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30" name="Google Shape;1430;p1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7"/>
        <p:cNvGrpSpPr/>
        <p:nvPr/>
      </p:nvGrpSpPr>
      <p:grpSpPr>
        <a:xfrm>
          <a:off x="0" y="0"/>
          <a:ext cx="0" cy="0"/>
          <a:chOff x="0" y="0"/>
          <a:chExt cx="0" cy="0"/>
        </a:xfrm>
      </p:grpSpPr>
      <p:sp>
        <p:nvSpPr>
          <p:cNvPr id="1438" name="Google Shape;1438;p1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39" name="Google Shape;1439;p1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6"/>
        <p:cNvGrpSpPr/>
        <p:nvPr/>
      </p:nvGrpSpPr>
      <p:grpSpPr>
        <a:xfrm>
          <a:off x="0" y="0"/>
          <a:ext cx="0" cy="0"/>
          <a:chOff x="0" y="0"/>
          <a:chExt cx="0" cy="0"/>
        </a:xfrm>
      </p:grpSpPr>
      <p:sp>
        <p:nvSpPr>
          <p:cNvPr id="1447" name="Google Shape;1447;p1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48" name="Google Shape;1448;p1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4"/>
        <p:cNvGrpSpPr/>
        <p:nvPr/>
      </p:nvGrpSpPr>
      <p:grpSpPr>
        <a:xfrm>
          <a:off x="0" y="0"/>
          <a:ext cx="0" cy="0"/>
          <a:chOff x="0" y="0"/>
          <a:chExt cx="0" cy="0"/>
        </a:xfrm>
      </p:grpSpPr>
      <p:sp>
        <p:nvSpPr>
          <p:cNvPr id="1455" name="Google Shape;1455;p1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56" name="Google Shape;1456;p1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2"/>
        <p:cNvGrpSpPr/>
        <p:nvPr/>
      </p:nvGrpSpPr>
      <p:grpSpPr>
        <a:xfrm>
          <a:off x="0" y="0"/>
          <a:ext cx="0" cy="0"/>
          <a:chOff x="0" y="0"/>
          <a:chExt cx="0" cy="0"/>
        </a:xfrm>
      </p:grpSpPr>
      <p:sp>
        <p:nvSpPr>
          <p:cNvPr id="1463" name="Google Shape;1463;p1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64" name="Google Shape;1464;p1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0"/>
        <p:cNvGrpSpPr/>
        <p:nvPr/>
      </p:nvGrpSpPr>
      <p:grpSpPr>
        <a:xfrm>
          <a:off x="0" y="0"/>
          <a:ext cx="0" cy="0"/>
          <a:chOff x="0" y="0"/>
          <a:chExt cx="0" cy="0"/>
        </a:xfrm>
      </p:grpSpPr>
      <p:sp>
        <p:nvSpPr>
          <p:cNvPr id="1471" name="Google Shape;1471;p1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2" name="Google Shape;1472;p1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8"/>
        <p:cNvGrpSpPr/>
        <p:nvPr/>
      </p:nvGrpSpPr>
      <p:grpSpPr>
        <a:xfrm>
          <a:off x="0" y="0"/>
          <a:ext cx="0" cy="0"/>
          <a:chOff x="0" y="0"/>
          <a:chExt cx="0" cy="0"/>
        </a:xfrm>
      </p:grpSpPr>
      <p:sp>
        <p:nvSpPr>
          <p:cNvPr id="1479" name="Google Shape;1479;p1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80" name="Google Shape;1480;p11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7"/>
        <p:cNvGrpSpPr/>
        <p:nvPr/>
      </p:nvGrpSpPr>
      <p:grpSpPr>
        <a:xfrm>
          <a:off x="0" y="0"/>
          <a:ext cx="0" cy="0"/>
          <a:chOff x="0" y="0"/>
          <a:chExt cx="0" cy="0"/>
        </a:xfrm>
      </p:grpSpPr>
      <p:sp>
        <p:nvSpPr>
          <p:cNvPr id="1488" name="Google Shape;1488;p1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89" name="Google Shape;1489;p1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6"/>
        <p:cNvGrpSpPr/>
        <p:nvPr/>
      </p:nvGrpSpPr>
      <p:grpSpPr>
        <a:xfrm>
          <a:off x="0" y="0"/>
          <a:ext cx="0" cy="0"/>
          <a:chOff x="0" y="0"/>
          <a:chExt cx="0" cy="0"/>
        </a:xfrm>
      </p:grpSpPr>
      <p:sp>
        <p:nvSpPr>
          <p:cNvPr id="1497" name="Google Shape;1497;p1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8" name="Google Shape;1498;p1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5" name="Google Shape;245;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5"/>
        <p:cNvGrpSpPr/>
        <p:nvPr/>
      </p:nvGrpSpPr>
      <p:grpSpPr>
        <a:xfrm>
          <a:off x="0" y="0"/>
          <a:ext cx="0" cy="0"/>
          <a:chOff x="0" y="0"/>
          <a:chExt cx="0" cy="0"/>
        </a:xfrm>
      </p:grpSpPr>
      <p:sp>
        <p:nvSpPr>
          <p:cNvPr id="1506" name="Google Shape;1506;p1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07" name="Google Shape;1507;p12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4"/>
        <p:cNvGrpSpPr/>
        <p:nvPr/>
      </p:nvGrpSpPr>
      <p:grpSpPr>
        <a:xfrm>
          <a:off x="0" y="0"/>
          <a:ext cx="0" cy="0"/>
          <a:chOff x="0" y="0"/>
          <a:chExt cx="0" cy="0"/>
        </a:xfrm>
      </p:grpSpPr>
      <p:sp>
        <p:nvSpPr>
          <p:cNvPr id="1515" name="Google Shape;1515;p1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16" name="Google Shape;1516;p1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3"/>
        <p:cNvGrpSpPr/>
        <p:nvPr/>
      </p:nvGrpSpPr>
      <p:grpSpPr>
        <a:xfrm>
          <a:off x="0" y="0"/>
          <a:ext cx="0" cy="0"/>
          <a:chOff x="0" y="0"/>
          <a:chExt cx="0" cy="0"/>
        </a:xfrm>
      </p:grpSpPr>
      <p:sp>
        <p:nvSpPr>
          <p:cNvPr id="1524" name="Google Shape;1524;p1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25" name="Google Shape;1525;p1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4"/>
        <p:cNvGrpSpPr/>
        <p:nvPr/>
      </p:nvGrpSpPr>
      <p:grpSpPr>
        <a:xfrm>
          <a:off x="0" y="0"/>
          <a:ext cx="0" cy="0"/>
          <a:chOff x="0" y="0"/>
          <a:chExt cx="0" cy="0"/>
        </a:xfrm>
      </p:grpSpPr>
      <p:sp>
        <p:nvSpPr>
          <p:cNvPr id="1535" name="Google Shape;1535;p1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6" name="Google Shape;1536;p12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5"/>
        <p:cNvGrpSpPr/>
        <p:nvPr/>
      </p:nvGrpSpPr>
      <p:grpSpPr>
        <a:xfrm>
          <a:off x="0" y="0"/>
          <a:ext cx="0" cy="0"/>
          <a:chOff x="0" y="0"/>
          <a:chExt cx="0" cy="0"/>
        </a:xfrm>
      </p:grpSpPr>
      <p:sp>
        <p:nvSpPr>
          <p:cNvPr id="1546" name="Google Shape;1546;p1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7" name="Google Shape;1547;p1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6"/>
        <p:cNvGrpSpPr/>
        <p:nvPr/>
      </p:nvGrpSpPr>
      <p:grpSpPr>
        <a:xfrm>
          <a:off x="0" y="0"/>
          <a:ext cx="0" cy="0"/>
          <a:chOff x="0" y="0"/>
          <a:chExt cx="0" cy="0"/>
        </a:xfrm>
      </p:grpSpPr>
      <p:sp>
        <p:nvSpPr>
          <p:cNvPr id="1557" name="Google Shape;1557;g3f6b88809e0_0_12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58" name="Google Shape;1558;g3f6b88809e0_0_12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7"/>
        <p:cNvGrpSpPr/>
        <p:nvPr/>
      </p:nvGrpSpPr>
      <p:grpSpPr>
        <a:xfrm>
          <a:off x="0" y="0"/>
          <a:ext cx="0" cy="0"/>
          <a:chOff x="0" y="0"/>
          <a:chExt cx="0" cy="0"/>
        </a:xfrm>
      </p:grpSpPr>
      <p:sp>
        <p:nvSpPr>
          <p:cNvPr id="1568" name="Google Shape;1568;g3f6b88809e0_0_13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69" name="Google Shape;1569;g3f6b88809e0_0_13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8"/>
        <p:cNvGrpSpPr/>
        <p:nvPr/>
      </p:nvGrpSpPr>
      <p:grpSpPr>
        <a:xfrm>
          <a:off x="0" y="0"/>
          <a:ext cx="0" cy="0"/>
          <a:chOff x="0" y="0"/>
          <a:chExt cx="0" cy="0"/>
        </a:xfrm>
      </p:grpSpPr>
      <p:sp>
        <p:nvSpPr>
          <p:cNvPr id="1579" name="Google Shape;1579;g3f6b88809e0_0_14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0" name="Google Shape;1580;g3f6b88809e0_0_14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9"/>
        <p:cNvGrpSpPr/>
        <p:nvPr/>
      </p:nvGrpSpPr>
      <p:grpSpPr>
        <a:xfrm>
          <a:off x="0" y="0"/>
          <a:ext cx="0" cy="0"/>
          <a:chOff x="0" y="0"/>
          <a:chExt cx="0" cy="0"/>
        </a:xfrm>
      </p:grpSpPr>
      <p:sp>
        <p:nvSpPr>
          <p:cNvPr id="1590" name="Google Shape;1590;g3f6b88809e0_0_15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1" name="Google Shape;1591;g3f6b88809e0_0_15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2"/>
        <p:cNvGrpSpPr/>
        <p:nvPr/>
      </p:nvGrpSpPr>
      <p:grpSpPr>
        <a:xfrm>
          <a:off x="0" y="0"/>
          <a:ext cx="0" cy="0"/>
          <a:chOff x="0" y="0"/>
          <a:chExt cx="0" cy="0"/>
        </a:xfrm>
      </p:grpSpPr>
      <p:sp>
        <p:nvSpPr>
          <p:cNvPr id="1603" name="Google Shape;1603;g3f6b88809e0_0_16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4" name="Google Shape;1604;g3f6b88809e0_0_16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4" name="Google Shape;254;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5"/>
        <p:cNvGrpSpPr/>
        <p:nvPr/>
      </p:nvGrpSpPr>
      <p:grpSpPr>
        <a:xfrm>
          <a:off x="0" y="0"/>
          <a:ext cx="0" cy="0"/>
          <a:chOff x="0" y="0"/>
          <a:chExt cx="0" cy="0"/>
        </a:xfrm>
      </p:grpSpPr>
      <p:sp>
        <p:nvSpPr>
          <p:cNvPr id="1616" name="Google Shape;1616;g3f6b88809e0_0_17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17" name="Google Shape;1617;g3f6b88809e0_0_17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8"/>
        <p:cNvGrpSpPr/>
        <p:nvPr/>
      </p:nvGrpSpPr>
      <p:grpSpPr>
        <a:xfrm>
          <a:off x="0" y="0"/>
          <a:ext cx="0" cy="0"/>
          <a:chOff x="0" y="0"/>
          <a:chExt cx="0" cy="0"/>
        </a:xfrm>
      </p:grpSpPr>
      <p:sp>
        <p:nvSpPr>
          <p:cNvPr id="1629" name="Google Shape;1629;g3f6b88809e0_0_19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30" name="Google Shape;1630;g3f6b88809e0_0_19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1"/>
        <p:cNvGrpSpPr/>
        <p:nvPr/>
      </p:nvGrpSpPr>
      <p:grpSpPr>
        <a:xfrm>
          <a:off x="0" y="0"/>
          <a:ext cx="0" cy="0"/>
          <a:chOff x="0" y="0"/>
          <a:chExt cx="0" cy="0"/>
        </a:xfrm>
      </p:grpSpPr>
      <p:sp>
        <p:nvSpPr>
          <p:cNvPr id="1642" name="Google Shape;1642;g3f6b88809e0_0_20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43" name="Google Shape;1643;g3f6b88809e0_0_20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4"/>
        <p:cNvGrpSpPr/>
        <p:nvPr/>
      </p:nvGrpSpPr>
      <p:grpSpPr>
        <a:xfrm>
          <a:off x="0" y="0"/>
          <a:ext cx="0" cy="0"/>
          <a:chOff x="0" y="0"/>
          <a:chExt cx="0" cy="0"/>
        </a:xfrm>
      </p:grpSpPr>
      <p:sp>
        <p:nvSpPr>
          <p:cNvPr id="1655" name="Google Shape;1655;g3f6b88809e0_0_21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6" name="Google Shape;1656;g3f6b88809e0_0_2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7"/>
        <p:cNvGrpSpPr/>
        <p:nvPr/>
      </p:nvGrpSpPr>
      <p:grpSpPr>
        <a:xfrm>
          <a:off x="0" y="0"/>
          <a:ext cx="0" cy="0"/>
          <a:chOff x="0" y="0"/>
          <a:chExt cx="0" cy="0"/>
        </a:xfrm>
      </p:grpSpPr>
      <p:sp>
        <p:nvSpPr>
          <p:cNvPr id="1668" name="Google Shape;1668;g3f6b88809e0_0_22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9" name="Google Shape;1669;g3f6b88809e0_0_22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0"/>
        <p:cNvGrpSpPr/>
        <p:nvPr/>
      </p:nvGrpSpPr>
      <p:grpSpPr>
        <a:xfrm>
          <a:off x="0" y="0"/>
          <a:ext cx="0" cy="0"/>
          <a:chOff x="0" y="0"/>
          <a:chExt cx="0" cy="0"/>
        </a:xfrm>
      </p:grpSpPr>
      <p:sp>
        <p:nvSpPr>
          <p:cNvPr id="1681" name="Google Shape;1681;g3f6b88809e0_0_24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82" name="Google Shape;1682;g3f6b88809e0_0_24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3"/>
        <p:cNvGrpSpPr/>
        <p:nvPr/>
      </p:nvGrpSpPr>
      <p:grpSpPr>
        <a:xfrm>
          <a:off x="0" y="0"/>
          <a:ext cx="0" cy="0"/>
          <a:chOff x="0" y="0"/>
          <a:chExt cx="0" cy="0"/>
        </a:xfrm>
      </p:grpSpPr>
      <p:sp>
        <p:nvSpPr>
          <p:cNvPr id="1694" name="Google Shape;1694;p1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95" name="Google Shape;1695;p13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5"/>
        <p:cNvGrpSpPr/>
        <p:nvPr/>
      </p:nvGrpSpPr>
      <p:grpSpPr>
        <a:xfrm>
          <a:off x="0" y="0"/>
          <a:ext cx="0" cy="0"/>
          <a:chOff x="0" y="0"/>
          <a:chExt cx="0" cy="0"/>
        </a:xfrm>
      </p:grpSpPr>
      <p:sp>
        <p:nvSpPr>
          <p:cNvPr id="1706" name="Google Shape;1706;g3f6b88809e0_0_26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7" name="Google Shape;1707;g3f6b88809e0_0_26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7"/>
        <p:cNvGrpSpPr/>
        <p:nvPr/>
      </p:nvGrpSpPr>
      <p:grpSpPr>
        <a:xfrm>
          <a:off x="0" y="0"/>
          <a:ext cx="0" cy="0"/>
          <a:chOff x="0" y="0"/>
          <a:chExt cx="0" cy="0"/>
        </a:xfrm>
      </p:grpSpPr>
      <p:sp>
        <p:nvSpPr>
          <p:cNvPr id="1718" name="Google Shape;1718;g3f6b88809e0_0_27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9" name="Google Shape;1719;g3f6b88809e0_0_27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9"/>
        <p:cNvGrpSpPr/>
        <p:nvPr/>
      </p:nvGrpSpPr>
      <p:grpSpPr>
        <a:xfrm>
          <a:off x="0" y="0"/>
          <a:ext cx="0" cy="0"/>
          <a:chOff x="0" y="0"/>
          <a:chExt cx="0" cy="0"/>
        </a:xfrm>
      </p:grpSpPr>
      <p:sp>
        <p:nvSpPr>
          <p:cNvPr id="1730" name="Google Shape;1730;g3f6b88809e0_0_29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31" name="Google Shape;1731;g3f6b88809e0_0_29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3" name="Google Shape;263;p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1"/>
        <p:cNvGrpSpPr/>
        <p:nvPr/>
      </p:nvGrpSpPr>
      <p:grpSpPr>
        <a:xfrm>
          <a:off x="0" y="0"/>
          <a:ext cx="0" cy="0"/>
          <a:chOff x="0" y="0"/>
          <a:chExt cx="0" cy="0"/>
        </a:xfrm>
      </p:grpSpPr>
      <p:sp>
        <p:nvSpPr>
          <p:cNvPr id="1742" name="Google Shape;1742;g3f6b88809e0_0_30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43" name="Google Shape;1743;g3f6b88809e0_0_30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3"/>
        <p:cNvGrpSpPr/>
        <p:nvPr/>
      </p:nvGrpSpPr>
      <p:grpSpPr>
        <a:xfrm>
          <a:off x="0" y="0"/>
          <a:ext cx="0" cy="0"/>
          <a:chOff x="0" y="0"/>
          <a:chExt cx="0" cy="0"/>
        </a:xfrm>
      </p:grpSpPr>
      <p:sp>
        <p:nvSpPr>
          <p:cNvPr id="1754" name="Google Shape;1754;g3f6b88809e0_0_32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55" name="Google Shape;1755;g3f6b88809e0_0_32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5"/>
        <p:cNvGrpSpPr/>
        <p:nvPr/>
      </p:nvGrpSpPr>
      <p:grpSpPr>
        <a:xfrm>
          <a:off x="0" y="0"/>
          <a:ext cx="0" cy="0"/>
          <a:chOff x="0" y="0"/>
          <a:chExt cx="0" cy="0"/>
        </a:xfrm>
      </p:grpSpPr>
      <p:sp>
        <p:nvSpPr>
          <p:cNvPr id="1766" name="Google Shape;1766;g3f6b88809e0_0_33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67" name="Google Shape;1767;g3f6b88809e0_0_33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7"/>
        <p:cNvGrpSpPr/>
        <p:nvPr/>
      </p:nvGrpSpPr>
      <p:grpSpPr>
        <a:xfrm>
          <a:off x="0" y="0"/>
          <a:ext cx="0" cy="0"/>
          <a:chOff x="0" y="0"/>
          <a:chExt cx="0" cy="0"/>
        </a:xfrm>
      </p:grpSpPr>
      <p:sp>
        <p:nvSpPr>
          <p:cNvPr id="1778" name="Google Shape;1778;g3f6b88809e0_0_34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9" name="Google Shape;1779;g3f6b88809e0_0_34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9"/>
        <p:cNvGrpSpPr/>
        <p:nvPr/>
      </p:nvGrpSpPr>
      <p:grpSpPr>
        <a:xfrm>
          <a:off x="0" y="0"/>
          <a:ext cx="0" cy="0"/>
          <a:chOff x="0" y="0"/>
          <a:chExt cx="0" cy="0"/>
        </a:xfrm>
      </p:grpSpPr>
      <p:sp>
        <p:nvSpPr>
          <p:cNvPr id="1790" name="Google Shape;1790;g3f6b88809e0_0_3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91" name="Google Shape;1791;g3f6b88809e0_0_35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1"/>
        <p:cNvGrpSpPr/>
        <p:nvPr/>
      </p:nvGrpSpPr>
      <p:grpSpPr>
        <a:xfrm>
          <a:off x="0" y="0"/>
          <a:ext cx="0" cy="0"/>
          <a:chOff x="0" y="0"/>
          <a:chExt cx="0" cy="0"/>
        </a:xfrm>
      </p:grpSpPr>
      <p:sp>
        <p:nvSpPr>
          <p:cNvPr id="1802" name="Google Shape;1802;g3f6b88809e0_0_37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03" name="Google Shape;1803;g3f6b88809e0_0_37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3"/>
        <p:cNvGrpSpPr/>
        <p:nvPr/>
      </p:nvGrpSpPr>
      <p:grpSpPr>
        <a:xfrm>
          <a:off x="0" y="0"/>
          <a:ext cx="0" cy="0"/>
          <a:chOff x="0" y="0"/>
          <a:chExt cx="0" cy="0"/>
        </a:xfrm>
      </p:grpSpPr>
      <p:sp>
        <p:nvSpPr>
          <p:cNvPr id="1814" name="Google Shape;1814;p14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15" name="Google Shape;1815;p14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1"/>
        <p:cNvGrpSpPr/>
        <p:nvPr/>
      </p:nvGrpSpPr>
      <p:grpSpPr>
        <a:xfrm>
          <a:off x="0" y="0"/>
          <a:ext cx="0" cy="0"/>
          <a:chOff x="0" y="0"/>
          <a:chExt cx="0" cy="0"/>
        </a:xfrm>
      </p:grpSpPr>
      <p:sp>
        <p:nvSpPr>
          <p:cNvPr id="1822" name="Google Shape;1822;p1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23" name="Google Shape;1823;p14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9"/>
        <p:cNvGrpSpPr/>
        <p:nvPr/>
      </p:nvGrpSpPr>
      <p:grpSpPr>
        <a:xfrm>
          <a:off x="0" y="0"/>
          <a:ext cx="0" cy="0"/>
          <a:chOff x="0" y="0"/>
          <a:chExt cx="0" cy="0"/>
        </a:xfrm>
      </p:grpSpPr>
      <p:sp>
        <p:nvSpPr>
          <p:cNvPr id="1830" name="Google Shape;1830;p14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1" name="Google Shape;1831;p14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7"/>
        <p:cNvGrpSpPr/>
        <p:nvPr/>
      </p:nvGrpSpPr>
      <p:grpSpPr>
        <a:xfrm>
          <a:off x="0" y="0"/>
          <a:ext cx="0" cy="0"/>
          <a:chOff x="0" y="0"/>
          <a:chExt cx="0" cy="0"/>
        </a:xfrm>
      </p:grpSpPr>
      <p:sp>
        <p:nvSpPr>
          <p:cNvPr id="1838" name="Google Shape;1838;p14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9" name="Google Shape;1839;p14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2" name="Google Shape;272;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5"/>
        <p:cNvGrpSpPr/>
        <p:nvPr/>
      </p:nvGrpSpPr>
      <p:grpSpPr>
        <a:xfrm>
          <a:off x="0" y="0"/>
          <a:ext cx="0" cy="0"/>
          <a:chOff x="0" y="0"/>
          <a:chExt cx="0" cy="0"/>
        </a:xfrm>
      </p:grpSpPr>
      <p:sp>
        <p:nvSpPr>
          <p:cNvPr id="1846" name="Google Shape;1846;p15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47" name="Google Shape;1847;p15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5"/>
        <p:cNvGrpSpPr/>
        <p:nvPr/>
      </p:nvGrpSpPr>
      <p:grpSpPr>
        <a:xfrm>
          <a:off x="0" y="0"/>
          <a:ext cx="0" cy="0"/>
          <a:chOff x="0" y="0"/>
          <a:chExt cx="0" cy="0"/>
        </a:xfrm>
      </p:grpSpPr>
      <p:sp>
        <p:nvSpPr>
          <p:cNvPr id="1856" name="Google Shape;1856;g3f6b88809e0_0_38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57" name="Google Shape;1857;g3f6b88809e0_0_38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5"/>
        <p:cNvGrpSpPr/>
        <p:nvPr/>
      </p:nvGrpSpPr>
      <p:grpSpPr>
        <a:xfrm>
          <a:off x="0" y="0"/>
          <a:ext cx="0" cy="0"/>
          <a:chOff x="0" y="0"/>
          <a:chExt cx="0" cy="0"/>
        </a:xfrm>
      </p:grpSpPr>
      <p:sp>
        <p:nvSpPr>
          <p:cNvPr id="1866" name="Google Shape;1866;p15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67" name="Google Shape;1867;p15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2"/>
        <p:cNvGrpSpPr/>
        <p:nvPr/>
      </p:nvGrpSpPr>
      <p:grpSpPr>
        <a:xfrm>
          <a:off x="0" y="0"/>
          <a:ext cx="0" cy="0"/>
          <a:chOff x="0" y="0"/>
          <a:chExt cx="0" cy="0"/>
        </a:xfrm>
      </p:grpSpPr>
      <p:sp>
        <p:nvSpPr>
          <p:cNvPr id="1873" name="Google Shape;1873;p15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74" name="Google Shape;1874;p15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0"/>
        <p:cNvGrpSpPr/>
        <p:nvPr/>
      </p:nvGrpSpPr>
      <p:grpSpPr>
        <a:xfrm>
          <a:off x="0" y="0"/>
          <a:ext cx="0" cy="0"/>
          <a:chOff x="0" y="0"/>
          <a:chExt cx="0" cy="0"/>
        </a:xfrm>
      </p:grpSpPr>
      <p:sp>
        <p:nvSpPr>
          <p:cNvPr id="1881" name="Google Shape;1881;p15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82" name="Google Shape;1882;p15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8"/>
        <p:cNvGrpSpPr/>
        <p:nvPr/>
      </p:nvGrpSpPr>
      <p:grpSpPr>
        <a:xfrm>
          <a:off x="0" y="0"/>
          <a:ext cx="0" cy="0"/>
          <a:chOff x="0" y="0"/>
          <a:chExt cx="0" cy="0"/>
        </a:xfrm>
      </p:grpSpPr>
      <p:sp>
        <p:nvSpPr>
          <p:cNvPr id="1889" name="Google Shape;1889;p15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0" name="Google Shape;1890;p15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7"/>
        <p:cNvGrpSpPr/>
        <p:nvPr/>
      </p:nvGrpSpPr>
      <p:grpSpPr>
        <a:xfrm>
          <a:off x="0" y="0"/>
          <a:ext cx="0" cy="0"/>
          <a:chOff x="0" y="0"/>
          <a:chExt cx="0" cy="0"/>
        </a:xfrm>
      </p:grpSpPr>
      <p:sp>
        <p:nvSpPr>
          <p:cNvPr id="1898" name="Google Shape;1898;g3f6b88809e0_0_39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9" name="Google Shape;1899;g3f6b88809e0_0_39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6"/>
        <p:cNvGrpSpPr/>
        <p:nvPr/>
      </p:nvGrpSpPr>
      <p:grpSpPr>
        <a:xfrm>
          <a:off x="0" y="0"/>
          <a:ext cx="0" cy="0"/>
          <a:chOff x="0" y="0"/>
          <a:chExt cx="0" cy="0"/>
        </a:xfrm>
      </p:grpSpPr>
      <p:sp>
        <p:nvSpPr>
          <p:cNvPr id="1907" name="Google Shape;1907;g3f6b88809e0_0_40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08" name="Google Shape;1908;g3f6b88809e0_0_40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5"/>
        <p:cNvGrpSpPr/>
        <p:nvPr/>
      </p:nvGrpSpPr>
      <p:grpSpPr>
        <a:xfrm>
          <a:off x="0" y="0"/>
          <a:ext cx="0" cy="0"/>
          <a:chOff x="0" y="0"/>
          <a:chExt cx="0" cy="0"/>
        </a:xfrm>
      </p:grpSpPr>
      <p:sp>
        <p:nvSpPr>
          <p:cNvPr id="1916" name="Google Shape;1916;g3f6b88809e0_0_40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17" name="Google Shape;1917;g3f6b88809e0_0_40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4"/>
        <p:cNvGrpSpPr/>
        <p:nvPr/>
      </p:nvGrpSpPr>
      <p:grpSpPr>
        <a:xfrm>
          <a:off x="0" y="0"/>
          <a:ext cx="0" cy="0"/>
          <a:chOff x="0" y="0"/>
          <a:chExt cx="0" cy="0"/>
        </a:xfrm>
      </p:grpSpPr>
      <p:sp>
        <p:nvSpPr>
          <p:cNvPr id="1925" name="Google Shape;1925;p15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26" name="Google Shape;1926;p15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0" name="Google Shape;280;p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2"/>
        <p:cNvGrpSpPr/>
        <p:nvPr/>
      </p:nvGrpSpPr>
      <p:grpSpPr>
        <a:xfrm>
          <a:off x="0" y="0"/>
          <a:ext cx="0" cy="0"/>
          <a:chOff x="0" y="0"/>
          <a:chExt cx="0" cy="0"/>
        </a:xfrm>
      </p:grpSpPr>
      <p:sp>
        <p:nvSpPr>
          <p:cNvPr id="1933" name="Google Shape;1933;p16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34" name="Google Shape;1934;p16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8" name="Google Shape;288;p1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8" name="Google Shape;298;p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6" name="Google Shape;306;p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1" name="Google Shape;161;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4" name="Google Shape;314;p2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2" name="Google Shape;322;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0" name="Google Shape;330;p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9" name="Google Shape;339;p2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8" name="Google Shape;348;p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9" name="Google Shape;359;p2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7" name="Google Shape;367;p2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5" name="Google Shape;375;p2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3" name="Google Shape;383;p2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1" name="Google Shape;391;p2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9" name="Google Shape;169;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0" name="Google Shape;400;p3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9" name="Google Shape;409;p3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8" name="Google Shape;418;p3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6" name="Google Shape;426;p3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4" name="Google Shape;434;p3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3" name="Google Shape;443;p3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2" name="Google Shape;452;p3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1" name="Google Shape;461;p3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0" name="Google Shape;470;p3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9" name="Google Shape;479;p3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8" name="Google Shape;488;p4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6" name="Google Shape;496;p4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4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4" name="Google Shape;504;p4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3" name="Google Shape;513;p4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p4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3" name="Google Shape;523;p4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0" name="Google Shape;530;p4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p4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8" name="Google Shape;538;p4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6" name="Google Shape;546;p4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p4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4" name="Google Shape;554;p4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p4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2" name="Google Shape;562;p4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5" name="Google Shape;185;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p5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1" name="Google Shape;571;p5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p5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0" name="Google Shape;580;p5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p5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0" name="Google Shape;590;p5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p5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0" name="Google Shape;600;p5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6"/>
        <p:cNvGrpSpPr/>
        <p:nvPr/>
      </p:nvGrpSpPr>
      <p:grpSpPr>
        <a:xfrm>
          <a:off x="0" y="0"/>
          <a:ext cx="0" cy="0"/>
          <a:chOff x="0" y="0"/>
          <a:chExt cx="0" cy="0"/>
        </a:xfrm>
      </p:grpSpPr>
      <p:sp>
        <p:nvSpPr>
          <p:cNvPr id="607" name="Google Shape;607;p5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8" name="Google Shape;608;p5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4"/>
        <p:cNvGrpSpPr/>
        <p:nvPr/>
      </p:nvGrpSpPr>
      <p:grpSpPr>
        <a:xfrm>
          <a:off x="0" y="0"/>
          <a:ext cx="0" cy="0"/>
          <a:chOff x="0" y="0"/>
          <a:chExt cx="0" cy="0"/>
        </a:xfrm>
      </p:grpSpPr>
      <p:sp>
        <p:nvSpPr>
          <p:cNvPr id="615" name="Google Shape;615;p5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6" name="Google Shape;616;p5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Google Shape;623;p5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4" name="Google Shape;624;p5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1"/>
        <p:cNvGrpSpPr/>
        <p:nvPr/>
      </p:nvGrpSpPr>
      <p:grpSpPr>
        <a:xfrm>
          <a:off x="0" y="0"/>
          <a:ext cx="0" cy="0"/>
          <a:chOff x="0" y="0"/>
          <a:chExt cx="0" cy="0"/>
        </a:xfrm>
      </p:grpSpPr>
      <p:sp>
        <p:nvSpPr>
          <p:cNvPr id="632" name="Google Shape;632;p5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3" name="Google Shape;633;p5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
        <p:cNvGrpSpPr/>
        <p:nvPr/>
      </p:nvGrpSpPr>
      <p:grpSpPr>
        <a:xfrm>
          <a:off x="0" y="0"/>
          <a:ext cx="0" cy="0"/>
          <a:chOff x="0" y="0"/>
          <a:chExt cx="0" cy="0"/>
        </a:xfrm>
      </p:grpSpPr>
      <p:sp>
        <p:nvSpPr>
          <p:cNvPr id="640" name="Google Shape;640;p5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1" name="Google Shape;641;p5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7"/>
        <p:cNvGrpSpPr/>
        <p:nvPr/>
      </p:nvGrpSpPr>
      <p:grpSpPr>
        <a:xfrm>
          <a:off x="0" y="0"/>
          <a:ext cx="0" cy="0"/>
          <a:chOff x="0" y="0"/>
          <a:chExt cx="0" cy="0"/>
        </a:xfrm>
      </p:grpSpPr>
      <p:sp>
        <p:nvSpPr>
          <p:cNvPr id="648" name="Google Shape;648;p5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9" name="Google Shape;649;p5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3" name="Google Shape;193;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p6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9" name="Google Shape;659;p6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p6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1" name="Google Shape;671;p6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Google Shape;680;p6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1" name="Google Shape;681;p6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p6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8" name="Google Shape;688;p6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6"/>
        <p:cNvGrpSpPr/>
        <p:nvPr/>
      </p:nvGrpSpPr>
      <p:grpSpPr>
        <a:xfrm>
          <a:off x="0" y="0"/>
          <a:ext cx="0" cy="0"/>
          <a:chOff x="0" y="0"/>
          <a:chExt cx="0" cy="0"/>
        </a:xfrm>
      </p:grpSpPr>
      <p:sp>
        <p:nvSpPr>
          <p:cNvPr id="697" name="Google Shape;697;p6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8" name="Google Shape;698;p6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7"/>
        <p:cNvGrpSpPr/>
        <p:nvPr/>
      </p:nvGrpSpPr>
      <p:grpSpPr>
        <a:xfrm>
          <a:off x="0" y="0"/>
          <a:ext cx="0" cy="0"/>
          <a:chOff x="0" y="0"/>
          <a:chExt cx="0" cy="0"/>
        </a:xfrm>
      </p:grpSpPr>
      <p:sp>
        <p:nvSpPr>
          <p:cNvPr id="708" name="Google Shape;708;p6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9" name="Google Shape;709;p6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
        <p:cNvGrpSpPr/>
        <p:nvPr/>
      </p:nvGrpSpPr>
      <p:grpSpPr>
        <a:xfrm>
          <a:off x="0" y="0"/>
          <a:ext cx="0" cy="0"/>
          <a:chOff x="0" y="0"/>
          <a:chExt cx="0" cy="0"/>
        </a:xfrm>
      </p:grpSpPr>
      <p:sp>
        <p:nvSpPr>
          <p:cNvPr id="718" name="Google Shape;718;p6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9" name="Google Shape;719;p6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7"/>
        <p:cNvGrpSpPr/>
        <p:nvPr/>
      </p:nvGrpSpPr>
      <p:grpSpPr>
        <a:xfrm>
          <a:off x="0" y="0"/>
          <a:ext cx="0" cy="0"/>
          <a:chOff x="0" y="0"/>
          <a:chExt cx="0" cy="0"/>
        </a:xfrm>
      </p:grpSpPr>
      <p:sp>
        <p:nvSpPr>
          <p:cNvPr id="728" name="Google Shape;728;p6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9" name="Google Shape;729;p6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9"/>
        <p:cNvGrpSpPr/>
        <p:nvPr/>
      </p:nvGrpSpPr>
      <p:grpSpPr>
        <a:xfrm>
          <a:off x="0" y="0"/>
          <a:ext cx="0" cy="0"/>
          <a:chOff x="0" y="0"/>
          <a:chExt cx="0" cy="0"/>
        </a:xfrm>
      </p:grpSpPr>
      <p:sp>
        <p:nvSpPr>
          <p:cNvPr id="740" name="Google Shape;740;p6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1" name="Google Shape;741;p6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2"/>
        <p:cNvGrpSpPr/>
        <p:nvPr/>
      </p:nvGrpSpPr>
      <p:grpSpPr>
        <a:xfrm>
          <a:off x="0" y="0"/>
          <a:ext cx="0" cy="0"/>
          <a:chOff x="0" y="0"/>
          <a:chExt cx="0" cy="0"/>
        </a:xfrm>
      </p:grpSpPr>
      <p:sp>
        <p:nvSpPr>
          <p:cNvPr id="753" name="Google Shape;753;p6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4" name="Google Shape;754;p6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5"/>
        <p:cNvGrpSpPr/>
        <p:nvPr/>
      </p:nvGrpSpPr>
      <p:grpSpPr>
        <a:xfrm>
          <a:off x="0" y="0"/>
          <a:ext cx="0" cy="0"/>
          <a:chOff x="0" y="0"/>
          <a:chExt cx="0" cy="0"/>
        </a:xfrm>
      </p:grpSpPr>
      <p:sp>
        <p:nvSpPr>
          <p:cNvPr id="766" name="Google Shape;766;p7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7" name="Google Shape;767;p7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4"/>
        <p:cNvGrpSpPr/>
        <p:nvPr/>
      </p:nvGrpSpPr>
      <p:grpSpPr>
        <a:xfrm>
          <a:off x="0" y="0"/>
          <a:ext cx="0" cy="0"/>
          <a:chOff x="0" y="0"/>
          <a:chExt cx="0" cy="0"/>
        </a:xfrm>
      </p:grpSpPr>
      <p:sp>
        <p:nvSpPr>
          <p:cNvPr id="785" name="Google Shape;785;p7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86" name="Google Shape;786;p7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2"/>
        <p:cNvGrpSpPr/>
        <p:nvPr/>
      </p:nvGrpSpPr>
      <p:grpSpPr>
        <a:xfrm>
          <a:off x="0" y="0"/>
          <a:ext cx="0" cy="0"/>
          <a:chOff x="0" y="0"/>
          <a:chExt cx="0" cy="0"/>
        </a:xfrm>
      </p:grpSpPr>
      <p:sp>
        <p:nvSpPr>
          <p:cNvPr id="803" name="Google Shape;803;p7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4" name="Google Shape;804;p7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2"/>
        <p:cNvGrpSpPr/>
        <p:nvPr/>
      </p:nvGrpSpPr>
      <p:grpSpPr>
        <a:xfrm>
          <a:off x="0" y="0"/>
          <a:ext cx="0" cy="0"/>
          <a:chOff x="0" y="0"/>
          <a:chExt cx="0" cy="0"/>
        </a:xfrm>
      </p:grpSpPr>
      <p:sp>
        <p:nvSpPr>
          <p:cNvPr id="823" name="Google Shape;823;p7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4" name="Google Shape;824;p7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2"/>
        <p:cNvGrpSpPr/>
        <p:nvPr/>
      </p:nvGrpSpPr>
      <p:grpSpPr>
        <a:xfrm>
          <a:off x="0" y="0"/>
          <a:ext cx="0" cy="0"/>
          <a:chOff x="0" y="0"/>
          <a:chExt cx="0" cy="0"/>
        </a:xfrm>
      </p:grpSpPr>
      <p:sp>
        <p:nvSpPr>
          <p:cNvPr id="843" name="Google Shape;843;p7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4" name="Google Shape;844;p7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7"/>
        <p:cNvGrpSpPr/>
        <p:nvPr/>
      </p:nvGrpSpPr>
      <p:grpSpPr>
        <a:xfrm>
          <a:off x="0" y="0"/>
          <a:ext cx="0" cy="0"/>
          <a:chOff x="0" y="0"/>
          <a:chExt cx="0" cy="0"/>
        </a:xfrm>
      </p:grpSpPr>
      <p:sp>
        <p:nvSpPr>
          <p:cNvPr id="858" name="Google Shape;858;p7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9" name="Google Shape;859;p7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2"/>
        <p:cNvGrpSpPr/>
        <p:nvPr/>
      </p:nvGrpSpPr>
      <p:grpSpPr>
        <a:xfrm>
          <a:off x="0" y="0"/>
          <a:ext cx="0" cy="0"/>
          <a:chOff x="0" y="0"/>
          <a:chExt cx="0" cy="0"/>
        </a:xfrm>
      </p:grpSpPr>
      <p:sp>
        <p:nvSpPr>
          <p:cNvPr id="873" name="Google Shape;873;p7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4" name="Google Shape;874;p7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p:cNvGrpSpPr/>
        <p:nvPr/>
      </p:nvGrpSpPr>
      <p:grpSpPr>
        <a:xfrm>
          <a:off x="0" y="0"/>
          <a:ext cx="0" cy="0"/>
          <a:chOff x="0" y="0"/>
          <a:chExt cx="0" cy="0"/>
        </a:xfrm>
      </p:grpSpPr>
      <p:sp>
        <p:nvSpPr>
          <p:cNvPr id="888" name="Google Shape;888;p7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9" name="Google Shape;889;p7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3"/>
        <p:cNvGrpSpPr/>
        <p:nvPr/>
      </p:nvGrpSpPr>
      <p:grpSpPr>
        <a:xfrm>
          <a:off x="0" y="0"/>
          <a:ext cx="0" cy="0"/>
          <a:chOff x="0" y="0"/>
          <a:chExt cx="0" cy="0"/>
        </a:xfrm>
      </p:grpSpPr>
      <p:sp>
        <p:nvSpPr>
          <p:cNvPr id="904" name="Google Shape;904;p7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5" name="Google Shape;905;p7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8"/>
        <p:cNvGrpSpPr/>
        <p:nvPr/>
      </p:nvGrpSpPr>
      <p:grpSpPr>
        <a:xfrm>
          <a:off x="0" y="0"/>
          <a:ext cx="0" cy="0"/>
          <a:chOff x="0" y="0"/>
          <a:chExt cx="0" cy="0"/>
        </a:xfrm>
      </p:grpSpPr>
      <p:sp>
        <p:nvSpPr>
          <p:cNvPr id="919" name="Google Shape;919;p7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20" name="Google Shape;920;p7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9" name="Google Shape;209;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5"/>
        <p:cNvGrpSpPr/>
        <p:nvPr/>
      </p:nvGrpSpPr>
      <p:grpSpPr>
        <a:xfrm>
          <a:off x="0" y="0"/>
          <a:ext cx="0" cy="0"/>
          <a:chOff x="0" y="0"/>
          <a:chExt cx="0" cy="0"/>
        </a:xfrm>
      </p:grpSpPr>
      <p:sp>
        <p:nvSpPr>
          <p:cNvPr id="936" name="Google Shape;936;p8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7" name="Google Shape;937;p8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2"/>
        <p:cNvGrpSpPr/>
        <p:nvPr/>
      </p:nvGrpSpPr>
      <p:grpSpPr>
        <a:xfrm>
          <a:off x="0" y="0"/>
          <a:ext cx="0" cy="0"/>
          <a:chOff x="0" y="0"/>
          <a:chExt cx="0" cy="0"/>
        </a:xfrm>
      </p:grpSpPr>
      <p:sp>
        <p:nvSpPr>
          <p:cNvPr id="953" name="Google Shape;953;p8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4" name="Google Shape;954;p8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9"/>
        <p:cNvGrpSpPr/>
        <p:nvPr/>
      </p:nvGrpSpPr>
      <p:grpSpPr>
        <a:xfrm>
          <a:off x="0" y="0"/>
          <a:ext cx="0" cy="0"/>
          <a:chOff x="0" y="0"/>
          <a:chExt cx="0" cy="0"/>
        </a:xfrm>
      </p:grpSpPr>
      <p:sp>
        <p:nvSpPr>
          <p:cNvPr id="970" name="Google Shape;970;p8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1" name="Google Shape;971;p8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6"/>
        <p:cNvGrpSpPr/>
        <p:nvPr/>
      </p:nvGrpSpPr>
      <p:grpSpPr>
        <a:xfrm>
          <a:off x="0" y="0"/>
          <a:ext cx="0" cy="0"/>
          <a:chOff x="0" y="0"/>
          <a:chExt cx="0" cy="0"/>
        </a:xfrm>
      </p:grpSpPr>
      <p:sp>
        <p:nvSpPr>
          <p:cNvPr id="987" name="Google Shape;987;p8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8" name="Google Shape;988;p8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5"/>
        <p:cNvGrpSpPr/>
        <p:nvPr/>
      </p:nvGrpSpPr>
      <p:grpSpPr>
        <a:xfrm>
          <a:off x="0" y="0"/>
          <a:ext cx="0" cy="0"/>
          <a:chOff x="0" y="0"/>
          <a:chExt cx="0" cy="0"/>
        </a:xfrm>
      </p:grpSpPr>
      <p:sp>
        <p:nvSpPr>
          <p:cNvPr id="1006" name="Google Shape;1006;p8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7" name="Google Shape;1007;p8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4"/>
        <p:cNvGrpSpPr/>
        <p:nvPr/>
      </p:nvGrpSpPr>
      <p:grpSpPr>
        <a:xfrm>
          <a:off x="0" y="0"/>
          <a:ext cx="0" cy="0"/>
          <a:chOff x="0" y="0"/>
          <a:chExt cx="0" cy="0"/>
        </a:xfrm>
      </p:grpSpPr>
      <p:sp>
        <p:nvSpPr>
          <p:cNvPr id="1025" name="Google Shape;1025;p8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26" name="Google Shape;1026;p8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5"/>
        <p:cNvGrpSpPr/>
        <p:nvPr/>
      </p:nvGrpSpPr>
      <p:grpSpPr>
        <a:xfrm>
          <a:off x="0" y="0"/>
          <a:ext cx="0" cy="0"/>
          <a:chOff x="0" y="0"/>
          <a:chExt cx="0" cy="0"/>
        </a:xfrm>
      </p:grpSpPr>
      <p:sp>
        <p:nvSpPr>
          <p:cNvPr id="1046" name="Google Shape;1046;p8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7" name="Google Shape;1047;p8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7"/>
        <p:cNvGrpSpPr/>
        <p:nvPr/>
      </p:nvGrpSpPr>
      <p:grpSpPr>
        <a:xfrm>
          <a:off x="0" y="0"/>
          <a:ext cx="0" cy="0"/>
          <a:chOff x="0" y="0"/>
          <a:chExt cx="0" cy="0"/>
        </a:xfrm>
      </p:grpSpPr>
      <p:sp>
        <p:nvSpPr>
          <p:cNvPr id="1068" name="Google Shape;1068;p8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9" name="Google Shape;1069;p8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1"/>
        <p:cNvGrpSpPr/>
        <p:nvPr/>
      </p:nvGrpSpPr>
      <p:grpSpPr>
        <a:xfrm>
          <a:off x="0" y="0"/>
          <a:ext cx="0" cy="0"/>
          <a:chOff x="0" y="0"/>
          <a:chExt cx="0" cy="0"/>
        </a:xfrm>
      </p:grpSpPr>
      <p:sp>
        <p:nvSpPr>
          <p:cNvPr id="1092" name="Google Shape;1092;g3f6b88809e0_0_2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3" name="Google Shape;1093;g3f6b88809e0_0_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0"/>
        <p:cNvGrpSpPr/>
        <p:nvPr/>
      </p:nvGrpSpPr>
      <p:grpSpPr>
        <a:xfrm>
          <a:off x="0" y="0"/>
          <a:ext cx="0" cy="0"/>
          <a:chOff x="0" y="0"/>
          <a:chExt cx="0" cy="0"/>
        </a:xfrm>
      </p:grpSpPr>
      <p:sp>
        <p:nvSpPr>
          <p:cNvPr id="1121" name="Google Shape;1121;g3f6b88809e0_0_5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2" name="Google Shape;1122;g3f6b88809e0_0_5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7" name="Google Shape;217;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0"/>
        <p:cNvGrpSpPr/>
        <p:nvPr/>
      </p:nvGrpSpPr>
      <p:grpSpPr>
        <a:xfrm>
          <a:off x="0" y="0"/>
          <a:ext cx="0" cy="0"/>
          <a:chOff x="0" y="0"/>
          <a:chExt cx="0" cy="0"/>
        </a:xfrm>
      </p:grpSpPr>
      <p:sp>
        <p:nvSpPr>
          <p:cNvPr id="1151" name="Google Shape;1151;p9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2" name="Google Shape;1152;p9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3"/>
        <p:cNvGrpSpPr/>
        <p:nvPr/>
      </p:nvGrpSpPr>
      <p:grpSpPr>
        <a:xfrm>
          <a:off x="0" y="0"/>
          <a:ext cx="0" cy="0"/>
          <a:chOff x="0" y="0"/>
          <a:chExt cx="0" cy="0"/>
        </a:xfrm>
      </p:grpSpPr>
      <p:sp>
        <p:nvSpPr>
          <p:cNvPr id="1174" name="Google Shape;1174;g3f6b88809e0_0_8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5" name="Google Shape;1175;g3f6b88809e0_0_8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6"/>
        <p:cNvGrpSpPr/>
        <p:nvPr/>
      </p:nvGrpSpPr>
      <p:grpSpPr>
        <a:xfrm>
          <a:off x="0" y="0"/>
          <a:ext cx="0" cy="0"/>
          <a:chOff x="0" y="0"/>
          <a:chExt cx="0" cy="0"/>
        </a:xfrm>
      </p:grpSpPr>
      <p:sp>
        <p:nvSpPr>
          <p:cNvPr id="1197" name="Google Shape;1197;p9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98" name="Google Shape;1198;p9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4"/>
        <p:cNvGrpSpPr/>
        <p:nvPr/>
      </p:nvGrpSpPr>
      <p:grpSpPr>
        <a:xfrm>
          <a:off x="0" y="0"/>
          <a:ext cx="0" cy="0"/>
          <a:chOff x="0" y="0"/>
          <a:chExt cx="0" cy="0"/>
        </a:xfrm>
      </p:grpSpPr>
      <p:sp>
        <p:nvSpPr>
          <p:cNvPr id="1215" name="Google Shape;1215;p9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6" name="Google Shape;1216;p9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2"/>
        <p:cNvGrpSpPr/>
        <p:nvPr/>
      </p:nvGrpSpPr>
      <p:grpSpPr>
        <a:xfrm>
          <a:off x="0" y="0"/>
          <a:ext cx="0" cy="0"/>
          <a:chOff x="0" y="0"/>
          <a:chExt cx="0" cy="0"/>
        </a:xfrm>
      </p:grpSpPr>
      <p:sp>
        <p:nvSpPr>
          <p:cNvPr id="1233" name="Google Shape;1233;p9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4" name="Google Shape;1234;p9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1"/>
        <p:cNvGrpSpPr/>
        <p:nvPr/>
      </p:nvGrpSpPr>
      <p:grpSpPr>
        <a:xfrm>
          <a:off x="0" y="0"/>
          <a:ext cx="0" cy="0"/>
          <a:chOff x="0" y="0"/>
          <a:chExt cx="0" cy="0"/>
        </a:xfrm>
      </p:grpSpPr>
      <p:sp>
        <p:nvSpPr>
          <p:cNvPr id="1252" name="Google Shape;1252;p9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53" name="Google Shape;1253;p9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0"/>
        <p:cNvGrpSpPr/>
        <p:nvPr/>
      </p:nvGrpSpPr>
      <p:grpSpPr>
        <a:xfrm>
          <a:off x="0" y="0"/>
          <a:ext cx="0" cy="0"/>
          <a:chOff x="0" y="0"/>
          <a:chExt cx="0" cy="0"/>
        </a:xfrm>
      </p:grpSpPr>
      <p:sp>
        <p:nvSpPr>
          <p:cNvPr id="1271" name="Google Shape;1271;p9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2" name="Google Shape;1272;p9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9"/>
        <p:cNvGrpSpPr/>
        <p:nvPr/>
      </p:nvGrpSpPr>
      <p:grpSpPr>
        <a:xfrm>
          <a:off x="0" y="0"/>
          <a:ext cx="0" cy="0"/>
          <a:chOff x="0" y="0"/>
          <a:chExt cx="0" cy="0"/>
        </a:xfrm>
      </p:grpSpPr>
      <p:sp>
        <p:nvSpPr>
          <p:cNvPr id="1290" name="Google Shape;1290;p9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1" name="Google Shape;1291;p9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8"/>
        <p:cNvGrpSpPr/>
        <p:nvPr/>
      </p:nvGrpSpPr>
      <p:grpSpPr>
        <a:xfrm>
          <a:off x="0" y="0"/>
          <a:ext cx="0" cy="0"/>
          <a:chOff x="0" y="0"/>
          <a:chExt cx="0" cy="0"/>
        </a:xfrm>
      </p:grpSpPr>
      <p:sp>
        <p:nvSpPr>
          <p:cNvPr id="1309" name="Google Shape;1309;p9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0" name="Google Shape;1310;p9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5"/>
        <p:cNvGrpSpPr/>
        <p:nvPr/>
      </p:nvGrpSpPr>
      <p:grpSpPr>
        <a:xfrm>
          <a:off x="0" y="0"/>
          <a:ext cx="0" cy="0"/>
          <a:chOff x="0" y="0"/>
          <a:chExt cx="0" cy="0"/>
        </a:xfrm>
      </p:grpSpPr>
      <p:sp>
        <p:nvSpPr>
          <p:cNvPr id="1316" name="Google Shape;1316;p9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7" name="Google Shape;1317;p9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48"/>
        <p:cNvGrpSpPr/>
        <p:nvPr/>
      </p:nvGrpSpPr>
      <p:grpSpPr>
        <a:xfrm>
          <a:off x="0" y="0"/>
          <a:ext cx="0" cy="0"/>
          <a:chOff x="0" y="0"/>
          <a:chExt cx="0" cy="0"/>
        </a:xfrm>
      </p:grpSpPr>
      <p:sp>
        <p:nvSpPr>
          <p:cNvPr id="49" name="Google Shape;49;p162"/>
          <p:cNvSpPr txBox="1">
            <a:spLocks noGrp="1"/>
          </p:cNvSpPr>
          <p:nvPr>
            <p:ph type="title"/>
          </p:nvPr>
        </p:nvSpPr>
        <p:spPr>
          <a:xfrm>
            <a:off x="457200" y="122238"/>
            <a:ext cx="7543800" cy="12954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162"/>
          <p:cNvSpPr txBox="1">
            <a:spLocks noGrp="1"/>
          </p:cNvSpPr>
          <p:nvPr>
            <p:ph type="body" idx="1"/>
          </p:nvPr>
        </p:nvSpPr>
        <p:spPr>
          <a:xfrm>
            <a:off x="457200" y="1719263"/>
            <a:ext cx="8229600" cy="4411662"/>
          </a:xfrm>
          <a:prstGeom prst="rect">
            <a:avLst/>
          </a:prstGeom>
          <a:noFill/>
          <a:ln>
            <a:noFill/>
          </a:ln>
        </p:spPr>
        <p:txBody>
          <a:bodyPr spcFirstLastPara="1" wrap="square" lIns="91425" tIns="45700" rIns="91425" bIns="45700" anchor="t" anchorCtr="0">
            <a:noAutofit/>
          </a:bodyPr>
          <a:lstStyle>
            <a:lvl1pPr marL="457200" lvl="0" indent="-308610" algn="l">
              <a:spcBef>
                <a:spcPts val="360"/>
              </a:spcBef>
              <a:spcAft>
                <a:spcPts val="0"/>
              </a:spcAft>
              <a:buSzPts val="1260"/>
              <a:buChar char="●"/>
              <a:defRPr/>
            </a:lvl1pPr>
            <a:lvl2pPr marL="914400" lvl="1" indent="-308610" algn="l">
              <a:spcBef>
                <a:spcPts val="360"/>
              </a:spcBef>
              <a:spcAft>
                <a:spcPts val="0"/>
              </a:spcAft>
              <a:buSzPts val="1260"/>
              <a:buChar char="●"/>
              <a:defRPr/>
            </a:lvl2pPr>
            <a:lvl3pPr marL="1371600" lvl="2" indent="-308610" algn="l">
              <a:spcBef>
                <a:spcPts val="360"/>
              </a:spcBef>
              <a:spcAft>
                <a:spcPts val="0"/>
              </a:spcAft>
              <a:buSzPts val="1260"/>
              <a:buChar char="●"/>
              <a:defRPr/>
            </a:lvl3pPr>
            <a:lvl4pPr marL="1828800" lvl="3" indent="-314325" algn="l">
              <a:spcBef>
                <a:spcPts val="360"/>
              </a:spcBef>
              <a:spcAft>
                <a:spcPts val="0"/>
              </a:spcAft>
              <a:buSzPts val="1350"/>
              <a:buChar char="▪"/>
              <a:defRPr/>
            </a:lvl4pPr>
            <a:lvl5pPr marL="2286000" lvl="4" indent="-320040" algn="l">
              <a:spcBef>
                <a:spcPts val="360"/>
              </a:spcBef>
              <a:spcAft>
                <a:spcPts val="0"/>
              </a:spcAft>
              <a:buSzPts val="1440"/>
              <a:buChar char="▪"/>
              <a:defRPr/>
            </a:lvl5pPr>
            <a:lvl6pPr marL="2743200" lvl="5" indent="-320040" algn="l">
              <a:spcBef>
                <a:spcPts val="360"/>
              </a:spcBef>
              <a:spcAft>
                <a:spcPts val="0"/>
              </a:spcAft>
              <a:buSzPts val="1440"/>
              <a:buChar char="▪"/>
              <a:defRPr/>
            </a:lvl6pPr>
            <a:lvl7pPr marL="3200400" lvl="6" indent="-320040" algn="l">
              <a:spcBef>
                <a:spcPts val="360"/>
              </a:spcBef>
              <a:spcAft>
                <a:spcPts val="0"/>
              </a:spcAft>
              <a:buSzPts val="1440"/>
              <a:buChar char="▪"/>
              <a:defRPr/>
            </a:lvl7pPr>
            <a:lvl8pPr marL="3657600" lvl="7" indent="-320040" algn="l">
              <a:spcBef>
                <a:spcPts val="360"/>
              </a:spcBef>
              <a:spcAft>
                <a:spcPts val="0"/>
              </a:spcAft>
              <a:buSzPts val="1440"/>
              <a:buChar char="▪"/>
              <a:defRPr/>
            </a:lvl8pPr>
            <a:lvl9pPr marL="4114800" lvl="8" indent="-320040" algn="l">
              <a:spcBef>
                <a:spcPts val="360"/>
              </a:spcBef>
              <a:spcAft>
                <a:spcPts val="0"/>
              </a:spcAft>
              <a:buSzPts val="1440"/>
              <a:buChar char="▪"/>
              <a:defRPr/>
            </a:lvl9pPr>
          </a:lstStyle>
          <a:p>
            <a:endParaRPr/>
          </a:p>
        </p:txBody>
      </p:sp>
      <p:sp>
        <p:nvSpPr>
          <p:cNvPr id="51" name="Google Shape;51;p162"/>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62"/>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62"/>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000" b="0" i="0" u="none" strike="noStrike" cap="none">
                <a:solidFill>
                  <a:schemeClr val="dk1"/>
                </a:solidFill>
                <a:latin typeface="Arial"/>
                <a:ea typeface="Arial"/>
                <a:cs typeface="Arial"/>
                <a:sym typeface="Arial"/>
              </a:defRPr>
            </a:lvl1pPr>
            <a:lvl2pPr marL="0" marR="0" lvl="1" indent="0" algn="r">
              <a:spcBef>
                <a:spcPts val="0"/>
              </a:spcBef>
              <a:buNone/>
              <a:defRPr sz="1000" b="0" i="0" u="none" strike="noStrike" cap="none">
                <a:solidFill>
                  <a:schemeClr val="dk1"/>
                </a:solidFill>
                <a:latin typeface="Arial"/>
                <a:ea typeface="Arial"/>
                <a:cs typeface="Arial"/>
                <a:sym typeface="Arial"/>
              </a:defRPr>
            </a:lvl2pPr>
            <a:lvl3pPr marL="0" marR="0" lvl="2" indent="0" algn="r">
              <a:spcBef>
                <a:spcPts val="0"/>
              </a:spcBef>
              <a:buNone/>
              <a:defRPr sz="1000" b="0" i="0" u="none" strike="noStrike" cap="none">
                <a:solidFill>
                  <a:schemeClr val="dk1"/>
                </a:solidFill>
                <a:latin typeface="Arial"/>
                <a:ea typeface="Arial"/>
                <a:cs typeface="Arial"/>
                <a:sym typeface="Arial"/>
              </a:defRPr>
            </a:lvl3pPr>
            <a:lvl4pPr marL="0" marR="0" lvl="3" indent="0" algn="r">
              <a:spcBef>
                <a:spcPts val="0"/>
              </a:spcBef>
              <a:buNone/>
              <a:defRPr sz="1000" b="0" i="0" u="none" strike="noStrike" cap="none">
                <a:solidFill>
                  <a:schemeClr val="dk1"/>
                </a:solidFill>
                <a:latin typeface="Arial"/>
                <a:ea typeface="Arial"/>
                <a:cs typeface="Arial"/>
                <a:sym typeface="Arial"/>
              </a:defRPr>
            </a:lvl4pPr>
            <a:lvl5pPr marL="0" marR="0" lvl="4" indent="0" algn="r">
              <a:spcBef>
                <a:spcPts val="0"/>
              </a:spcBef>
              <a:buNone/>
              <a:defRPr sz="1000" b="0" i="0" u="none" strike="noStrike" cap="none">
                <a:solidFill>
                  <a:schemeClr val="dk1"/>
                </a:solidFill>
                <a:latin typeface="Arial"/>
                <a:ea typeface="Arial"/>
                <a:cs typeface="Arial"/>
                <a:sym typeface="Arial"/>
              </a:defRPr>
            </a:lvl5pPr>
            <a:lvl6pPr marL="0" marR="0" lvl="5" indent="0" algn="r">
              <a:spcBef>
                <a:spcPts val="0"/>
              </a:spcBef>
              <a:buNone/>
              <a:defRPr sz="1000" b="0" i="0" u="none" strike="noStrike" cap="none">
                <a:solidFill>
                  <a:schemeClr val="dk1"/>
                </a:solidFill>
                <a:latin typeface="Arial"/>
                <a:ea typeface="Arial"/>
                <a:cs typeface="Arial"/>
                <a:sym typeface="Arial"/>
              </a:defRPr>
            </a:lvl6pPr>
            <a:lvl7pPr marL="0" marR="0" lvl="6" indent="0" algn="r">
              <a:spcBef>
                <a:spcPts val="0"/>
              </a:spcBef>
              <a:buNone/>
              <a:defRPr sz="1000" b="0" i="0" u="none" strike="noStrike" cap="none">
                <a:solidFill>
                  <a:schemeClr val="dk1"/>
                </a:solidFill>
                <a:latin typeface="Arial"/>
                <a:ea typeface="Arial"/>
                <a:cs typeface="Arial"/>
                <a:sym typeface="Arial"/>
              </a:defRPr>
            </a:lvl7pPr>
            <a:lvl8pPr marL="0" marR="0" lvl="7" indent="0" algn="r">
              <a:spcBef>
                <a:spcPts val="0"/>
              </a:spcBef>
              <a:buNone/>
              <a:defRPr sz="1000" b="0" i="0" u="none" strike="noStrike" cap="none">
                <a:solidFill>
                  <a:schemeClr val="dk1"/>
                </a:solidFill>
                <a:latin typeface="Arial"/>
                <a:ea typeface="Arial"/>
                <a:cs typeface="Arial"/>
                <a:sym typeface="Arial"/>
              </a:defRPr>
            </a:lvl8pPr>
            <a:lvl9pPr marL="0" marR="0" lvl="8" indent="0" algn="r">
              <a:spcBef>
                <a:spcPts val="0"/>
              </a:spcBef>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39"/>
        <p:cNvGrpSpPr/>
        <p:nvPr/>
      </p:nvGrpSpPr>
      <p:grpSpPr>
        <a:xfrm>
          <a:off x="0" y="0"/>
          <a:ext cx="0" cy="0"/>
          <a:chOff x="0" y="0"/>
          <a:chExt cx="0" cy="0"/>
        </a:xfrm>
      </p:grpSpPr>
      <p:sp>
        <p:nvSpPr>
          <p:cNvPr id="140" name="Google Shape;140;p171"/>
          <p:cNvSpPr txBox="1">
            <a:spLocks noGrp="1"/>
          </p:cNvSpPr>
          <p:nvPr>
            <p:ph type="title"/>
          </p:nvPr>
        </p:nvSpPr>
        <p:spPr>
          <a:xfrm>
            <a:off x="457200" y="122238"/>
            <a:ext cx="7543800" cy="12954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1" name="Google Shape;141;p171"/>
          <p:cNvSpPr txBox="1">
            <a:spLocks noGrp="1"/>
          </p:cNvSpPr>
          <p:nvPr>
            <p:ph type="body" idx="1"/>
          </p:nvPr>
        </p:nvSpPr>
        <p:spPr>
          <a:xfrm rot="5400000">
            <a:off x="2366169" y="-189706"/>
            <a:ext cx="4411662" cy="8229600"/>
          </a:xfrm>
          <a:prstGeom prst="rect">
            <a:avLst/>
          </a:prstGeom>
          <a:noFill/>
          <a:ln>
            <a:noFill/>
          </a:ln>
        </p:spPr>
        <p:txBody>
          <a:bodyPr spcFirstLastPara="1" wrap="square" lIns="91425" tIns="45700" rIns="91425" bIns="45700" anchor="t" anchorCtr="0">
            <a:noAutofit/>
          </a:bodyPr>
          <a:lstStyle>
            <a:lvl1pPr marL="457200" lvl="0" indent="-308610" algn="l">
              <a:spcBef>
                <a:spcPts val="360"/>
              </a:spcBef>
              <a:spcAft>
                <a:spcPts val="0"/>
              </a:spcAft>
              <a:buSzPts val="1260"/>
              <a:buChar char="●"/>
              <a:defRPr/>
            </a:lvl1pPr>
            <a:lvl2pPr marL="914400" lvl="1" indent="-308610" algn="l">
              <a:spcBef>
                <a:spcPts val="360"/>
              </a:spcBef>
              <a:spcAft>
                <a:spcPts val="0"/>
              </a:spcAft>
              <a:buSzPts val="1260"/>
              <a:buChar char="●"/>
              <a:defRPr/>
            </a:lvl2pPr>
            <a:lvl3pPr marL="1371600" lvl="2" indent="-308610" algn="l">
              <a:spcBef>
                <a:spcPts val="360"/>
              </a:spcBef>
              <a:spcAft>
                <a:spcPts val="0"/>
              </a:spcAft>
              <a:buSzPts val="1260"/>
              <a:buChar char="●"/>
              <a:defRPr/>
            </a:lvl3pPr>
            <a:lvl4pPr marL="1828800" lvl="3" indent="-314325" algn="l">
              <a:spcBef>
                <a:spcPts val="360"/>
              </a:spcBef>
              <a:spcAft>
                <a:spcPts val="0"/>
              </a:spcAft>
              <a:buSzPts val="1350"/>
              <a:buChar char="▪"/>
              <a:defRPr/>
            </a:lvl4pPr>
            <a:lvl5pPr marL="2286000" lvl="4" indent="-320040" algn="l">
              <a:spcBef>
                <a:spcPts val="360"/>
              </a:spcBef>
              <a:spcAft>
                <a:spcPts val="0"/>
              </a:spcAft>
              <a:buSzPts val="1440"/>
              <a:buChar char="▪"/>
              <a:defRPr/>
            </a:lvl5pPr>
            <a:lvl6pPr marL="2743200" lvl="5" indent="-320040" algn="l">
              <a:spcBef>
                <a:spcPts val="360"/>
              </a:spcBef>
              <a:spcAft>
                <a:spcPts val="0"/>
              </a:spcAft>
              <a:buSzPts val="1440"/>
              <a:buChar char="▪"/>
              <a:defRPr/>
            </a:lvl6pPr>
            <a:lvl7pPr marL="3200400" lvl="6" indent="-320040" algn="l">
              <a:spcBef>
                <a:spcPts val="360"/>
              </a:spcBef>
              <a:spcAft>
                <a:spcPts val="0"/>
              </a:spcAft>
              <a:buSzPts val="1440"/>
              <a:buChar char="▪"/>
              <a:defRPr/>
            </a:lvl7pPr>
            <a:lvl8pPr marL="3657600" lvl="7" indent="-320040" algn="l">
              <a:spcBef>
                <a:spcPts val="360"/>
              </a:spcBef>
              <a:spcAft>
                <a:spcPts val="0"/>
              </a:spcAft>
              <a:buSzPts val="1440"/>
              <a:buChar char="▪"/>
              <a:defRPr/>
            </a:lvl8pPr>
            <a:lvl9pPr marL="4114800" lvl="8" indent="-320040" algn="l">
              <a:spcBef>
                <a:spcPts val="360"/>
              </a:spcBef>
              <a:spcAft>
                <a:spcPts val="0"/>
              </a:spcAft>
              <a:buSzPts val="1440"/>
              <a:buChar char="▪"/>
              <a:defRPr/>
            </a:lvl9pPr>
          </a:lstStyle>
          <a:p>
            <a:endParaRPr/>
          </a:p>
        </p:txBody>
      </p:sp>
      <p:sp>
        <p:nvSpPr>
          <p:cNvPr id="142" name="Google Shape;142;p171"/>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171"/>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4" name="Google Shape;144;p171"/>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000">
                <a:solidFill>
                  <a:schemeClr val="dk1"/>
                </a:solidFill>
                <a:latin typeface="Arial"/>
                <a:ea typeface="Arial"/>
                <a:cs typeface="Arial"/>
                <a:sym typeface="Arial"/>
              </a:defRPr>
            </a:lvl1pPr>
            <a:lvl2pPr marL="0" marR="0" lvl="1" indent="0" algn="r">
              <a:spcBef>
                <a:spcPts val="0"/>
              </a:spcBef>
              <a:buNone/>
              <a:defRPr sz="1000">
                <a:solidFill>
                  <a:schemeClr val="dk1"/>
                </a:solidFill>
                <a:latin typeface="Arial"/>
                <a:ea typeface="Arial"/>
                <a:cs typeface="Arial"/>
                <a:sym typeface="Arial"/>
              </a:defRPr>
            </a:lvl2pPr>
            <a:lvl3pPr marL="0" marR="0" lvl="2" indent="0" algn="r">
              <a:spcBef>
                <a:spcPts val="0"/>
              </a:spcBef>
              <a:buNone/>
              <a:defRPr sz="1000">
                <a:solidFill>
                  <a:schemeClr val="dk1"/>
                </a:solidFill>
                <a:latin typeface="Arial"/>
                <a:ea typeface="Arial"/>
                <a:cs typeface="Arial"/>
                <a:sym typeface="Arial"/>
              </a:defRPr>
            </a:lvl3pPr>
            <a:lvl4pPr marL="0" marR="0" lvl="3" indent="0" algn="r">
              <a:spcBef>
                <a:spcPts val="0"/>
              </a:spcBef>
              <a:buNone/>
              <a:defRPr sz="1000">
                <a:solidFill>
                  <a:schemeClr val="dk1"/>
                </a:solidFill>
                <a:latin typeface="Arial"/>
                <a:ea typeface="Arial"/>
                <a:cs typeface="Arial"/>
                <a:sym typeface="Arial"/>
              </a:defRPr>
            </a:lvl4pPr>
            <a:lvl5pPr marL="0" marR="0" lvl="4" indent="0" algn="r">
              <a:spcBef>
                <a:spcPts val="0"/>
              </a:spcBef>
              <a:buNone/>
              <a:defRPr sz="1000">
                <a:solidFill>
                  <a:schemeClr val="dk1"/>
                </a:solidFill>
                <a:latin typeface="Arial"/>
                <a:ea typeface="Arial"/>
                <a:cs typeface="Arial"/>
                <a:sym typeface="Arial"/>
              </a:defRPr>
            </a:lvl5pPr>
            <a:lvl6pPr marL="0" marR="0" lvl="5" indent="0" algn="r">
              <a:spcBef>
                <a:spcPts val="0"/>
              </a:spcBef>
              <a:buNone/>
              <a:defRPr sz="1000">
                <a:solidFill>
                  <a:schemeClr val="dk1"/>
                </a:solidFill>
                <a:latin typeface="Arial"/>
                <a:ea typeface="Arial"/>
                <a:cs typeface="Arial"/>
                <a:sym typeface="Arial"/>
              </a:defRPr>
            </a:lvl6pPr>
            <a:lvl7pPr marL="0" marR="0" lvl="6" indent="0" algn="r">
              <a:spcBef>
                <a:spcPts val="0"/>
              </a:spcBef>
              <a:buNone/>
              <a:defRPr sz="1000">
                <a:solidFill>
                  <a:schemeClr val="dk1"/>
                </a:solidFill>
                <a:latin typeface="Arial"/>
                <a:ea typeface="Arial"/>
                <a:cs typeface="Arial"/>
                <a:sym typeface="Arial"/>
              </a:defRPr>
            </a:lvl7pPr>
            <a:lvl8pPr marL="0" marR="0" lvl="7" indent="0" algn="r">
              <a:spcBef>
                <a:spcPts val="0"/>
              </a:spcBef>
              <a:buNone/>
              <a:defRPr sz="1000">
                <a:solidFill>
                  <a:schemeClr val="dk1"/>
                </a:solidFill>
                <a:latin typeface="Arial"/>
                <a:ea typeface="Arial"/>
                <a:cs typeface="Arial"/>
                <a:sym typeface="Arial"/>
              </a:defRPr>
            </a:lvl8pPr>
            <a:lvl9pPr marL="0" marR="0" lvl="8" indent="0" algn="r">
              <a:spcBef>
                <a:spcPts val="0"/>
              </a:spcBef>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45"/>
        <p:cNvGrpSpPr/>
        <p:nvPr/>
      </p:nvGrpSpPr>
      <p:grpSpPr>
        <a:xfrm>
          <a:off x="0" y="0"/>
          <a:ext cx="0" cy="0"/>
          <a:chOff x="0" y="0"/>
          <a:chExt cx="0" cy="0"/>
        </a:xfrm>
      </p:grpSpPr>
      <p:sp>
        <p:nvSpPr>
          <p:cNvPr id="146" name="Google Shape;146;p172"/>
          <p:cNvSpPr txBox="1">
            <a:spLocks noGrp="1"/>
          </p:cNvSpPr>
          <p:nvPr>
            <p:ph type="title"/>
          </p:nvPr>
        </p:nvSpPr>
        <p:spPr>
          <a:xfrm rot="5400000">
            <a:off x="4653757" y="2097882"/>
            <a:ext cx="6008687" cy="20574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7" name="Google Shape;147;p172"/>
          <p:cNvSpPr txBox="1">
            <a:spLocks noGrp="1"/>
          </p:cNvSpPr>
          <p:nvPr>
            <p:ph type="body" idx="1"/>
          </p:nvPr>
        </p:nvSpPr>
        <p:spPr>
          <a:xfrm rot="5400000">
            <a:off x="462756" y="116681"/>
            <a:ext cx="6008687" cy="6019800"/>
          </a:xfrm>
          <a:prstGeom prst="rect">
            <a:avLst/>
          </a:prstGeom>
          <a:noFill/>
          <a:ln>
            <a:noFill/>
          </a:ln>
        </p:spPr>
        <p:txBody>
          <a:bodyPr spcFirstLastPara="1" wrap="square" lIns="91425" tIns="45700" rIns="91425" bIns="45700" anchor="t" anchorCtr="0">
            <a:noAutofit/>
          </a:bodyPr>
          <a:lstStyle>
            <a:lvl1pPr marL="457200" lvl="0" indent="-308610" algn="l">
              <a:spcBef>
                <a:spcPts val="360"/>
              </a:spcBef>
              <a:spcAft>
                <a:spcPts val="0"/>
              </a:spcAft>
              <a:buSzPts val="1260"/>
              <a:buChar char="●"/>
              <a:defRPr/>
            </a:lvl1pPr>
            <a:lvl2pPr marL="914400" lvl="1" indent="-308610" algn="l">
              <a:spcBef>
                <a:spcPts val="360"/>
              </a:spcBef>
              <a:spcAft>
                <a:spcPts val="0"/>
              </a:spcAft>
              <a:buSzPts val="1260"/>
              <a:buChar char="●"/>
              <a:defRPr/>
            </a:lvl2pPr>
            <a:lvl3pPr marL="1371600" lvl="2" indent="-308610" algn="l">
              <a:spcBef>
                <a:spcPts val="360"/>
              </a:spcBef>
              <a:spcAft>
                <a:spcPts val="0"/>
              </a:spcAft>
              <a:buSzPts val="1260"/>
              <a:buChar char="●"/>
              <a:defRPr/>
            </a:lvl3pPr>
            <a:lvl4pPr marL="1828800" lvl="3" indent="-314325" algn="l">
              <a:spcBef>
                <a:spcPts val="360"/>
              </a:spcBef>
              <a:spcAft>
                <a:spcPts val="0"/>
              </a:spcAft>
              <a:buSzPts val="1350"/>
              <a:buChar char="▪"/>
              <a:defRPr/>
            </a:lvl4pPr>
            <a:lvl5pPr marL="2286000" lvl="4" indent="-320040" algn="l">
              <a:spcBef>
                <a:spcPts val="360"/>
              </a:spcBef>
              <a:spcAft>
                <a:spcPts val="0"/>
              </a:spcAft>
              <a:buSzPts val="1440"/>
              <a:buChar char="▪"/>
              <a:defRPr/>
            </a:lvl5pPr>
            <a:lvl6pPr marL="2743200" lvl="5" indent="-320040" algn="l">
              <a:spcBef>
                <a:spcPts val="360"/>
              </a:spcBef>
              <a:spcAft>
                <a:spcPts val="0"/>
              </a:spcAft>
              <a:buSzPts val="1440"/>
              <a:buChar char="▪"/>
              <a:defRPr/>
            </a:lvl6pPr>
            <a:lvl7pPr marL="3200400" lvl="6" indent="-320040" algn="l">
              <a:spcBef>
                <a:spcPts val="360"/>
              </a:spcBef>
              <a:spcAft>
                <a:spcPts val="0"/>
              </a:spcAft>
              <a:buSzPts val="1440"/>
              <a:buChar char="▪"/>
              <a:defRPr/>
            </a:lvl7pPr>
            <a:lvl8pPr marL="3657600" lvl="7" indent="-320040" algn="l">
              <a:spcBef>
                <a:spcPts val="360"/>
              </a:spcBef>
              <a:spcAft>
                <a:spcPts val="0"/>
              </a:spcAft>
              <a:buSzPts val="1440"/>
              <a:buChar char="▪"/>
              <a:defRPr/>
            </a:lvl8pPr>
            <a:lvl9pPr marL="4114800" lvl="8" indent="-320040" algn="l">
              <a:spcBef>
                <a:spcPts val="360"/>
              </a:spcBef>
              <a:spcAft>
                <a:spcPts val="0"/>
              </a:spcAft>
              <a:buSzPts val="1440"/>
              <a:buChar char="▪"/>
              <a:defRPr/>
            </a:lvl9pPr>
          </a:lstStyle>
          <a:p>
            <a:endParaRPr/>
          </a:p>
        </p:txBody>
      </p:sp>
      <p:sp>
        <p:nvSpPr>
          <p:cNvPr id="148" name="Google Shape;148;p172"/>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9" name="Google Shape;149;p172"/>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 name="Google Shape;150;p172"/>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000">
                <a:solidFill>
                  <a:schemeClr val="dk1"/>
                </a:solidFill>
                <a:latin typeface="Arial"/>
                <a:ea typeface="Arial"/>
                <a:cs typeface="Arial"/>
                <a:sym typeface="Arial"/>
              </a:defRPr>
            </a:lvl1pPr>
            <a:lvl2pPr marL="0" marR="0" lvl="1" indent="0" algn="r">
              <a:spcBef>
                <a:spcPts val="0"/>
              </a:spcBef>
              <a:buNone/>
              <a:defRPr sz="1000">
                <a:solidFill>
                  <a:schemeClr val="dk1"/>
                </a:solidFill>
                <a:latin typeface="Arial"/>
                <a:ea typeface="Arial"/>
                <a:cs typeface="Arial"/>
                <a:sym typeface="Arial"/>
              </a:defRPr>
            </a:lvl2pPr>
            <a:lvl3pPr marL="0" marR="0" lvl="2" indent="0" algn="r">
              <a:spcBef>
                <a:spcPts val="0"/>
              </a:spcBef>
              <a:buNone/>
              <a:defRPr sz="1000">
                <a:solidFill>
                  <a:schemeClr val="dk1"/>
                </a:solidFill>
                <a:latin typeface="Arial"/>
                <a:ea typeface="Arial"/>
                <a:cs typeface="Arial"/>
                <a:sym typeface="Arial"/>
              </a:defRPr>
            </a:lvl3pPr>
            <a:lvl4pPr marL="0" marR="0" lvl="3" indent="0" algn="r">
              <a:spcBef>
                <a:spcPts val="0"/>
              </a:spcBef>
              <a:buNone/>
              <a:defRPr sz="1000">
                <a:solidFill>
                  <a:schemeClr val="dk1"/>
                </a:solidFill>
                <a:latin typeface="Arial"/>
                <a:ea typeface="Arial"/>
                <a:cs typeface="Arial"/>
                <a:sym typeface="Arial"/>
              </a:defRPr>
            </a:lvl4pPr>
            <a:lvl5pPr marL="0" marR="0" lvl="4" indent="0" algn="r">
              <a:spcBef>
                <a:spcPts val="0"/>
              </a:spcBef>
              <a:buNone/>
              <a:defRPr sz="1000">
                <a:solidFill>
                  <a:schemeClr val="dk1"/>
                </a:solidFill>
                <a:latin typeface="Arial"/>
                <a:ea typeface="Arial"/>
                <a:cs typeface="Arial"/>
                <a:sym typeface="Arial"/>
              </a:defRPr>
            </a:lvl5pPr>
            <a:lvl6pPr marL="0" marR="0" lvl="5" indent="0" algn="r">
              <a:spcBef>
                <a:spcPts val="0"/>
              </a:spcBef>
              <a:buNone/>
              <a:defRPr sz="1000">
                <a:solidFill>
                  <a:schemeClr val="dk1"/>
                </a:solidFill>
                <a:latin typeface="Arial"/>
                <a:ea typeface="Arial"/>
                <a:cs typeface="Arial"/>
                <a:sym typeface="Arial"/>
              </a:defRPr>
            </a:lvl6pPr>
            <a:lvl7pPr marL="0" marR="0" lvl="6" indent="0" algn="r">
              <a:spcBef>
                <a:spcPts val="0"/>
              </a:spcBef>
              <a:buNone/>
              <a:defRPr sz="1000">
                <a:solidFill>
                  <a:schemeClr val="dk1"/>
                </a:solidFill>
                <a:latin typeface="Arial"/>
                <a:ea typeface="Arial"/>
                <a:cs typeface="Arial"/>
                <a:sym typeface="Arial"/>
              </a:defRPr>
            </a:lvl7pPr>
            <a:lvl8pPr marL="0" marR="0" lvl="7" indent="0" algn="r">
              <a:spcBef>
                <a:spcPts val="0"/>
              </a:spcBef>
              <a:buNone/>
              <a:defRPr sz="1000">
                <a:solidFill>
                  <a:schemeClr val="dk1"/>
                </a:solidFill>
                <a:latin typeface="Arial"/>
                <a:ea typeface="Arial"/>
                <a:cs typeface="Arial"/>
                <a:sym typeface="Arial"/>
              </a:defRPr>
            </a:lvl8pPr>
            <a:lvl9pPr marL="0" marR="0" lvl="8" indent="0" algn="r">
              <a:spcBef>
                <a:spcPts val="0"/>
              </a:spcBef>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63"/>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63"/>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63"/>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000">
                <a:solidFill>
                  <a:schemeClr val="dk1"/>
                </a:solidFill>
                <a:latin typeface="Arial"/>
                <a:ea typeface="Arial"/>
                <a:cs typeface="Arial"/>
                <a:sym typeface="Arial"/>
              </a:defRPr>
            </a:lvl1pPr>
            <a:lvl2pPr marL="0" marR="0" lvl="1" indent="0" algn="r">
              <a:spcBef>
                <a:spcPts val="0"/>
              </a:spcBef>
              <a:buNone/>
              <a:defRPr sz="1000">
                <a:solidFill>
                  <a:schemeClr val="dk1"/>
                </a:solidFill>
                <a:latin typeface="Arial"/>
                <a:ea typeface="Arial"/>
                <a:cs typeface="Arial"/>
                <a:sym typeface="Arial"/>
              </a:defRPr>
            </a:lvl2pPr>
            <a:lvl3pPr marL="0" marR="0" lvl="2" indent="0" algn="r">
              <a:spcBef>
                <a:spcPts val="0"/>
              </a:spcBef>
              <a:buNone/>
              <a:defRPr sz="1000">
                <a:solidFill>
                  <a:schemeClr val="dk1"/>
                </a:solidFill>
                <a:latin typeface="Arial"/>
                <a:ea typeface="Arial"/>
                <a:cs typeface="Arial"/>
                <a:sym typeface="Arial"/>
              </a:defRPr>
            </a:lvl3pPr>
            <a:lvl4pPr marL="0" marR="0" lvl="3" indent="0" algn="r">
              <a:spcBef>
                <a:spcPts val="0"/>
              </a:spcBef>
              <a:buNone/>
              <a:defRPr sz="1000">
                <a:solidFill>
                  <a:schemeClr val="dk1"/>
                </a:solidFill>
                <a:latin typeface="Arial"/>
                <a:ea typeface="Arial"/>
                <a:cs typeface="Arial"/>
                <a:sym typeface="Arial"/>
              </a:defRPr>
            </a:lvl4pPr>
            <a:lvl5pPr marL="0" marR="0" lvl="4" indent="0" algn="r">
              <a:spcBef>
                <a:spcPts val="0"/>
              </a:spcBef>
              <a:buNone/>
              <a:defRPr sz="1000">
                <a:solidFill>
                  <a:schemeClr val="dk1"/>
                </a:solidFill>
                <a:latin typeface="Arial"/>
                <a:ea typeface="Arial"/>
                <a:cs typeface="Arial"/>
                <a:sym typeface="Arial"/>
              </a:defRPr>
            </a:lvl5pPr>
            <a:lvl6pPr marL="0" marR="0" lvl="5" indent="0" algn="r">
              <a:spcBef>
                <a:spcPts val="0"/>
              </a:spcBef>
              <a:buNone/>
              <a:defRPr sz="1000">
                <a:solidFill>
                  <a:schemeClr val="dk1"/>
                </a:solidFill>
                <a:latin typeface="Arial"/>
                <a:ea typeface="Arial"/>
                <a:cs typeface="Arial"/>
                <a:sym typeface="Arial"/>
              </a:defRPr>
            </a:lvl6pPr>
            <a:lvl7pPr marL="0" marR="0" lvl="6" indent="0" algn="r">
              <a:spcBef>
                <a:spcPts val="0"/>
              </a:spcBef>
              <a:buNone/>
              <a:defRPr sz="1000">
                <a:solidFill>
                  <a:schemeClr val="dk1"/>
                </a:solidFill>
                <a:latin typeface="Arial"/>
                <a:ea typeface="Arial"/>
                <a:cs typeface="Arial"/>
                <a:sym typeface="Arial"/>
              </a:defRPr>
            </a:lvl7pPr>
            <a:lvl8pPr marL="0" marR="0" lvl="7" indent="0" algn="r">
              <a:spcBef>
                <a:spcPts val="0"/>
              </a:spcBef>
              <a:buNone/>
              <a:defRPr sz="1000">
                <a:solidFill>
                  <a:schemeClr val="dk1"/>
                </a:solidFill>
                <a:latin typeface="Arial"/>
                <a:ea typeface="Arial"/>
                <a:cs typeface="Arial"/>
                <a:sym typeface="Arial"/>
              </a:defRPr>
            </a:lvl8pPr>
            <a:lvl9pPr marL="0" marR="0" lvl="8" indent="0" algn="r">
              <a:spcBef>
                <a:spcPts val="0"/>
              </a:spcBef>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58"/>
        <p:cNvGrpSpPr/>
        <p:nvPr/>
      </p:nvGrpSpPr>
      <p:grpSpPr>
        <a:xfrm>
          <a:off x="0" y="0"/>
          <a:ext cx="0" cy="0"/>
          <a:chOff x="0" y="0"/>
          <a:chExt cx="0" cy="0"/>
        </a:xfrm>
      </p:grpSpPr>
      <p:cxnSp>
        <p:nvCxnSpPr>
          <p:cNvPr id="59" name="Google Shape;59;p164"/>
          <p:cNvCxnSpPr/>
          <p:nvPr/>
        </p:nvCxnSpPr>
        <p:spPr>
          <a:xfrm>
            <a:off x="7315200" y="1066800"/>
            <a:ext cx="0" cy="4495800"/>
          </a:xfrm>
          <a:prstGeom prst="straightConnector1">
            <a:avLst/>
          </a:prstGeom>
          <a:noFill/>
          <a:ln w="9525" cap="flat" cmpd="sng">
            <a:solidFill>
              <a:schemeClr val="dk1"/>
            </a:solidFill>
            <a:prstDash val="solid"/>
            <a:round/>
            <a:headEnd type="none" w="med" len="med"/>
            <a:tailEnd type="none" w="med" len="med"/>
          </a:ln>
        </p:spPr>
      </p:cxnSp>
      <p:grpSp>
        <p:nvGrpSpPr>
          <p:cNvPr id="60" name="Google Shape;60;p164"/>
          <p:cNvGrpSpPr/>
          <p:nvPr/>
        </p:nvGrpSpPr>
        <p:grpSpPr>
          <a:xfrm>
            <a:off x="7493000" y="2992438"/>
            <a:ext cx="1338263" cy="2189162"/>
            <a:chOff x="4704" y="1885"/>
            <a:chExt cx="843" cy="1379"/>
          </a:xfrm>
        </p:grpSpPr>
        <p:sp>
          <p:nvSpPr>
            <p:cNvPr id="61" name="Google Shape;61;p164"/>
            <p:cNvSpPr/>
            <p:nvPr/>
          </p:nvSpPr>
          <p:spPr>
            <a:xfrm>
              <a:off x="4704" y="1885"/>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2" name="Google Shape;62;p164"/>
            <p:cNvSpPr/>
            <p:nvPr/>
          </p:nvSpPr>
          <p:spPr>
            <a:xfrm>
              <a:off x="4883" y="1885"/>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3" name="Google Shape;63;p164"/>
            <p:cNvSpPr/>
            <p:nvPr/>
          </p:nvSpPr>
          <p:spPr>
            <a:xfrm>
              <a:off x="5062" y="1885"/>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4" name="Google Shape;64;p164"/>
            <p:cNvSpPr/>
            <p:nvPr/>
          </p:nvSpPr>
          <p:spPr>
            <a:xfrm>
              <a:off x="4704" y="2064"/>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5" name="Google Shape;65;p164"/>
            <p:cNvSpPr/>
            <p:nvPr/>
          </p:nvSpPr>
          <p:spPr>
            <a:xfrm>
              <a:off x="4883" y="2064"/>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6" name="Google Shape;66;p164"/>
            <p:cNvSpPr/>
            <p:nvPr/>
          </p:nvSpPr>
          <p:spPr>
            <a:xfrm>
              <a:off x="5062" y="2064"/>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7" name="Google Shape;67;p164"/>
            <p:cNvSpPr/>
            <p:nvPr/>
          </p:nvSpPr>
          <p:spPr>
            <a:xfrm>
              <a:off x="5241" y="2064"/>
              <a:ext cx="127" cy="127"/>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8" name="Google Shape;68;p164"/>
            <p:cNvSpPr/>
            <p:nvPr/>
          </p:nvSpPr>
          <p:spPr>
            <a:xfrm>
              <a:off x="4704" y="2243"/>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9" name="Google Shape;69;p164"/>
            <p:cNvSpPr/>
            <p:nvPr/>
          </p:nvSpPr>
          <p:spPr>
            <a:xfrm>
              <a:off x="4883" y="2243"/>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0" name="Google Shape;70;p164"/>
            <p:cNvSpPr/>
            <p:nvPr/>
          </p:nvSpPr>
          <p:spPr>
            <a:xfrm>
              <a:off x="5062" y="2243"/>
              <a:ext cx="127" cy="127"/>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1" name="Google Shape;71;p164"/>
            <p:cNvSpPr/>
            <p:nvPr/>
          </p:nvSpPr>
          <p:spPr>
            <a:xfrm>
              <a:off x="5241" y="2243"/>
              <a:ext cx="127" cy="127"/>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2" name="Google Shape;72;p164"/>
            <p:cNvSpPr/>
            <p:nvPr/>
          </p:nvSpPr>
          <p:spPr>
            <a:xfrm>
              <a:off x="5420" y="2243"/>
              <a:ext cx="127" cy="12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3" name="Google Shape;73;p164"/>
            <p:cNvSpPr/>
            <p:nvPr/>
          </p:nvSpPr>
          <p:spPr>
            <a:xfrm>
              <a:off x="4704" y="2421"/>
              <a:ext cx="127" cy="128"/>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4" name="Google Shape;74;p164"/>
            <p:cNvSpPr/>
            <p:nvPr/>
          </p:nvSpPr>
          <p:spPr>
            <a:xfrm>
              <a:off x="4883" y="2421"/>
              <a:ext cx="127" cy="12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5" name="Google Shape;75;p164"/>
            <p:cNvSpPr/>
            <p:nvPr/>
          </p:nvSpPr>
          <p:spPr>
            <a:xfrm>
              <a:off x="5062" y="2421"/>
              <a:ext cx="127" cy="12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6" name="Google Shape;76;p164"/>
            <p:cNvSpPr/>
            <p:nvPr/>
          </p:nvSpPr>
          <p:spPr>
            <a:xfrm>
              <a:off x="5241" y="2421"/>
              <a:ext cx="127" cy="128"/>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7" name="Google Shape;77;p164"/>
            <p:cNvSpPr/>
            <p:nvPr/>
          </p:nvSpPr>
          <p:spPr>
            <a:xfrm>
              <a:off x="4704" y="2600"/>
              <a:ext cx="127" cy="12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8" name="Google Shape;78;p164"/>
            <p:cNvSpPr/>
            <p:nvPr/>
          </p:nvSpPr>
          <p:spPr>
            <a:xfrm>
              <a:off x="4883" y="2600"/>
              <a:ext cx="127" cy="12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9" name="Google Shape;79;p164"/>
            <p:cNvSpPr/>
            <p:nvPr/>
          </p:nvSpPr>
          <p:spPr>
            <a:xfrm>
              <a:off x="5062" y="2600"/>
              <a:ext cx="127" cy="128"/>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0" name="Google Shape;80;p164"/>
            <p:cNvSpPr/>
            <p:nvPr/>
          </p:nvSpPr>
          <p:spPr>
            <a:xfrm>
              <a:off x="5241" y="2600"/>
              <a:ext cx="127" cy="128"/>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1" name="Google Shape;81;p164"/>
            <p:cNvSpPr/>
            <p:nvPr/>
          </p:nvSpPr>
          <p:spPr>
            <a:xfrm>
              <a:off x="5420" y="2600"/>
              <a:ext cx="127" cy="128"/>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2" name="Google Shape;82;p164"/>
            <p:cNvSpPr/>
            <p:nvPr/>
          </p:nvSpPr>
          <p:spPr>
            <a:xfrm>
              <a:off x="4704" y="2779"/>
              <a:ext cx="127" cy="127"/>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3" name="Google Shape;83;p164"/>
            <p:cNvSpPr/>
            <p:nvPr/>
          </p:nvSpPr>
          <p:spPr>
            <a:xfrm>
              <a:off x="4883" y="2779"/>
              <a:ext cx="127" cy="12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4" name="Google Shape;84;p164"/>
            <p:cNvSpPr/>
            <p:nvPr/>
          </p:nvSpPr>
          <p:spPr>
            <a:xfrm>
              <a:off x="5062" y="2779"/>
              <a:ext cx="127" cy="12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5" name="Google Shape;85;p164"/>
            <p:cNvSpPr/>
            <p:nvPr/>
          </p:nvSpPr>
          <p:spPr>
            <a:xfrm>
              <a:off x="5241" y="2779"/>
              <a:ext cx="127" cy="12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6" name="Google Shape;86;p164"/>
            <p:cNvSpPr/>
            <p:nvPr/>
          </p:nvSpPr>
          <p:spPr>
            <a:xfrm>
              <a:off x="4704" y="2958"/>
              <a:ext cx="127" cy="12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7" name="Google Shape;87;p164"/>
            <p:cNvSpPr/>
            <p:nvPr/>
          </p:nvSpPr>
          <p:spPr>
            <a:xfrm>
              <a:off x="4883" y="2958"/>
              <a:ext cx="127" cy="12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8" name="Google Shape;88;p164"/>
            <p:cNvSpPr/>
            <p:nvPr/>
          </p:nvSpPr>
          <p:spPr>
            <a:xfrm>
              <a:off x="5062" y="2958"/>
              <a:ext cx="127" cy="12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9" name="Google Shape;89;p164"/>
            <p:cNvSpPr/>
            <p:nvPr/>
          </p:nvSpPr>
          <p:spPr>
            <a:xfrm>
              <a:off x="5241" y="2958"/>
              <a:ext cx="127" cy="12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0" name="Google Shape;90;p164"/>
            <p:cNvSpPr/>
            <p:nvPr/>
          </p:nvSpPr>
          <p:spPr>
            <a:xfrm>
              <a:off x="4883" y="3137"/>
              <a:ext cx="127" cy="12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1" name="Google Shape;91;p164"/>
            <p:cNvSpPr/>
            <p:nvPr/>
          </p:nvSpPr>
          <p:spPr>
            <a:xfrm>
              <a:off x="5241" y="3137"/>
              <a:ext cx="127" cy="12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cxnSp>
        <p:nvCxnSpPr>
          <p:cNvPr id="92" name="Google Shape;92;p164"/>
          <p:cNvCxnSpPr/>
          <p:nvPr/>
        </p:nvCxnSpPr>
        <p:spPr>
          <a:xfrm>
            <a:off x="304800" y="2819400"/>
            <a:ext cx="8229600" cy="0"/>
          </a:xfrm>
          <a:prstGeom prst="straightConnector1">
            <a:avLst/>
          </a:prstGeom>
          <a:noFill/>
          <a:ln w="9525" cap="flat" cmpd="sng">
            <a:solidFill>
              <a:schemeClr val="dk1"/>
            </a:solidFill>
            <a:prstDash val="solid"/>
            <a:round/>
            <a:headEnd type="none" w="med" len="med"/>
            <a:tailEnd type="none" w="med" len="med"/>
          </a:ln>
        </p:spPr>
      </p:cxnSp>
      <p:sp>
        <p:nvSpPr>
          <p:cNvPr id="93" name="Google Shape;93;p164"/>
          <p:cNvSpPr txBox="1">
            <a:spLocks noGrp="1"/>
          </p:cNvSpPr>
          <p:nvPr>
            <p:ph type="ctrTitle"/>
          </p:nvPr>
        </p:nvSpPr>
        <p:spPr>
          <a:xfrm>
            <a:off x="315913" y="466725"/>
            <a:ext cx="6781800" cy="213360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sz="4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164"/>
          <p:cNvSpPr txBox="1">
            <a:spLocks noGrp="1"/>
          </p:cNvSpPr>
          <p:nvPr>
            <p:ph type="subTitle" idx="1"/>
          </p:nvPr>
        </p:nvSpPr>
        <p:spPr>
          <a:xfrm>
            <a:off x="849313" y="3049588"/>
            <a:ext cx="6248400" cy="2362200"/>
          </a:xfrm>
          <a:prstGeom prst="rect">
            <a:avLst/>
          </a:prstGeom>
          <a:noFill/>
          <a:ln>
            <a:noFill/>
          </a:ln>
        </p:spPr>
        <p:txBody>
          <a:bodyPr spcFirstLastPara="1" wrap="square" lIns="91425" tIns="45700" rIns="91425" bIns="45700" anchor="t" anchorCtr="0">
            <a:noAutofit/>
          </a:bodyPr>
          <a:lstStyle>
            <a:lvl1pPr lvl="0" algn="r">
              <a:spcBef>
                <a:spcPts val="640"/>
              </a:spcBef>
              <a:spcAft>
                <a:spcPts val="0"/>
              </a:spcAft>
              <a:buSzPts val="2240"/>
              <a:buFont typeface="Noto Sans Symbols"/>
              <a:buNone/>
              <a:defRPr sz="3200"/>
            </a:lvl1pPr>
            <a:lvl2pPr lvl="1" algn="l">
              <a:spcBef>
                <a:spcPts val="360"/>
              </a:spcBef>
              <a:spcAft>
                <a:spcPts val="0"/>
              </a:spcAft>
              <a:buSzPts val="1260"/>
              <a:buChar char="●"/>
              <a:defRPr/>
            </a:lvl2pPr>
            <a:lvl3pPr lvl="2" algn="l">
              <a:spcBef>
                <a:spcPts val="360"/>
              </a:spcBef>
              <a:spcAft>
                <a:spcPts val="0"/>
              </a:spcAft>
              <a:buSzPts val="1260"/>
              <a:buChar char="●"/>
              <a:defRPr/>
            </a:lvl3pPr>
            <a:lvl4pPr lvl="3" algn="l">
              <a:spcBef>
                <a:spcPts val="360"/>
              </a:spcBef>
              <a:spcAft>
                <a:spcPts val="0"/>
              </a:spcAft>
              <a:buSzPts val="1350"/>
              <a:buChar char="▪"/>
              <a:defRPr/>
            </a:lvl4pPr>
            <a:lvl5pPr lvl="4" algn="l">
              <a:spcBef>
                <a:spcPts val="360"/>
              </a:spcBef>
              <a:spcAft>
                <a:spcPts val="0"/>
              </a:spcAft>
              <a:buSzPts val="1440"/>
              <a:buChar char="▪"/>
              <a:defRPr/>
            </a:lvl5pPr>
            <a:lvl6pPr lvl="5" algn="l">
              <a:spcBef>
                <a:spcPts val="360"/>
              </a:spcBef>
              <a:spcAft>
                <a:spcPts val="0"/>
              </a:spcAft>
              <a:buSzPts val="1440"/>
              <a:buChar char="▪"/>
              <a:defRPr/>
            </a:lvl6pPr>
            <a:lvl7pPr lvl="6" algn="l">
              <a:spcBef>
                <a:spcPts val="360"/>
              </a:spcBef>
              <a:spcAft>
                <a:spcPts val="0"/>
              </a:spcAft>
              <a:buSzPts val="1440"/>
              <a:buChar char="▪"/>
              <a:defRPr/>
            </a:lvl7pPr>
            <a:lvl8pPr lvl="7" algn="l">
              <a:spcBef>
                <a:spcPts val="360"/>
              </a:spcBef>
              <a:spcAft>
                <a:spcPts val="0"/>
              </a:spcAft>
              <a:buSzPts val="1440"/>
              <a:buChar char="▪"/>
              <a:defRPr/>
            </a:lvl8pPr>
            <a:lvl9pPr lvl="8" algn="l">
              <a:spcBef>
                <a:spcPts val="360"/>
              </a:spcBef>
              <a:spcAft>
                <a:spcPts val="0"/>
              </a:spcAft>
              <a:buSzPts val="1440"/>
              <a:buChar char="▪"/>
              <a:defRPr/>
            </a:lvl9pPr>
          </a:lstStyle>
          <a:p>
            <a:endParaRPr/>
          </a:p>
        </p:txBody>
      </p:sp>
      <p:sp>
        <p:nvSpPr>
          <p:cNvPr id="95" name="Google Shape;95;p164"/>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64"/>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164"/>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000">
                <a:solidFill>
                  <a:schemeClr val="dk1"/>
                </a:solidFill>
                <a:latin typeface="Arial"/>
                <a:ea typeface="Arial"/>
                <a:cs typeface="Arial"/>
                <a:sym typeface="Arial"/>
              </a:defRPr>
            </a:lvl1pPr>
            <a:lvl2pPr marL="0" marR="0" lvl="1" indent="0" algn="r">
              <a:spcBef>
                <a:spcPts val="0"/>
              </a:spcBef>
              <a:buNone/>
              <a:defRPr sz="1000">
                <a:solidFill>
                  <a:schemeClr val="dk1"/>
                </a:solidFill>
                <a:latin typeface="Arial"/>
                <a:ea typeface="Arial"/>
                <a:cs typeface="Arial"/>
                <a:sym typeface="Arial"/>
              </a:defRPr>
            </a:lvl2pPr>
            <a:lvl3pPr marL="0" marR="0" lvl="2" indent="0" algn="r">
              <a:spcBef>
                <a:spcPts val="0"/>
              </a:spcBef>
              <a:buNone/>
              <a:defRPr sz="1000">
                <a:solidFill>
                  <a:schemeClr val="dk1"/>
                </a:solidFill>
                <a:latin typeface="Arial"/>
                <a:ea typeface="Arial"/>
                <a:cs typeface="Arial"/>
                <a:sym typeface="Arial"/>
              </a:defRPr>
            </a:lvl3pPr>
            <a:lvl4pPr marL="0" marR="0" lvl="3" indent="0" algn="r">
              <a:spcBef>
                <a:spcPts val="0"/>
              </a:spcBef>
              <a:buNone/>
              <a:defRPr sz="1000">
                <a:solidFill>
                  <a:schemeClr val="dk1"/>
                </a:solidFill>
                <a:latin typeface="Arial"/>
                <a:ea typeface="Arial"/>
                <a:cs typeface="Arial"/>
                <a:sym typeface="Arial"/>
              </a:defRPr>
            </a:lvl4pPr>
            <a:lvl5pPr marL="0" marR="0" lvl="4" indent="0" algn="r">
              <a:spcBef>
                <a:spcPts val="0"/>
              </a:spcBef>
              <a:buNone/>
              <a:defRPr sz="1000">
                <a:solidFill>
                  <a:schemeClr val="dk1"/>
                </a:solidFill>
                <a:latin typeface="Arial"/>
                <a:ea typeface="Arial"/>
                <a:cs typeface="Arial"/>
                <a:sym typeface="Arial"/>
              </a:defRPr>
            </a:lvl5pPr>
            <a:lvl6pPr marL="0" marR="0" lvl="5" indent="0" algn="r">
              <a:spcBef>
                <a:spcPts val="0"/>
              </a:spcBef>
              <a:buNone/>
              <a:defRPr sz="1000">
                <a:solidFill>
                  <a:schemeClr val="dk1"/>
                </a:solidFill>
                <a:latin typeface="Arial"/>
                <a:ea typeface="Arial"/>
                <a:cs typeface="Arial"/>
                <a:sym typeface="Arial"/>
              </a:defRPr>
            </a:lvl6pPr>
            <a:lvl7pPr marL="0" marR="0" lvl="6" indent="0" algn="r">
              <a:spcBef>
                <a:spcPts val="0"/>
              </a:spcBef>
              <a:buNone/>
              <a:defRPr sz="1000">
                <a:solidFill>
                  <a:schemeClr val="dk1"/>
                </a:solidFill>
                <a:latin typeface="Arial"/>
                <a:ea typeface="Arial"/>
                <a:cs typeface="Arial"/>
                <a:sym typeface="Arial"/>
              </a:defRPr>
            </a:lvl7pPr>
            <a:lvl8pPr marL="0" marR="0" lvl="7" indent="0" algn="r">
              <a:spcBef>
                <a:spcPts val="0"/>
              </a:spcBef>
              <a:buNone/>
              <a:defRPr sz="1000">
                <a:solidFill>
                  <a:schemeClr val="dk1"/>
                </a:solidFill>
                <a:latin typeface="Arial"/>
                <a:ea typeface="Arial"/>
                <a:cs typeface="Arial"/>
                <a:sym typeface="Arial"/>
              </a:defRPr>
            </a:lvl8pPr>
            <a:lvl9pPr marL="0" marR="0" lvl="8" indent="0" algn="r">
              <a:spcBef>
                <a:spcPts val="0"/>
              </a:spcBef>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98"/>
        <p:cNvGrpSpPr/>
        <p:nvPr/>
      </p:nvGrpSpPr>
      <p:grpSpPr>
        <a:xfrm>
          <a:off x="0" y="0"/>
          <a:ext cx="0" cy="0"/>
          <a:chOff x="0" y="0"/>
          <a:chExt cx="0" cy="0"/>
        </a:xfrm>
      </p:grpSpPr>
      <p:sp>
        <p:nvSpPr>
          <p:cNvPr id="99" name="Google Shape;99;p165"/>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16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SzPts val="1400"/>
              <a:buNone/>
              <a:defRPr sz="2000"/>
            </a:lvl1pPr>
            <a:lvl2pPr marL="914400" lvl="1" indent="-228600" algn="l">
              <a:spcBef>
                <a:spcPts val="360"/>
              </a:spcBef>
              <a:spcAft>
                <a:spcPts val="0"/>
              </a:spcAft>
              <a:buSzPts val="1260"/>
              <a:buNone/>
              <a:defRPr sz="1800"/>
            </a:lvl2pPr>
            <a:lvl3pPr marL="1371600" lvl="2" indent="-228600" algn="l">
              <a:spcBef>
                <a:spcPts val="320"/>
              </a:spcBef>
              <a:spcAft>
                <a:spcPts val="0"/>
              </a:spcAft>
              <a:buSzPts val="1120"/>
              <a:buNone/>
              <a:defRPr sz="1600"/>
            </a:lvl3pPr>
            <a:lvl4pPr marL="1828800" lvl="3" indent="-228600" algn="l">
              <a:spcBef>
                <a:spcPts val="280"/>
              </a:spcBef>
              <a:spcAft>
                <a:spcPts val="0"/>
              </a:spcAft>
              <a:buSzPts val="1050"/>
              <a:buNone/>
              <a:defRPr sz="1400"/>
            </a:lvl4pPr>
            <a:lvl5pPr marL="2286000" lvl="4" indent="-228600" algn="l">
              <a:spcBef>
                <a:spcPts val="280"/>
              </a:spcBef>
              <a:spcAft>
                <a:spcPts val="0"/>
              </a:spcAft>
              <a:buSzPts val="1120"/>
              <a:buNone/>
              <a:defRPr sz="1400"/>
            </a:lvl5pPr>
            <a:lvl6pPr marL="2743200" lvl="5" indent="-228600" algn="l">
              <a:spcBef>
                <a:spcPts val="280"/>
              </a:spcBef>
              <a:spcAft>
                <a:spcPts val="0"/>
              </a:spcAft>
              <a:buSzPts val="1120"/>
              <a:buNone/>
              <a:defRPr sz="1400"/>
            </a:lvl6pPr>
            <a:lvl7pPr marL="3200400" lvl="6" indent="-228600" algn="l">
              <a:spcBef>
                <a:spcPts val="280"/>
              </a:spcBef>
              <a:spcAft>
                <a:spcPts val="0"/>
              </a:spcAft>
              <a:buSzPts val="1120"/>
              <a:buNone/>
              <a:defRPr sz="1400"/>
            </a:lvl7pPr>
            <a:lvl8pPr marL="3657600" lvl="7" indent="-228600" algn="l">
              <a:spcBef>
                <a:spcPts val="280"/>
              </a:spcBef>
              <a:spcAft>
                <a:spcPts val="0"/>
              </a:spcAft>
              <a:buSzPts val="1120"/>
              <a:buNone/>
              <a:defRPr sz="1400"/>
            </a:lvl8pPr>
            <a:lvl9pPr marL="4114800" lvl="8" indent="-228600" algn="l">
              <a:spcBef>
                <a:spcPts val="280"/>
              </a:spcBef>
              <a:spcAft>
                <a:spcPts val="0"/>
              </a:spcAft>
              <a:buSzPts val="1120"/>
              <a:buNone/>
              <a:defRPr sz="1400"/>
            </a:lvl9pPr>
          </a:lstStyle>
          <a:p>
            <a:endParaRPr/>
          </a:p>
        </p:txBody>
      </p:sp>
      <p:sp>
        <p:nvSpPr>
          <p:cNvPr id="101" name="Google Shape;101;p165"/>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165"/>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3" name="Google Shape;103;p165"/>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000">
                <a:solidFill>
                  <a:schemeClr val="dk1"/>
                </a:solidFill>
                <a:latin typeface="Arial"/>
                <a:ea typeface="Arial"/>
                <a:cs typeface="Arial"/>
                <a:sym typeface="Arial"/>
              </a:defRPr>
            </a:lvl1pPr>
            <a:lvl2pPr marL="0" marR="0" lvl="1" indent="0" algn="r">
              <a:spcBef>
                <a:spcPts val="0"/>
              </a:spcBef>
              <a:buNone/>
              <a:defRPr sz="1000">
                <a:solidFill>
                  <a:schemeClr val="dk1"/>
                </a:solidFill>
                <a:latin typeface="Arial"/>
                <a:ea typeface="Arial"/>
                <a:cs typeface="Arial"/>
                <a:sym typeface="Arial"/>
              </a:defRPr>
            </a:lvl2pPr>
            <a:lvl3pPr marL="0" marR="0" lvl="2" indent="0" algn="r">
              <a:spcBef>
                <a:spcPts val="0"/>
              </a:spcBef>
              <a:buNone/>
              <a:defRPr sz="1000">
                <a:solidFill>
                  <a:schemeClr val="dk1"/>
                </a:solidFill>
                <a:latin typeface="Arial"/>
                <a:ea typeface="Arial"/>
                <a:cs typeface="Arial"/>
                <a:sym typeface="Arial"/>
              </a:defRPr>
            </a:lvl3pPr>
            <a:lvl4pPr marL="0" marR="0" lvl="3" indent="0" algn="r">
              <a:spcBef>
                <a:spcPts val="0"/>
              </a:spcBef>
              <a:buNone/>
              <a:defRPr sz="1000">
                <a:solidFill>
                  <a:schemeClr val="dk1"/>
                </a:solidFill>
                <a:latin typeface="Arial"/>
                <a:ea typeface="Arial"/>
                <a:cs typeface="Arial"/>
                <a:sym typeface="Arial"/>
              </a:defRPr>
            </a:lvl4pPr>
            <a:lvl5pPr marL="0" marR="0" lvl="4" indent="0" algn="r">
              <a:spcBef>
                <a:spcPts val="0"/>
              </a:spcBef>
              <a:buNone/>
              <a:defRPr sz="1000">
                <a:solidFill>
                  <a:schemeClr val="dk1"/>
                </a:solidFill>
                <a:latin typeface="Arial"/>
                <a:ea typeface="Arial"/>
                <a:cs typeface="Arial"/>
                <a:sym typeface="Arial"/>
              </a:defRPr>
            </a:lvl5pPr>
            <a:lvl6pPr marL="0" marR="0" lvl="5" indent="0" algn="r">
              <a:spcBef>
                <a:spcPts val="0"/>
              </a:spcBef>
              <a:buNone/>
              <a:defRPr sz="1000">
                <a:solidFill>
                  <a:schemeClr val="dk1"/>
                </a:solidFill>
                <a:latin typeface="Arial"/>
                <a:ea typeface="Arial"/>
                <a:cs typeface="Arial"/>
                <a:sym typeface="Arial"/>
              </a:defRPr>
            </a:lvl6pPr>
            <a:lvl7pPr marL="0" marR="0" lvl="6" indent="0" algn="r">
              <a:spcBef>
                <a:spcPts val="0"/>
              </a:spcBef>
              <a:buNone/>
              <a:defRPr sz="1000">
                <a:solidFill>
                  <a:schemeClr val="dk1"/>
                </a:solidFill>
                <a:latin typeface="Arial"/>
                <a:ea typeface="Arial"/>
                <a:cs typeface="Arial"/>
                <a:sym typeface="Arial"/>
              </a:defRPr>
            </a:lvl7pPr>
            <a:lvl8pPr marL="0" marR="0" lvl="7" indent="0" algn="r">
              <a:spcBef>
                <a:spcPts val="0"/>
              </a:spcBef>
              <a:buNone/>
              <a:defRPr sz="1000">
                <a:solidFill>
                  <a:schemeClr val="dk1"/>
                </a:solidFill>
                <a:latin typeface="Arial"/>
                <a:ea typeface="Arial"/>
                <a:cs typeface="Arial"/>
                <a:sym typeface="Arial"/>
              </a:defRPr>
            </a:lvl8pPr>
            <a:lvl9pPr marL="0" marR="0" lvl="8" indent="0" algn="r">
              <a:spcBef>
                <a:spcPts val="0"/>
              </a:spcBef>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04"/>
        <p:cNvGrpSpPr/>
        <p:nvPr/>
      </p:nvGrpSpPr>
      <p:grpSpPr>
        <a:xfrm>
          <a:off x="0" y="0"/>
          <a:ext cx="0" cy="0"/>
          <a:chOff x="0" y="0"/>
          <a:chExt cx="0" cy="0"/>
        </a:xfrm>
      </p:grpSpPr>
      <p:sp>
        <p:nvSpPr>
          <p:cNvPr id="105" name="Google Shape;105;p166"/>
          <p:cNvSpPr txBox="1">
            <a:spLocks noGrp="1"/>
          </p:cNvSpPr>
          <p:nvPr>
            <p:ph type="title"/>
          </p:nvPr>
        </p:nvSpPr>
        <p:spPr>
          <a:xfrm>
            <a:off x="457200" y="122238"/>
            <a:ext cx="7543800" cy="12954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166"/>
          <p:cNvSpPr txBox="1">
            <a:spLocks noGrp="1"/>
          </p:cNvSpPr>
          <p:nvPr>
            <p:ph type="body" idx="1"/>
          </p:nvPr>
        </p:nvSpPr>
        <p:spPr>
          <a:xfrm>
            <a:off x="457200" y="1719263"/>
            <a:ext cx="4038600" cy="4411662"/>
          </a:xfrm>
          <a:prstGeom prst="rect">
            <a:avLst/>
          </a:prstGeom>
          <a:noFill/>
          <a:ln>
            <a:noFill/>
          </a:ln>
        </p:spPr>
        <p:txBody>
          <a:bodyPr spcFirstLastPara="1" wrap="square" lIns="91425" tIns="45700" rIns="91425" bIns="45700" anchor="t" anchorCtr="0">
            <a:noAutofit/>
          </a:bodyPr>
          <a:lstStyle>
            <a:lvl1pPr marL="457200" lvl="0" indent="-353060" algn="l">
              <a:spcBef>
                <a:spcPts val="560"/>
              </a:spcBef>
              <a:spcAft>
                <a:spcPts val="0"/>
              </a:spcAft>
              <a:buSzPts val="1960"/>
              <a:buChar char="●"/>
              <a:defRPr sz="2800"/>
            </a:lvl1pPr>
            <a:lvl2pPr marL="914400" lvl="1" indent="-335280" algn="l">
              <a:spcBef>
                <a:spcPts val="480"/>
              </a:spcBef>
              <a:spcAft>
                <a:spcPts val="0"/>
              </a:spcAft>
              <a:buSzPts val="1680"/>
              <a:buChar char="●"/>
              <a:defRPr sz="2400"/>
            </a:lvl2pPr>
            <a:lvl3pPr marL="1371600" lvl="2" indent="-317500" algn="l">
              <a:spcBef>
                <a:spcPts val="400"/>
              </a:spcBef>
              <a:spcAft>
                <a:spcPts val="0"/>
              </a:spcAft>
              <a:buSzPts val="1400"/>
              <a:buChar char="●"/>
              <a:defRPr sz="2000"/>
            </a:lvl3pPr>
            <a:lvl4pPr marL="1828800" lvl="3" indent="-314325" algn="l">
              <a:spcBef>
                <a:spcPts val="360"/>
              </a:spcBef>
              <a:spcAft>
                <a:spcPts val="0"/>
              </a:spcAft>
              <a:buSzPts val="1350"/>
              <a:buChar char="▪"/>
              <a:defRPr sz="1800"/>
            </a:lvl4pPr>
            <a:lvl5pPr marL="2286000" lvl="4" indent="-320040" algn="l">
              <a:spcBef>
                <a:spcPts val="360"/>
              </a:spcBef>
              <a:spcAft>
                <a:spcPts val="0"/>
              </a:spcAft>
              <a:buSzPts val="1440"/>
              <a:buChar char="▪"/>
              <a:defRPr sz="1800"/>
            </a:lvl5pPr>
            <a:lvl6pPr marL="2743200" lvl="5" indent="-320040" algn="l">
              <a:spcBef>
                <a:spcPts val="360"/>
              </a:spcBef>
              <a:spcAft>
                <a:spcPts val="0"/>
              </a:spcAft>
              <a:buSzPts val="1440"/>
              <a:buChar char="▪"/>
              <a:defRPr sz="1800"/>
            </a:lvl6pPr>
            <a:lvl7pPr marL="3200400" lvl="6" indent="-320040" algn="l">
              <a:spcBef>
                <a:spcPts val="360"/>
              </a:spcBef>
              <a:spcAft>
                <a:spcPts val="0"/>
              </a:spcAft>
              <a:buSzPts val="1440"/>
              <a:buChar char="▪"/>
              <a:defRPr sz="1800"/>
            </a:lvl7pPr>
            <a:lvl8pPr marL="3657600" lvl="7" indent="-320040" algn="l">
              <a:spcBef>
                <a:spcPts val="360"/>
              </a:spcBef>
              <a:spcAft>
                <a:spcPts val="0"/>
              </a:spcAft>
              <a:buSzPts val="1440"/>
              <a:buChar char="▪"/>
              <a:defRPr sz="1800"/>
            </a:lvl8pPr>
            <a:lvl9pPr marL="4114800" lvl="8" indent="-320040" algn="l">
              <a:spcBef>
                <a:spcPts val="360"/>
              </a:spcBef>
              <a:spcAft>
                <a:spcPts val="0"/>
              </a:spcAft>
              <a:buSzPts val="1440"/>
              <a:buChar char="▪"/>
              <a:defRPr sz="1800"/>
            </a:lvl9pPr>
          </a:lstStyle>
          <a:p>
            <a:endParaRPr/>
          </a:p>
        </p:txBody>
      </p:sp>
      <p:sp>
        <p:nvSpPr>
          <p:cNvPr id="107" name="Google Shape;107;p166"/>
          <p:cNvSpPr txBox="1">
            <a:spLocks noGrp="1"/>
          </p:cNvSpPr>
          <p:nvPr>
            <p:ph type="body" idx="2"/>
          </p:nvPr>
        </p:nvSpPr>
        <p:spPr>
          <a:xfrm>
            <a:off x="4648200" y="1719263"/>
            <a:ext cx="4038600" cy="4411662"/>
          </a:xfrm>
          <a:prstGeom prst="rect">
            <a:avLst/>
          </a:prstGeom>
          <a:noFill/>
          <a:ln>
            <a:noFill/>
          </a:ln>
        </p:spPr>
        <p:txBody>
          <a:bodyPr spcFirstLastPara="1" wrap="square" lIns="91425" tIns="45700" rIns="91425" bIns="45700" anchor="t" anchorCtr="0">
            <a:noAutofit/>
          </a:bodyPr>
          <a:lstStyle>
            <a:lvl1pPr marL="457200" lvl="0" indent="-353060" algn="l">
              <a:spcBef>
                <a:spcPts val="560"/>
              </a:spcBef>
              <a:spcAft>
                <a:spcPts val="0"/>
              </a:spcAft>
              <a:buSzPts val="1960"/>
              <a:buChar char="●"/>
              <a:defRPr sz="2800"/>
            </a:lvl1pPr>
            <a:lvl2pPr marL="914400" lvl="1" indent="-335280" algn="l">
              <a:spcBef>
                <a:spcPts val="480"/>
              </a:spcBef>
              <a:spcAft>
                <a:spcPts val="0"/>
              </a:spcAft>
              <a:buSzPts val="1680"/>
              <a:buChar char="●"/>
              <a:defRPr sz="2400"/>
            </a:lvl2pPr>
            <a:lvl3pPr marL="1371600" lvl="2" indent="-317500" algn="l">
              <a:spcBef>
                <a:spcPts val="400"/>
              </a:spcBef>
              <a:spcAft>
                <a:spcPts val="0"/>
              </a:spcAft>
              <a:buSzPts val="1400"/>
              <a:buChar char="●"/>
              <a:defRPr sz="2000"/>
            </a:lvl3pPr>
            <a:lvl4pPr marL="1828800" lvl="3" indent="-314325" algn="l">
              <a:spcBef>
                <a:spcPts val="360"/>
              </a:spcBef>
              <a:spcAft>
                <a:spcPts val="0"/>
              </a:spcAft>
              <a:buSzPts val="1350"/>
              <a:buChar char="▪"/>
              <a:defRPr sz="1800"/>
            </a:lvl4pPr>
            <a:lvl5pPr marL="2286000" lvl="4" indent="-320040" algn="l">
              <a:spcBef>
                <a:spcPts val="360"/>
              </a:spcBef>
              <a:spcAft>
                <a:spcPts val="0"/>
              </a:spcAft>
              <a:buSzPts val="1440"/>
              <a:buChar char="▪"/>
              <a:defRPr sz="1800"/>
            </a:lvl5pPr>
            <a:lvl6pPr marL="2743200" lvl="5" indent="-320040" algn="l">
              <a:spcBef>
                <a:spcPts val="360"/>
              </a:spcBef>
              <a:spcAft>
                <a:spcPts val="0"/>
              </a:spcAft>
              <a:buSzPts val="1440"/>
              <a:buChar char="▪"/>
              <a:defRPr sz="1800"/>
            </a:lvl6pPr>
            <a:lvl7pPr marL="3200400" lvl="6" indent="-320040" algn="l">
              <a:spcBef>
                <a:spcPts val="360"/>
              </a:spcBef>
              <a:spcAft>
                <a:spcPts val="0"/>
              </a:spcAft>
              <a:buSzPts val="1440"/>
              <a:buChar char="▪"/>
              <a:defRPr sz="1800"/>
            </a:lvl7pPr>
            <a:lvl8pPr marL="3657600" lvl="7" indent="-320040" algn="l">
              <a:spcBef>
                <a:spcPts val="360"/>
              </a:spcBef>
              <a:spcAft>
                <a:spcPts val="0"/>
              </a:spcAft>
              <a:buSzPts val="1440"/>
              <a:buChar char="▪"/>
              <a:defRPr sz="1800"/>
            </a:lvl8pPr>
            <a:lvl9pPr marL="4114800" lvl="8" indent="-320040" algn="l">
              <a:spcBef>
                <a:spcPts val="360"/>
              </a:spcBef>
              <a:spcAft>
                <a:spcPts val="0"/>
              </a:spcAft>
              <a:buSzPts val="1440"/>
              <a:buChar char="▪"/>
              <a:defRPr sz="1800"/>
            </a:lvl9pPr>
          </a:lstStyle>
          <a:p>
            <a:endParaRPr/>
          </a:p>
        </p:txBody>
      </p:sp>
      <p:sp>
        <p:nvSpPr>
          <p:cNvPr id="108" name="Google Shape;108;p166"/>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 name="Google Shape;109;p166"/>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p166"/>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000">
                <a:solidFill>
                  <a:schemeClr val="dk1"/>
                </a:solidFill>
                <a:latin typeface="Arial"/>
                <a:ea typeface="Arial"/>
                <a:cs typeface="Arial"/>
                <a:sym typeface="Arial"/>
              </a:defRPr>
            </a:lvl1pPr>
            <a:lvl2pPr marL="0" marR="0" lvl="1" indent="0" algn="r">
              <a:spcBef>
                <a:spcPts val="0"/>
              </a:spcBef>
              <a:buNone/>
              <a:defRPr sz="1000">
                <a:solidFill>
                  <a:schemeClr val="dk1"/>
                </a:solidFill>
                <a:latin typeface="Arial"/>
                <a:ea typeface="Arial"/>
                <a:cs typeface="Arial"/>
                <a:sym typeface="Arial"/>
              </a:defRPr>
            </a:lvl2pPr>
            <a:lvl3pPr marL="0" marR="0" lvl="2" indent="0" algn="r">
              <a:spcBef>
                <a:spcPts val="0"/>
              </a:spcBef>
              <a:buNone/>
              <a:defRPr sz="1000">
                <a:solidFill>
                  <a:schemeClr val="dk1"/>
                </a:solidFill>
                <a:latin typeface="Arial"/>
                <a:ea typeface="Arial"/>
                <a:cs typeface="Arial"/>
                <a:sym typeface="Arial"/>
              </a:defRPr>
            </a:lvl3pPr>
            <a:lvl4pPr marL="0" marR="0" lvl="3" indent="0" algn="r">
              <a:spcBef>
                <a:spcPts val="0"/>
              </a:spcBef>
              <a:buNone/>
              <a:defRPr sz="1000">
                <a:solidFill>
                  <a:schemeClr val="dk1"/>
                </a:solidFill>
                <a:latin typeface="Arial"/>
                <a:ea typeface="Arial"/>
                <a:cs typeface="Arial"/>
                <a:sym typeface="Arial"/>
              </a:defRPr>
            </a:lvl4pPr>
            <a:lvl5pPr marL="0" marR="0" lvl="4" indent="0" algn="r">
              <a:spcBef>
                <a:spcPts val="0"/>
              </a:spcBef>
              <a:buNone/>
              <a:defRPr sz="1000">
                <a:solidFill>
                  <a:schemeClr val="dk1"/>
                </a:solidFill>
                <a:latin typeface="Arial"/>
                <a:ea typeface="Arial"/>
                <a:cs typeface="Arial"/>
                <a:sym typeface="Arial"/>
              </a:defRPr>
            </a:lvl5pPr>
            <a:lvl6pPr marL="0" marR="0" lvl="5" indent="0" algn="r">
              <a:spcBef>
                <a:spcPts val="0"/>
              </a:spcBef>
              <a:buNone/>
              <a:defRPr sz="1000">
                <a:solidFill>
                  <a:schemeClr val="dk1"/>
                </a:solidFill>
                <a:latin typeface="Arial"/>
                <a:ea typeface="Arial"/>
                <a:cs typeface="Arial"/>
                <a:sym typeface="Arial"/>
              </a:defRPr>
            </a:lvl6pPr>
            <a:lvl7pPr marL="0" marR="0" lvl="6" indent="0" algn="r">
              <a:spcBef>
                <a:spcPts val="0"/>
              </a:spcBef>
              <a:buNone/>
              <a:defRPr sz="1000">
                <a:solidFill>
                  <a:schemeClr val="dk1"/>
                </a:solidFill>
                <a:latin typeface="Arial"/>
                <a:ea typeface="Arial"/>
                <a:cs typeface="Arial"/>
                <a:sym typeface="Arial"/>
              </a:defRPr>
            </a:lvl7pPr>
            <a:lvl8pPr marL="0" marR="0" lvl="7" indent="0" algn="r">
              <a:spcBef>
                <a:spcPts val="0"/>
              </a:spcBef>
              <a:buNone/>
              <a:defRPr sz="1000">
                <a:solidFill>
                  <a:schemeClr val="dk1"/>
                </a:solidFill>
                <a:latin typeface="Arial"/>
                <a:ea typeface="Arial"/>
                <a:cs typeface="Arial"/>
                <a:sym typeface="Arial"/>
              </a:defRPr>
            </a:lvl8pPr>
            <a:lvl9pPr marL="0" marR="0" lvl="8" indent="0" algn="r">
              <a:spcBef>
                <a:spcPts val="0"/>
              </a:spcBef>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11"/>
        <p:cNvGrpSpPr/>
        <p:nvPr/>
      </p:nvGrpSpPr>
      <p:grpSpPr>
        <a:xfrm>
          <a:off x="0" y="0"/>
          <a:ext cx="0" cy="0"/>
          <a:chOff x="0" y="0"/>
          <a:chExt cx="0" cy="0"/>
        </a:xfrm>
      </p:grpSpPr>
      <p:sp>
        <p:nvSpPr>
          <p:cNvPr id="112" name="Google Shape;112;p16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16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1680"/>
              <a:buNone/>
              <a:defRPr sz="2400" b="1"/>
            </a:lvl1pPr>
            <a:lvl2pPr marL="914400" lvl="1" indent="-228600" algn="l">
              <a:spcBef>
                <a:spcPts val="400"/>
              </a:spcBef>
              <a:spcAft>
                <a:spcPts val="0"/>
              </a:spcAft>
              <a:buSzPts val="1400"/>
              <a:buNone/>
              <a:defRPr sz="2000" b="1"/>
            </a:lvl2pPr>
            <a:lvl3pPr marL="1371600" lvl="2" indent="-228600" algn="l">
              <a:spcBef>
                <a:spcPts val="360"/>
              </a:spcBef>
              <a:spcAft>
                <a:spcPts val="0"/>
              </a:spcAft>
              <a:buSzPts val="1260"/>
              <a:buNone/>
              <a:defRPr sz="1800" b="1"/>
            </a:lvl3pPr>
            <a:lvl4pPr marL="1828800" lvl="3" indent="-228600" algn="l">
              <a:spcBef>
                <a:spcPts val="320"/>
              </a:spcBef>
              <a:spcAft>
                <a:spcPts val="0"/>
              </a:spcAft>
              <a:buSzPts val="1200"/>
              <a:buNone/>
              <a:defRPr sz="1600" b="1"/>
            </a:lvl4pPr>
            <a:lvl5pPr marL="2286000" lvl="4" indent="-228600" algn="l">
              <a:spcBef>
                <a:spcPts val="320"/>
              </a:spcBef>
              <a:spcAft>
                <a:spcPts val="0"/>
              </a:spcAft>
              <a:buSzPts val="1280"/>
              <a:buNone/>
              <a:defRPr sz="1600" b="1"/>
            </a:lvl5pPr>
            <a:lvl6pPr marL="2743200" lvl="5" indent="-228600" algn="l">
              <a:spcBef>
                <a:spcPts val="320"/>
              </a:spcBef>
              <a:spcAft>
                <a:spcPts val="0"/>
              </a:spcAft>
              <a:buSzPts val="1280"/>
              <a:buNone/>
              <a:defRPr sz="1600" b="1"/>
            </a:lvl6pPr>
            <a:lvl7pPr marL="3200400" lvl="6" indent="-228600" algn="l">
              <a:spcBef>
                <a:spcPts val="320"/>
              </a:spcBef>
              <a:spcAft>
                <a:spcPts val="0"/>
              </a:spcAft>
              <a:buSzPts val="1280"/>
              <a:buNone/>
              <a:defRPr sz="1600" b="1"/>
            </a:lvl7pPr>
            <a:lvl8pPr marL="3657600" lvl="7" indent="-228600" algn="l">
              <a:spcBef>
                <a:spcPts val="320"/>
              </a:spcBef>
              <a:spcAft>
                <a:spcPts val="0"/>
              </a:spcAft>
              <a:buSzPts val="1280"/>
              <a:buNone/>
              <a:defRPr sz="1600" b="1"/>
            </a:lvl8pPr>
            <a:lvl9pPr marL="4114800" lvl="8" indent="-228600" algn="l">
              <a:spcBef>
                <a:spcPts val="320"/>
              </a:spcBef>
              <a:spcAft>
                <a:spcPts val="0"/>
              </a:spcAft>
              <a:buSzPts val="1280"/>
              <a:buNone/>
              <a:defRPr sz="1600" b="1"/>
            </a:lvl9pPr>
          </a:lstStyle>
          <a:p>
            <a:endParaRPr/>
          </a:p>
        </p:txBody>
      </p:sp>
      <p:sp>
        <p:nvSpPr>
          <p:cNvPr id="114" name="Google Shape;114;p16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35280" algn="l">
              <a:spcBef>
                <a:spcPts val="480"/>
              </a:spcBef>
              <a:spcAft>
                <a:spcPts val="0"/>
              </a:spcAft>
              <a:buSzPts val="1680"/>
              <a:buChar char="●"/>
              <a:defRPr sz="2400"/>
            </a:lvl1pPr>
            <a:lvl2pPr marL="914400" lvl="1" indent="-317500" algn="l">
              <a:spcBef>
                <a:spcPts val="400"/>
              </a:spcBef>
              <a:spcAft>
                <a:spcPts val="0"/>
              </a:spcAft>
              <a:buSzPts val="1400"/>
              <a:buChar char="●"/>
              <a:defRPr sz="2000"/>
            </a:lvl2pPr>
            <a:lvl3pPr marL="1371600" lvl="2" indent="-308610" algn="l">
              <a:spcBef>
                <a:spcPts val="360"/>
              </a:spcBef>
              <a:spcAft>
                <a:spcPts val="0"/>
              </a:spcAft>
              <a:buSzPts val="1260"/>
              <a:buChar char="●"/>
              <a:defRPr sz="1800"/>
            </a:lvl3pPr>
            <a:lvl4pPr marL="1828800" lvl="3" indent="-304800" algn="l">
              <a:spcBef>
                <a:spcPts val="320"/>
              </a:spcBef>
              <a:spcAft>
                <a:spcPts val="0"/>
              </a:spcAft>
              <a:buSzPts val="1200"/>
              <a:buChar char="▪"/>
              <a:defRPr sz="1600"/>
            </a:lvl4pPr>
            <a:lvl5pPr marL="2286000" lvl="4" indent="-309880" algn="l">
              <a:spcBef>
                <a:spcPts val="320"/>
              </a:spcBef>
              <a:spcAft>
                <a:spcPts val="0"/>
              </a:spcAft>
              <a:buSzPts val="1280"/>
              <a:buChar char="▪"/>
              <a:defRPr sz="1600"/>
            </a:lvl5pPr>
            <a:lvl6pPr marL="2743200" lvl="5" indent="-309880" algn="l">
              <a:spcBef>
                <a:spcPts val="320"/>
              </a:spcBef>
              <a:spcAft>
                <a:spcPts val="0"/>
              </a:spcAft>
              <a:buSzPts val="1280"/>
              <a:buChar char="▪"/>
              <a:defRPr sz="1600"/>
            </a:lvl6pPr>
            <a:lvl7pPr marL="3200400" lvl="6" indent="-309880" algn="l">
              <a:spcBef>
                <a:spcPts val="320"/>
              </a:spcBef>
              <a:spcAft>
                <a:spcPts val="0"/>
              </a:spcAft>
              <a:buSzPts val="1280"/>
              <a:buChar char="▪"/>
              <a:defRPr sz="1600"/>
            </a:lvl7pPr>
            <a:lvl8pPr marL="3657600" lvl="7" indent="-309880" algn="l">
              <a:spcBef>
                <a:spcPts val="320"/>
              </a:spcBef>
              <a:spcAft>
                <a:spcPts val="0"/>
              </a:spcAft>
              <a:buSzPts val="1280"/>
              <a:buChar char="▪"/>
              <a:defRPr sz="1600"/>
            </a:lvl8pPr>
            <a:lvl9pPr marL="4114800" lvl="8" indent="-309880" algn="l">
              <a:spcBef>
                <a:spcPts val="320"/>
              </a:spcBef>
              <a:spcAft>
                <a:spcPts val="0"/>
              </a:spcAft>
              <a:buSzPts val="1280"/>
              <a:buChar char="▪"/>
              <a:defRPr sz="1600"/>
            </a:lvl9pPr>
          </a:lstStyle>
          <a:p>
            <a:endParaRPr/>
          </a:p>
        </p:txBody>
      </p:sp>
      <p:sp>
        <p:nvSpPr>
          <p:cNvPr id="115" name="Google Shape;115;p16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1680"/>
              <a:buNone/>
              <a:defRPr sz="2400" b="1"/>
            </a:lvl1pPr>
            <a:lvl2pPr marL="914400" lvl="1" indent="-228600" algn="l">
              <a:spcBef>
                <a:spcPts val="400"/>
              </a:spcBef>
              <a:spcAft>
                <a:spcPts val="0"/>
              </a:spcAft>
              <a:buSzPts val="1400"/>
              <a:buNone/>
              <a:defRPr sz="2000" b="1"/>
            </a:lvl2pPr>
            <a:lvl3pPr marL="1371600" lvl="2" indent="-228600" algn="l">
              <a:spcBef>
                <a:spcPts val="360"/>
              </a:spcBef>
              <a:spcAft>
                <a:spcPts val="0"/>
              </a:spcAft>
              <a:buSzPts val="1260"/>
              <a:buNone/>
              <a:defRPr sz="1800" b="1"/>
            </a:lvl3pPr>
            <a:lvl4pPr marL="1828800" lvl="3" indent="-228600" algn="l">
              <a:spcBef>
                <a:spcPts val="320"/>
              </a:spcBef>
              <a:spcAft>
                <a:spcPts val="0"/>
              </a:spcAft>
              <a:buSzPts val="1200"/>
              <a:buNone/>
              <a:defRPr sz="1600" b="1"/>
            </a:lvl4pPr>
            <a:lvl5pPr marL="2286000" lvl="4" indent="-228600" algn="l">
              <a:spcBef>
                <a:spcPts val="320"/>
              </a:spcBef>
              <a:spcAft>
                <a:spcPts val="0"/>
              </a:spcAft>
              <a:buSzPts val="1280"/>
              <a:buNone/>
              <a:defRPr sz="1600" b="1"/>
            </a:lvl5pPr>
            <a:lvl6pPr marL="2743200" lvl="5" indent="-228600" algn="l">
              <a:spcBef>
                <a:spcPts val="320"/>
              </a:spcBef>
              <a:spcAft>
                <a:spcPts val="0"/>
              </a:spcAft>
              <a:buSzPts val="1280"/>
              <a:buNone/>
              <a:defRPr sz="1600" b="1"/>
            </a:lvl6pPr>
            <a:lvl7pPr marL="3200400" lvl="6" indent="-228600" algn="l">
              <a:spcBef>
                <a:spcPts val="320"/>
              </a:spcBef>
              <a:spcAft>
                <a:spcPts val="0"/>
              </a:spcAft>
              <a:buSzPts val="1280"/>
              <a:buNone/>
              <a:defRPr sz="1600" b="1"/>
            </a:lvl7pPr>
            <a:lvl8pPr marL="3657600" lvl="7" indent="-228600" algn="l">
              <a:spcBef>
                <a:spcPts val="320"/>
              </a:spcBef>
              <a:spcAft>
                <a:spcPts val="0"/>
              </a:spcAft>
              <a:buSzPts val="1280"/>
              <a:buNone/>
              <a:defRPr sz="1600" b="1"/>
            </a:lvl8pPr>
            <a:lvl9pPr marL="4114800" lvl="8" indent="-228600" algn="l">
              <a:spcBef>
                <a:spcPts val="320"/>
              </a:spcBef>
              <a:spcAft>
                <a:spcPts val="0"/>
              </a:spcAft>
              <a:buSzPts val="1280"/>
              <a:buNone/>
              <a:defRPr sz="1600" b="1"/>
            </a:lvl9pPr>
          </a:lstStyle>
          <a:p>
            <a:endParaRPr/>
          </a:p>
        </p:txBody>
      </p:sp>
      <p:sp>
        <p:nvSpPr>
          <p:cNvPr id="116" name="Google Shape;116;p16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35280" algn="l">
              <a:spcBef>
                <a:spcPts val="480"/>
              </a:spcBef>
              <a:spcAft>
                <a:spcPts val="0"/>
              </a:spcAft>
              <a:buSzPts val="1680"/>
              <a:buChar char="●"/>
              <a:defRPr sz="2400"/>
            </a:lvl1pPr>
            <a:lvl2pPr marL="914400" lvl="1" indent="-317500" algn="l">
              <a:spcBef>
                <a:spcPts val="400"/>
              </a:spcBef>
              <a:spcAft>
                <a:spcPts val="0"/>
              </a:spcAft>
              <a:buSzPts val="1400"/>
              <a:buChar char="●"/>
              <a:defRPr sz="2000"/>
            </a:lvl2pPr>
            <a:lvl3pPr marL="1371600" lvl="2" indent="-308610" algn="l">
              <a:spcBef>
                <a:spcPts val="360"/>
              </a:spcBef>
              <a:spcAft>
                <a:spcPts val="0"/>
              </a:spcAft>
              <a:buSzPts val="1260"/>
              <a:buChar char="●"/>
              <a:defRPr sz="1800"/>
            </a:lvl3pPr>
            <a:lvl4pPr marL="1828800" lvl="3" indent="-304800" algn="l">
              <a:spcBef>
                <a:spcPts val="320"/>
              </a:spcBef>
              <a:spcAft>
                <a:spcPts val="0"/>
              </a:spcAft>
              <a:buSzPts val="1200"/>
              <a:buChar char="▪"/>
              <a:defRPr sz="1600"/>
            </a:lvl4pPr>
            <a:lvl5pPr marL="2286000" lvl="4" indent="-309880" algn="l">
              <a:spcBef>
                <a:spcPts val="320"/>
              </a:spcBef>
              <a:spcAft>
                <a:spcPts val="0"/>
              </a:spcAft>
              <a:buSzPts val="1280"/>
              <a:buChar char="▪"/>
              <a:defRPr sz="1600"/>
            </a:lvl5pPr>
            <a:lvl6pPr marL="2743200" lvl="5" indent="-309880" algn="l">
              <a:spcBef>
                <a:spcPts val="320"/>
              </a:spcBef>
              <a:spcAft>
                <a:spcPts val="0"/>
              </a:spcAft>
              <a:buSzPts val="1280"/>
              <a:buChar char="▪"/>
              <a:defRPr sz="1600"/>
            </a:lvl6pPr>
            <a:lvl7pPr marL="3200400" lvl="6" indent="-309880" algn="l">
              <a:spcBef>
                <a:spcPts val="320"/>
              </a:spcBef>
              <a:spcAft>
                <a:spcPts val="0"/>
              </a:spcAft>
              <a:buSzPts val="1280"/>
              <a:buChar char="▪"/>
              <a:defRPr sz="1600"/>
            </a:lvl7pPr>
            <a:lvl8pPr marL="3657600" lvl="7" indent="-309880" algn="l">
              <a:spcBef>
                <a:spcPts val="320"/>
              </a:spcBef>
              <a:spcAft>
                <a:spcPts val="0"/>
              </a:spcAft>
              <a:buSzPts val="1280"/>
              <a:buChar char="▪"/>
              <a:defRPr sz="1600"/>
            </a:lvl8pPr>
            <a:lvl9pPr marL="4114800" lvl="8" indent="-309880" algn="l">
              <a:spcBef>
                <a:spcPts val="320"/>
              </a:spcBef>
              <a:spcAft>
                <a:spcPts val="0"/>
              </a:spcAft>
              <a:buSzPts val="1280"/>
              <a:buChar char="▪"/>
              <a:defRPr sz="1600"/>
            </a:lvl9pPr>
          </a:lstStyle>
          <a:p>
            <a:endParaRPr/>
          </a:p>
        </p:txBody>
      </p:sp>
      <p:sp>
        <p:nvSpPr>
          <p:cNvPr id="117" name="Google Shape;117;p167"/>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p167"/>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167"/>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000">
                <a:solidFill>
                  <a:schemeClr val="dk1"/>
                </a:solidFill>
                <a:latin typeface="Arial"/>
                <a:ea typeface="Arial"/>
                <a:cs typeface="Arial"/>
                <a:sym typeface="Arial"/>
              </a:defRPr>
            </a:lvl1pPr>
            <a:lvl2pPr marL="0" marR="0" lvl="1" indent="0" algn="r">
              <a:spcBef>
                <a:spcPts val="0"/>
              </a:spcBef>
              <a:buNone/>
              <a:defRPr sz="1000">
                <a:solidFill>
                  <a:schemeClr val="dk1"/>
                </a:solidFill>
                <a:latin typeface="Arial"/>
                <a:ea typeface="Arial"/>
                <a:cs typeface="Arial"/>
                <a:sym typeface="Arial"/>
              </a:defRPr>
            </a:lvl2pPr>
            <a:lvl3pPr marL="0" marR="0" lvl="2" indent="0" algn="r">
              <a:spcBef>
                <a:spcPts val="0"/>
              </a:spcBef>
              <a:buNone/>
              <a:defRPr sz="1000">
                <a:solidFill>
                  <a:schemeClr val="dk1"/>
                </a:solidFill>
                <a:latin typeface="Arial"/>
                <a:ea typeface="Arial"/>
                <a:cs typeface="Arial"/>
                <a:sym typeface="Arial"/>
              </a:defRPr>
            </a:lvl3pPr>
            <a:lvl4pPr marL="0" marR="0" lvl="3" indent="0" algn="r">
              <a:spcBef>
                <a:spcPts val="0"/>
              </a:spcBef>
              <a:buNone/>
              <a:defRPr sz="1000">
                <a:solidFill>
                  <a:schemeClr val="dk1"/>
                </a:solidFill>
                <a:latin typeface="Arial"/>
                <a:ea typeface="Arial"/>
                <a:cs typeface="Arial"/>
                <a:sym typeface="Arial"/>
              </a:defRPr>
            </a:lvl4pPr>
            <a:lvl5pPr marL="0" marR="0" lvl="4" indent="0" algn="r">
              <a:spcBef>
                <a:spcPts val="0"/>
              </a:spcBef>
              <a:buNone/>
              <a:defRPr sz="1000">
                <a:solidFill>
                  <a:schemeClr val="dk1"/>
                </a:solidFill>
                <a:latin typeface="Arial"/>
                <a:ea typeface="Arial"/>
                <a:cs typeface="Arial"/>
                <a:sym typeface="Arial"/>
              </a:defRPr>
            </a:lvl5pPr>
            <a:lvl6pPr marL="0" marR="0" lvl="5" indent="0" algn="r">
              <a:spcBef>
                <a:spcPts val="0"/>
              </a:spcBef>
              <a:buNone/>
              <a:defRPr sz="1000">
                <a:solidFill>
                  <a:schemeClr val="dk1"/>
                </a:solidFill>
                <a:latin typeface="Arial"/>
                <a:ea typeface="Arial"/>
                <a:cs typeface="Arial"/>
                <a:sym typeface="Arial"/>
              </a:defRPr>
            </a:lvl6pPr>
            <a:lvl7pPr marL="0" marR="0" lvl="6" indent="0" algn="r">
              <a:spcBef>
                <a:spcPts val="0"/>
              </a:spcBef>
              <a:buNone/>
              <a:defRPr sz="1000">
                <a:solidFill>
                  <a:schemeClr val="dk1"/>
                </a:solidFill>
                <a:latin typeface="Arial"/>
                <a:ea typeface="Arial"/>
                <a:cs typeface="Arial"/>
                <a:sym typeface="Arial"/>
              </a:defRPr>
            </a:lvl7pPr>
            <a:lvl8pPr marL="0" marR="0" lvl="7" indent="0" algn="r">
              <a:spcBef>
                <a:spcPts val="0"/>
              </a:spcBef>
              <a:buNone/>
              <a:defRPr sz="1000">
                <a:solidFill>
                  <a:schemeClr val="dk1"/>
                </a:solidFill>
                <a:latin typeface="Arial"/>
                <a:ea typeface="Arial"/>
                <a:cs typeface="Arial"/>
                <a:sym typeface="Arial"/>
              </a:defRPr>
            </a:lvl8pPr>
            <a:lvl9pPr marL="0" marR="0" lvl="8" indent="0" algn="r">
              <a:spcBef>
                <a:spcPts val="0"/>
              </a:spcBef>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0"/>
        <p:cNvGrpSpPr/>
        <p:nvPr/>
      </p:nvGrpSpPr>
      <p:grpSpPr>
        <a:xfrm>
          <a:off x="0" y="0"/>
          <a:ext cx="0" cy="0"/>
          <a:chOff x="0" y="0"/>
          <a:chExt cx="0" cy="0"/>
        </a:xfrm>
      </p:grpSpPr>
      <p:sp>
        <p:nvSpPr>
          <p:cNvPr id="121" name="Google Shape;121;p168"/>
          <p:cNvSpPr txBox="1">
            <a:spLocks noGrp="1"/>
          </p:cNvSpPr>
          <p:nvPr>
            <p:ph type="title"/>
          </p:nvPr>
        </p:nvSpPr>
        <p:spPr>
          <a:xfrm>
            <a:off x="457200" y="122238"/>
            <a:ext cx="7543800" cy="12954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168"/>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168"/>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 name="Google Shape;124;p168"/>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000">
                <a:solidFill>
                  <a:schemeClr val="dk1"/>
                </a:solidFill>
                <a:latin typeface="Arial"/>
                <a:ea typeface="Arial"/>
                <a:cs typeface="Arial"/>
                <a:sym typeface="Arial"/>
              </a:defRPr>
            </a:lvl1pPr>
            <a:lvl2pPr marL="0" marR="0" lvl="1" indent="0" algn="r">
              <a:spcBef>
                <a:spcPts val="0"/>
              </a:spcBef>
              <a:buNone/>
              <a:defRPr sz="1000">
                <a:solidFill>
                  <a:schemeClr val="dk1"/>
                </a:solidFill>
                <a:latin typeface="Arial"/>
                <a:ea typeface="Arial"/>
                <a:cs typeface="Arial"/>
                <a:sym typeface="Arial"/>
              </a:defRPr>
            </a:lvl2pPr>
            <a:lvl3pPr marL="0" marR="0" lvl="2" indent="0" algn="r">
              <a:spcBef>
                <a:spcPts val="0"/>
              </a:spcBef>
              <a:buNone/>
              <a:defRPr sz="1000">
                <a:solidFill>
                  <a:schemeClr val="dk1"/>
                </a:solidFill>
                <a:latin typeface="Arial"/>
                <a:ea typeface="Arial"/>
                <a:cs typeface="Arial"/>
                <a:sym typeface="Arial"/>
              </a:defRPr>
            </a:lvl3pPr>
            <a:lvl4pPr marL="0" marR="0" lvl="3" indent="0" algn="r">
              <a:spcBef>
                <a:spcPts val="0"/>
              </a:spcBef>
              <a:buNone/>
              <a:defRPr sz="1000">
                <a:solidFill>
                  <a:schemeClr val="dk1"/>
                </a:solidFill>
                <a:latin typeface="Arial"/>
                <a:ea typeface="Arial"/>
                <a:cs typeface="Arial"/>
                <a:sym typeface="Arial"/>
              </a:defRPr>
            </a:lvl4pPr>
            <a:lvl5pPr marL="0" marR="0" lvl="4" indent="0" algn="r">
              <a:spcBef>
                <a:spcPts val="0"/>
              </a:spcBef>
              <a:buNone/>
              <a:defRPr sz="1000">
                <a:solidFill>
                  <a:schemeClr val="dk1"/>
                </a:solidFill>
                <a:latin typeface="Arial"/>
                <a:ea typeface="Arial"/>
                <a:cs typeface="Arial"/>
                <a:sym typeface="Arial"/>
              </a:defRPr>
            </a:lvl5pPr>
            <a:lvl6pPr marL="0" marR="0" lvl="5" indent="0" algn="r">
              <a:spcBef>
                <a:spcPts val="0"/>
              </a:spcBef>
              <a:buNone/>
              <a:defRPr sz="1000">
                <a:solidFill>
                  <a:schemeClr val="dk1"/>
                </a:solidFill>
                <a:latin typeface="Arial"/>
                <a:ea typeface="Arial"/>
                <a:cs typeface="Arial"/>
                <a:sym typeface="Arial"/>
              </a:defRPr>
            </a:lvl6pPr>
            <a:lvl7pPr marL="0" marR="0" lvl="6" indent="0" algn="r">
              <a:spcBef>
                <a:spcPts val="0"/>
              </a:spcBef>
              <a:buNone/>
              <a:defRPr sz="1000">
                <a:solidFill>
                  <a:schemeClr val="dk1"/>
                </a:solidFill>
                <a:latin typeface="Arial"/>
                <a:ea typeface="Arial"/>
                <a:cs typeface="Arial"/>
                <a:sym typeface="Arial"/>
              </a:defRPr>
            </a:lvl7pPr>
            <a:lvl8pPr marL="0" marR="0" lvl="7" indent="0" algn="r">
              <a:spcBef>
                <a:spcPts val="0"/>
              </a:spcBef>
              <a:buNone/>
              <a:defRPr sz="1000">
                <a:solidFill>
                  <a:schemeClr val="dk1"/>
                </a:solidFill>
                <a:latin typeface="Arial"/>
                <a:ea typeface="Arial"/>
                <a:cs typeface="Arial"/>
                <a:sym typeface="Arial"/>
              </a:defRPr>
            </a:lvl8pPr>
            <a:lvl9pPr marL="0" marR="0" lvl="8" indent="0" algn="r">
              <a:spcBef>
                <a:spcPts val="0"/>
              </a:spcBef>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25"/>
        <p:cNvGrpSpPr/>
        <p:nvPr/>
      </p:nvGrpSpPr>
      <p:grpSpPr>
        <a:xfrm>
          <a:off x="0" y="0"/>
          <a:ext cx="0" cy="0"/>
          <a:chOff x="0" y="0"/>
          <a:chExt cx="0" cy="0"/>
        </a:xfrm>
      </p:grpSpPr>
      <p:sp>
        <p:nvSpPr>
          <p:cNvPr id="126" name="Google Shape;126;p16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 name="Google Shape;127;p16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370840" algn="l">
              <a:spcBef>
                <a:spcPts val="640"/>
              </a:spcBef>
              <a:spcAft>
                <a:spcPts val="0"/>
              </a:spcAft>
              <a:buSzPts val="2240"/>
              <a:buChar char="●"/>
              <a:defRPr sz="3200"/>
            </a:lvl1pPr>
            <a:lvl2pPr marL="914400" lvl="1" indent="-353060" algn="l">
              <a:spcBef>
                <a:spcPts val="560"/>
              </a:spcBef>
              <a:spcAft>
                <a:spcPts val="0"/>
              </a:spcAft>
              <a:buSzPts val="1960"/>
              <a:buChar char="●"/>
              <a:defRPr sz="2800"/>
            </a:lvl2pPr>
            <a:lvl3pPr marL="1371600" lvl="2" indent="-335280" algn="l">
              <a:spcBef>
                <a:spcPts val="480"/>
              </a:spcBef>
              <a:spcAft>
                <a:spcPts val="0"/>
              </a:spcAft>
              <a:buSzPts val="1680"/>
              <a:buChar char="●"/>
              <a:defRPr sz="2400"/>
            </a:lvl3pPr>
            <a:lvl4pPr marL="1828800" lvl="3" indent="-323850" algn="l">
              <a:spcBef>
                <a:spcPts val="400"/>
              </a:spcBef>
              <a:spcAft>
                <a:spcPts val="0"/>
              </a:spcAft>
              <a:buSzPts val="1500"/>
              <a:buChar char="▪"/>
              <a:defRPr sz="2000"/>
            </a:lvl4pPr>
            <a:lvl5pPr marL="2286000" lvl="4" indent="-330200" algn="l">
              <a:spcBef>
                <a:spcPts val="400"/>
              </a:spcBef>
              <a:spcAft>
                <a:spcPts val="0"/>
              </a:spcAft>
              <a:buSzPts val="1600"/>
              <a:buChar char="▪"/>
              <a:defRPr sz="2000"/>
            </a:lvl5pPr>
            <a:lvl6pPr marL="2743200" lvl="5" indent="-330200" algn="l">
              <a:spcBef>
                <a:spcPts val="400"/>
              </a:spcBef>
              <a:spcAft>
                <a:spcPts val="0"/>
              </a:spcAft>
              <a:buSzPts val="1600"/>
              <a:buChar char="▪"/>
              <a:defRPr sz="2000"/>
            </a:lvl6pPr>
            <a:lvl7pPr marL="3200400" lvl="6" indent="-330200" algn="l">
              <a:spcBef>
                <a:spcPts val="400"/>
              </a:spcBef>
              <a:spcAft>
                <a:spcPts val="0"/>
              </a:spcAft>
              <a:buSzPts val="1600"/>
              <a:buChar char="▪"/>
              <a:defRPr sz="2000"/>
            </a:lvl7pPr>
            <a:lvl8pPr marL="3657600" lvl="7" indent="-330200" algn="l">
              <a:spcBef>
                <a:spcPts val="400"/>
              </a:spcBef>
              <a:spcAft>
                <a:spcPts val="0"/>
              </a:spcAft>
              <a:buSzPts val="1600"/>
              <a:buChar char="▪"/>
              <a:defRPr sz="2000"/>
            </a:lvl8pPr>
            <a:lvl9pPr marL="4114800" lvl="8" indent="-330200" algn="l">
              <a:spcBef>
                <a:spcPts val="400"/>
              </a:spcBef>
              <a:spcAft>
                <a:spcPts val="0"/>
              </a:spcAft>
              <a:buSzPts val="1600"/>
              <a:buChar char="▪"/>
              <a:defRPr sz="2000"/>
            </a:lvl9pPr>
          </a:lstStyle>
          <a:p>
            <a:endParaRPr/>
          </a:p>
        </p:txBody>
      </p:sp>
      <p:sp>
        <p:nvSpPr>
          <p:cNvPr id="128" name="Google Shape;128;p16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SzPts val="980"/>
              <a:buNone/>
              <a:defRPr sz="1400"/>
            </a:lvl1pPr>
            <a:lvl2pPr marL="914400" lvl="1" indent="-228600" algn="l">
              <a:spcBef>
                <a:spcPts val="240"/>
              </a:spcBef>
              <a:spcAft>
                <a:spcPts val="0"/>
              </a:spcAft>
              <a:buSzPts val="840"/>
              <a:buNone/>
              <a:defRPr sz="1200"/>
            </a:lvl2pPr>
            <a:lvl3pPr marL="1371600" lvl="2" indent="-228600" algn="l">
              <a:spcBef>
                <a:spcPts val="200"/>
              </a:spcBef>
              <a:spcAft>
                <a:spcPts val="0"/>
              </a:spcAft>
              <a:buSzPts val="700"/>
              <a:buNone/>
              <a:defRPr sz="1000"/>
            </a:lvl3pPr>
            <a:lvl4pPr marL="1828800" lvl="3" indent="-228600" algn="l">
              <a:spcBef>
                <a:spcPts val="180"/>
              </a:spcBef>
              <a:spcAft>
                <a:spcPts val="0"/>
              </a:spcAft>
              <a:buSzPts val="675"/>
              <a:buNone/>
              <a:defRPr sz="900"/>
            </a:lvl4pPr>
            <a:lvl5pPr marL="2286000" lvl="4" indent="-228600" algn="l">
              <a:spcBef>
                <a:spcPts val="180"/>
              </a:spcBef>
              <a:spcAft>
                <a:spcPts val="0"/>
              </a:spcAft>
              <a:buSzPts val="720"/>
              <a:buNone/>
              <a:defRPr sz="900"/>
            </a:lvl5pPr>
            <a:lvl6pPr marL="2743200" lvl="5" indent="-228600" algn="l">
              <a:spcBef>
                <a:spcPts val="180"/>
              </a:spcBef>
              <a:spcAft>
                <a:spcPts val="0"/>
              </a:spcAft>
              <a:buSzPts val="720"/>
              <a:buNone/>
              <a:defRPr sz="900"/>
            </a:lvl6pPr>
            <a:lvl7pPr marL="3200400" lvl="6" indent="-228600" algn="l">
              <a:spcBef>
                <a:spcPts val="180"/>
              </a:spcBef>
              <a:spcAft>
                <a:spcPts val="0"/>
              </a:spcAft>
              <a:buSzPts val="720"/>
              <a:buNone/>
              <a:defRPr sz="900"/>
            </a:lvl7pPr>
            <a:lvl8pPr marL="3657600" lvl="7" indent="-228600" algn="l">
              <a:spcBef>
                <a:spcPts val="180"/>
              </a:spcBef>
              <a:spcAft>
                <a:spcPts val="0"/>
              </a:spcAft>
              <a:buSzPts val="720"/>
              <a:buNone/>
              <a:defRPr sz="900"/>
            </a:lvl8pPr>
            <a:lvl9pPr marL="4114800" lvl="8" indent="-228600" algn="l">
              <a:spcBef>
                <a:spcPts val="180"/>
              </a:spcBef>
              <a:spcAft>
                <a:spcPts val="0"/>
              </a:spcAft>
              <a:buSzPts val="720"/>
              <a:buNone/>
              <a:defRPr sz="900"/>
            </a:lvl9pPr>
          </a:lstStyle>
          <a:p>
            <a:endParaRPr/>
          </a:p>
        </p:txBody>
      </p:sp>
      <p:sp>
        <p:nvSpPr>
          <p:cNvPr id="129" name="Google Shape;129;p169"/>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169"/>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169"/>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000">
                <a:solidFill>
                  <a:schemeClr val="dk1"/>
                </a:solidFill>
                <a:latin typeface="Arial"/>
                <a:ea typeface="Arial"/>
                <a:cs typeface="Arial"/>
                <a:sym typeface="Arial"/>
              </a:defRPr>
            </a:lvl1pPr>
            <a:lvl2pPr marL="0" marR="0" lvl="1" indent="0" algn="r">
              <a:spcBef>
                <a:spcPts val="0"/>
              </a:spcBef>
              <a:buNone/>
              <a:defRPr sz="1000">
                <a:solidFill>
                  <a:schemeClr val="dk1"/>
                </a:solidFill>
                <a:latin typeface="Arial"/>
                <a:ea typeface="Arial"/>
                <a:cs typeface="Arial"/>
                <a:sym typeface="Arial"/>
              </a:defRPr>
            </a:lvl2pPr>
            <a:lvl3pPr marL="0" marR="0" lvl="2" indent="0" algn="r">
              <a:spcBef>
                <a:spcPts val="0"/>
              </a:spcBef>
              <a:buNone/>
              <a:defRPr sz="1000">
                <a:solidFill>
                  <a:schemeClr val="dk1"/>
                </a:solidFill>
                <a:latin typeface="Arial"/>
                <a:ea typeface="Arial"/>
                <a:cs typeface="Arial"/>
                <a:sym typeface="Arial"/>
              </a:defRPr>
            </a:lvl3pPr>
            <a:lvl4pPr marL="0" marR="0" lvl="3" indent="0" algn="r">
              <a:spcBef>
                <a:spcPts val="0"/>
              </a:spcBef>
              <a:buNone/>
              <a:defRPr sz="1000">
                <a:solidFill>
                  <a:schemeClr val="dk1"/>
                </a:solidFill>
                <a:latin typeface="Arial"/>
                <a:ea typeface="Arial"/>
                <a:cs typeface="Arial"/>
                <a:sym typeface="Arial"/>
              </a:defRPr>
            </a:lvl4pPr>
            <a:lvl5pPr marL="0" marR="0" lvl="4" indent="0" algn="r">
              <a:spcBef>
                <a:spcPts val="0"/>
              </a:spcBef>
              <a:buNone/>
              <a:defRPr sz="1000">
                <a:solidFill>
                  <a:schemeClr val="dk1"/>
                </a:solidFill>
                <a:latin typeface="Arial"/>
                <a:ea typeface="Arial"/>
                <a:cs typeface="Arial"/>
                <a:sym typeface="Arial"/>
              </a:defRPr>
            </a:lvl5pPr>
            <a:lvl6pPr marL="0" marR="0" lvl="5" indent="0" algn="r">
              <a:spcBef>
                <a:spcPts val="0"/>
              </a:spcBef>
              <a:buNone/>
              <a:defRPr sz="1000">
                <a:solidFill>
                  <a:schemeClr val="dk1"/>
                </a:solidFill>
                <a:latin typeface="Arial"/>
                <a:ea typeface="Arial"/>
                <a:cs typeface="Arial"/>
                <a:sym typeface="Arial"/>
              </a:defRPr>
            </a:lvl6pPr>
            <a:lvl7pPr marL="0" marR="0" lvl="6" indent="0" algn="r">
              <a:spcBef>
                <a:spcPts val="0"/>
              </a:spcBef>
              <a:buNone/>
              <a:defRPr sz="1000">
                <a:solidFill>
                  <a:schemeClr val="dk1"/>
                </a:solidFill>
                <a:latin typeface="Arial"/>
                <a:ea typeface="Arial"/>
                <a:cs typeface="Arial"/>
                <a:sym typeface="Arial"/>
              </a:defRPr>
            </a:lvl7pPr>
            <a:lvl8pPr marL="0" marR="0" lvl="7" indent="0" algn="r">
              <a:spcBef>
                <a:spcPts val="0"/>
              </a:spcBef>
              <a:buNone/>
              <a:defRPr sz="1000">
                <a:solidFill>
                  <a:schemeClr val="dk1"/>
                </a:solidFill>
                <a:latin typeface="Arial"/>
                <a:ea typeface="Arial"/>
                <a:cs typeface="Arial"/>
                <a:sym typeface="Arial"/>
              </a:defRPr>
            </a:lvl8pPr>
            <a:lvl9pPr marL="0" marR="0" lvl="8" indent="0" algn="r">
              <a:spcBef>
                <a:spcPts val="0"/>
              </a:spcBef>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32"/>
        <p:cNvGrpSpPr/>
        <p:nvPr/>
      </p:nvGrpSpPr>
      <p:grpSpPr>
        <a:xfrm>
          <a:off x="0" y="0"/>
          <a:ext cx="0" cy="0"/>
          <a:chOff x="0" y="0"/>
          <a:chExt cx="0" cy="0"/>
        </a:xfrm>
      </p:grpSpPr>
      <p:sp>
        <p:nvSpPr>
          <p:cNvPr id="133" name="Google Shape;133;p17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 name="Google Shape;134;p170"/>
          <p:cNvSpPr>
            <a:spLocks noGrp="1"/>
          </p:cNvSpPr>
          <p:nvPr>
            <p:ph type="pic" idx="2"/>
          </p:nvPr>
        </p:nvSpPr>
        <p:spPr>
          <a:xfrm>
            <a:off x="1792288" y="612775"/>
            <a:ext cx="5486400" cy="4114800"/>
          </a:xfrm>
          <a:prstGeom prst="rect">
            <a:avLst/>
          </a:prstGeom>
          <a:noFill/>
          <a:ln>
            <a:noFill/>
          </a:ln>
        </p:spPr>
      </p:sp>
      <p:sp>
        <p:nvSpPr>
          <p:cNvPr id="135" name="Google Shape;135;p17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SzPts val="980"/>
              <a:buNone/>
              <a:defRPr sz="1400"/>
            </a:lvl1pPr>
            <a:lvl2pPr marL="914400" lvl="1" indent="-228600" algn="l">
              <a:spcBef>
                <a:spcPts val="240"/>
              </a:spcBef>
              <a:spcAft>
                <a:spcPts val="0"/>
              </a:spcAft>
              <a:buSzPts val="840"/>
              <a:buNone/>
              <a:defRPr sz="1200"/>
            </a:lvl2pPr>
            <a:lvl3pPr marL="1371600" lvl="2" indent="-228600" algn="l">
              <a:spcBef>
                <a:spcPts val="200"/>
              </a:spcBef>
              <a:spcAft>
                <a:spcPts val="0"/>
              </a:spcAft>
              <a:buSzPts val="700"/>
              <a:buNone/>
              <a:defRPr sz="1000"/>
            </a:lvl3pPr>
            <a:lvl4pPr marL="1828800" lvl="3" indent="-228600" algn="l">
              <a:spcBef>
                <a:spcPts val="180"/>
              </a:spcBef>
              <a:spcAft>
                <a:spcPts val="0"/>
              </a:spcAft>
              <a:buSzPts val="675"/>
              <a:buNone/>
              <a:defRPr sz="900"/>
            </a:lvl4pPr>
            <a:lvl5pPr marL="2286000" lvl="4" indent="-228600" algn="l">
              <a:spcBef>
                <a:spcPts val="180"/>
              </a:spcBef>
              <a:spcAft>
                <a:spcPts val="0"/>
              </a:spcAft>
              <a:buSzPts val="720"/>
              <a:buNone/>
              <a:defRPr sz="900"/>
            </a:lvl5pPr>
            <a:lvl6pPr marL="2743200" lvl="5" indent="-228600" algn="l">
              <a:spcBef>
                <a:spcPts val="180"/>
              </a:spcBef>
              <a:spcAft>
                <a:spcPts val="0"/>
              </a:spcAft>
              <a:buSzPts val="720"/>
              <a:buNone/>
              <a:defRPr sz="900"/>
            </a:lvl6pPr>
            <a:lvl7pPr marL="3200400" lvl="6" indent="-228600" algn="l">
              <a:spcBef>
                <a:spcPts val="180"/>
              </a:spcBef>
              <a:spcAft>
                <a:spcPts val="0"/>
              </a:spcAft>
              <a:buSzPts val="720"/>
              <a:buNone/>
              <a:defRPr sz="900"/>
            </a:lvl7pPr>
            <a:lvl8pPr marL="3657600" lvl="7" indent="-228600" algn="l">
              <a:spcBef>
                <a:spcPts val="180"/>
              </a:spcBef>
              <a:spcAft>
                <a:spcPts val="0"/>
              </a:spcAft>
              <a:buSzPts val="720"/>
              <a:buNone/>
              <a:defRPr sz="900"/>
            </a:lvl8pPr>
            <a:lvl9pPr marL="4114800" lvl="8" indent="-228600" algn="l">
              <a:spcBef>
                <a:spcPts val="180"/>
              </a:spcBef>
              <a:spcAft>
                <a:spcPts val="0"/>
              </a:spcAft>
              <a:buSzPts val="720"/>
              <a:buNone/>
              <a:defRPr sz="900"/>
            </a:lvl9pPr>
          </a:lstStyle>
          <a:p>
            <a:endParaRPr/>
          </a:p>
        </p:txBody>
      </p:sp>
      <p:sp>
        <p:nvSpPr>
          <p:cNvPr id="136" name="Google Shape;136;p170"/>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 name="Google Shape;137;p170"/>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 name="Google Shape;138;p170"/>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000">
                <a:solidFill>
                  <a:schemeClr val="dk1"/>
                </a:solidFill>
                <a:latin typeface="Arial"/>
                <a:ea typeface="Arial"/>
                <a:cs typeface="Arial"/>
                <a:sym typeface="Arial"/>
              </a:defRPr>
            </a:lvl1pPr>
            <a:lvl2pPr marL="0" marR="0" lvl="1" indent="0" algn="r">
              <a:spcBef>
                <a:spcPts val="0"/>
              </a:spcBef>
              <a:buNone/>
              <a:defRPr sz="1000">
                <a:solidFill>
                  <a:schemeClr val="dk1"/>
                </a:solidFill>
                <a:latin typeface="Arial"/>
                <a:ea typeface="Arial"/>
                <a:cs typeface="Arial"/>
                <a:sym typeface="Arial"/>
              </a:defRPr>
            </a:lvl2pPr>
            <a:lvl3pPr marL="0" marR="0" lvl="2" indent="0" algn="r">
              <a:spcBef>
                <a:spcPts val="0"/>
              </a:spcBef>
              <a:buNone/>
              <a:defRPr sz="1000">
                <a:solidFill>
                  <a:schemeClr val="dk1"/>
                </a:solidFill>
                <a:latin typeface="Arial"/>
                <a:ea typeface="Arial"/>
                <a:cs typeface="Arial"/>
                <a:sym typeface="Arial"/>
              </a:defRPr>
            </a:lvl3pPr>
            <a:lvl4pPr marL="0" marR="0" lvl="3" indent="0" algn="r">
              <a:spcBef>
                <a:spcPts val="0"/>
              </a:spcBef>
              <a:buNone/>
              <a:defRPr sz="1000">
                <a:solidFill>
                  <a:schemeClr val="dk1"/>
                </a:solidFill>
                <a:latin typeface="Arial"/>
                <a:ea typeface="Arial"/>
                <a:cs typeface="Arial"/>
                <a:sym typeface="Arial"/>
              </a:defRPr>
            </a:lvl4pPr>
            <a:lvl5pPr marL="0" marR="0" lvl="4" indent="0" algn="r">
              <a:spcBef>
                <a:spcPts val="0"/>
              </a:spcBef>
              <a:buNone/>
              <a:defRPr sz="1000">
                <a:solidFill>
                  <a:schemeClr val="dk1"/>
                </a:solidFill>
                <a:latin typeface="Arial"/>
                <a:ea typeface="Arial"/>
                <a:cs typeface="Arial"/>
                <a:sym typeface="Arial"/>
              </a:defRPr>
            </a:lvl5pPr>
            <a:lvl6pPr marL="0" marR="0" lvl="5" indent="0" algn="r">
              <a:spcBef>
                <a:spcPts val="0"/>
              </a:spcBef>
              <a:buNone/>
              <a:defRPr sz="1000">
                <a:solidFill>
                  <a:schemeClr val="dk1"/>
                </a:solidFill>
                <a:latin typeface="Arial"/>
                <a:ea typeface="Arial"/>
                <a:cs typeface="Arial"/>
                <a:sym typeface="Arial"/>
              </a:defRPr>
            </a:lvl6pPr>
            <a:lvl7pPr marL="0" marR="0" lvl="6" indent="0" algn="r">
              <a:spcBef>
                <a:spcPts val="0"/>
              </a:spcBef>
              <a:buNone/>
              <a:defRPr sz="1000">
                <a:solidFill>
                  <a:schemeClr val="dk1"/>
                </a:solidFill>
                <a:latin typeface="Arial"/>
                <a:ea typeface="Arial"/>
                <a:cs typeface="Arial"/>
                <a:sym typeface="Arial"/>
              </a:defRPr>
            </a:lvl7pPr>
            <a:lvl8pPr marL="0" marR="0" lvl="7" indent="0" algn="r">
              <a:spcBef>
                <a:spcPts val="0"/>
              </a:spcBef>
              <a:buNone/>
              <a:defRPr sz="1000">
                <a:solidFill>
                  <a:schemeClr val="dk1"/>
                </a:solidFill>
                <a:latin typeface="Arial"/>
                <a:ea typeface="Arial"/>
                <a:cs typeface="Arial"/>
                <a:sym typeface="Arial"/>
              </a:defRPr>
            </a:lvl8pPr>
            <a:lvl9pPr marL="0" marR="0" lvl="8" indent="0" algn="r">
              <a:spcBef>
                <a:spcPts val="0"/>
              </a:spcBef>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cxnSp>
        <p:nvCxnSpPr>
          <p:cNvPr id="10" name="Google Shape;10;p161"/>
          <p:cNvCxnSpPr/>
          <p:nvPr/>
        </p:nvCxnSpPr>
        <p:spPr>
          <a:xfrm>
            <a:off x="7962900" y="152400"/>
            <a:ext cx="0" cy="1524000"/>
          </a:xfrm>
          <a:prstGeom prst="straightConnector1">
            <a:avLst/>
          </a:prstGeom>
          <a:noFill/>
          <a:ln w="9525" cap="flat" cmpd="sng">
            <a:solidFill>
              <a:schemeClr val="dk1"/>
            </a:solidFill>
            <a:prstDash val="solid"/>
            <a:round/>
            <a:headEnd type="none" w="med" len="med"/>
            <a:tailEnd type="none" w="med" len="med"/>
          </a:ln>
        </p:spPr>
      </p:cxnSp>
      <p:sp>
        <p:nvSpPr>
          <p:cNvPr id="11" name="Google Shape;11;p161"/>
          <p:cNvSpPr txBox="1">
            <a:spLocks noGrp="1"/>
          </p:cNvSpPr>
          <p:nvPr>
            <p:ph type="title"/>
          </p:nvPr>
        </p:nvSpPr>
        <p:spPr>
          <a:xfrm>
            <a:off x="457200" y="122238"/>
            <a:ext cx="7543800" cy="12954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3900" b="1" i="0" u="none" strike="noStrike" cap="none">
                <a:solidFill>
                  <a:schemeClr val="dk2"/>
                </a:solidFill>
                <a:latin typeface="Arial"/>
                <a:ea typeface="Arial"/>
                <a:cs typeface="Arial"/>
                <a:sym typeface="Arial"/>
              </a:defRPr>
            </a:lvl1pPr>
            <a:lvl2pPr marR="0" lvl="1" algn="l" rtl="0">
              <a:spcBef>
                <a:spcPts val="0"/>
              </a:spcBef>
              <a:spcAft>
                <a:spcPts val="0"/>
              </a:spcAft>
              <a:buSzPts val="1400"/>
              <a:buNone/>
              <a:defRPr sz="3900" b="1" i="0" u="none" strike="noStrike" cap="none">
                <a:solidFill>
                  <a:schemeClr val="dk2"/>
                </a:solidFill>
                <a:latin typeface="Arial"/>
                <a:ea typeface="Arial"/>
                <a:cs typeface="Arial"/>
                <a:sym typeface="Arial"/>
              </a:defRPr>
            </a:lvl2pPr>
            <a:lvl3pPr marR="0" lvl="2" algn="l" rtl="0">
              <a:spcBef>
                <a:spcPts val="0"/>
              </a:spcBef>
              <a:spcAft>
                <a:spcPts val="0"/>
              </a:spcAft>
              <a:buSzPts val="1400"/>
              <a:buNone/>
              <a:defRPr sz="3900" b="1" i="0" u="none" strike="noStrike" cap="none">
                <a:solidFill>
                  <a:schemeClr val="dk2"/>
                </a:solidFill>
                <a:latin typeface="Arial"/>
                <a:ea typeface="Arial"/>
                <a:cs typeface="Arial"/>
                <a:sym typeface="Arial"/>
              </a:defRPr>
            </a:lvl3pPr>
            <a:lvl4pPr marR="0" lvl="3" algn="l" rtl="0">
              <a:spcBef>
                <a:spcPts val="0"/>
              </a:spcBef>
              <a:spcAft>
                <a:spcPts val="0"/>
              </a:spcAft>
              <a:buSzPts val="1400"/>
              <a:buNone/>
              <a:defRPr sz="3900" b="1" i="0" u="none" strike="noStrike" cap="none">
                <a:solidFill>
                  <a:schemeClr val="dk2"/>
                </a:solidFill>
                <a:latin typeface="Arial"/>
                <a:ea typeface="Arial"/>
                <a:cs typeface="Arial"/>
                <a:sym typeface="Arial"/>
              </a:defRPr>
            </a:lvl4pPr>
            <a:lvl5pPr marR="0" lvl="4" algn="l" rtl="0">
              <a:spcBef>
                <a:spcPts val="0"/>
              </a:spcBef>
              <a:spcAft>
                <a:spcPts val="0"/>
              </a:spcAft>
              <a:buSzPts val="1400"/>
              <a:buNone/>
              <a:defRPr sz="3900" b="1" i="0" u="none" strike="noStrike" cap="none">
                <a:solidFill>
                  <a:schemeClr val="dk2"/>
                </a:solidFill>
                <a:latin typeface="Arial"/>
                <a:ea typeface="Arial"/>
                <a:cs typeface="Arial"/>
                <a:sym typeface="Arial"/>
              </a:defRPr>
            </a:lvl5pPr>
            <a:lvl6pPr marR="0" lvl="5" algn="l" rtl="0">
              <a:spcBef>
                <a:spcPts val="0"/>
              </a:spcBef>
              <a:spcAft>
                <a:spcPts val="0"/>
              </a:spcAft>
              <a:buSzPts val="1400"/>
              <a:buNone/>
              <a:defRPr sz="3900" b="1" i="0" u="none" strike="noStrike" cap="none">
                <a:solidFill>
                  <a:schemeClr val="dk2"/>
                </a:solidFill>
                <a:latin typeface="Arial"/>
                <a:ea typeface="Arial"/>
                <a:cs typeface="Arial"/>
                <a:sym typeface="Arial"/>
              </a:defRPr>
            </a:lvl6pPr>
            <a:lvl7pPr marR="0" lvl="6" algn="l" rtl="0">
              <a:spcBef>
                <a:spcPts val="0"/>
              </a:spcBef>
              <a:spcAft>
                <a:spcPts val="0"/>
              </a:spcAft>
              <a:buSzPts val="1400"/>
              <a:buNone/>
              <a:defRPr sz="3900" b="1" i="0" u="none" strike="noStrike" cap="none">
                <a:solidFill>
                  <a:schemeClr val="dk2"/>
                </a:solidFill>
                <a:latin typeface="Arial"/>
                <a:ea typeface="Arial"/>
                <a:cs typeface="Arial"/>
                <a:sym typeface="Arial"/>
              </a:defRPr>
            </a:lvl7pPr>
            <a:lvl8pPr marR="0" lvl="7" algn="l" rtl="0">
              <a:spcBef>
                <a:spcPts val="0"/>
              </a:spcBef>
              <a:spcAft>
                <a:spcPts val="0"/>
              </a:spcAft>
              <a:buSzPts val="1400"/>
              <a:buNone/>
              <a:defRPr sz="3900" b="1" i="0" u="none" strike="noStrike" cap="none">
                <a:solidFill>
                  <a:schemeClr val="dk2"/>
                </a:solidFill>
                <a:latin typeface="Arial"/>
                <a:ea typeface="Arial"/>
                <a:cs typeface="Arial"/>
                <a:sym typeface="Arial"/>
              </a:defRPr>
            </a:lvl8pPr>
            <a:lvl9pPr marR="0" lvl="8" algn="l" rtl="0">
              <a:spcBef>
                <a:spcPts val="0"/>
              </a:spcBef>
              <a:spcAft>
                <a:spcPts val="0"/>
              </a:spcAft>
              <a:buSzPts val="1400"/>
              <a:buNone/>
              <a:defRPr sz="3900" b="1" i="0" u="none" strike="noStrike" cap="none">
                <a:solidFill>
                  <a:schemeClr val="dk2"/>
                </a:solidFill>
                <a:latin typeface="Arial"/>
                <a:ea typeface="Arial"/>
                <a:cs typeface="Arial"/>
                <a:sym typeface="Arial"/>
              </a:defRPr>
            </a:lvl9pPr>
          </a:lstStyle>
          <a:p>
            <a:endParaRPr/>
          </a:p>
        </p:txBody>
      </p:sp>
      <p:sp>
        <p:nvSpPr>
          <p:cNvPr id="12" name="Google Shape;12;p161"/>
          <p:cNvSpPr txBox="1">
            <a:spLocks noGrp="1"/>
          </p:cNvSpPr>
          <p:nvPr>
            <p:ph type="body" idx="1"/>
          </p:nvPr>
        </p:nvSpPr>
        <p:spPr>
          <a:xfrm>
            <a:off x="457200" y="1719263"/>
            <a:ext cx="8229600" cy="4411662"/>
          </a:xfrm>
          <a:prstGeom prst="rect">
            <a:avLst/>
          </a:prstGeom>
          <a:noFill/>
          <a:ln>
            <a:noFill/>
          </a:ln>
        </p:spPr>
        <p:txBody>
          <a:bodyPr spcFirstLastPara="1" wrap="square" lIns="91425" tIns="45700" rIns="91425" bIns="45700" anchor="t" anchorCtr="0">
            <a:noAutofit/>
          </a:bodyPr>
          <a:lstStyle>
            <a:lvl1pPr marL="457200" marR="0" lvl="0" indent="-361950" algn="l" rtl="0">
              <a:spcBef>
                <a:spcPts val="600"/>
              </a:spcBef>
              <a:spcAft>
                <a:spcPts val="0"/>
              </a:spcAft>
              <a:buClr>
                <a:schemeClr val="dk2"/>
              </a:buClr>
              <a:buSzPts val="2100"/>
              <a:buFont typeface="Noto Sans Symbols"/>
              <a:buChar char="●"/>
              <a:defRPr sz="3000" b="0" i="0" u="none" strike="noStrike" cap="none">
                <a:solidFill>
                  <a:schemeClr val="dk1"/>
                </a:solidFill>
                <a:latin typeface="Arial"/>
                <a:ea typeface="Arial"/>
                <a:cs typeface="Arial"/>
                <a:sym typeface="Arial"/>
              </a:defRPr>
            </a:lvl1pPr>
            <a:lvl2pPr marL="914400" marR="0" lvl="1" indent="-344170" algn="l" rtl="0">
              <a:spcBef>
                <a:spcPts val="520"/>
              </a:spcBef>
              <a:spcAft>
                <a:spcPts val="0"/>
              </a:spcAft>
              <a:buClr>
                <a:schemeClr val="accent2"/>
              </a:buClr>
              <a:buSzPts val="1820"/>
              <a:buFont typeface="Noto Sans Symbols"/>
              <a:buChar char="●"/>
              <a:defRPr sz="2600" b="0" i="0" u="none" strike="noStrike" cap="none">
                <a:solidFill>
                  <a:schemeClr val="dk1"/>
                </a:solidFill>
                <a:latin typeface="Arial"/>
                <a:ea typeface="Arial"/>
                <a:cs typeface="Arial"/>
                <a:sym typeface="Arial"/>
              </a:defRPr>
            </a:lvl2pPr>
            <a:lvl3pPr marL="1371600" marR="0" lvl="2" indent="-330835" algn="l" rtl="0">
              <a:spcBef>
                <a:spcPts val="460"/>
              </a:spcBef>
              <a:spcAft>
                <a:spcPts val="0"/>
              </a:spcAft>
              <a:buClr>
                <a:schemeClr val="accent1"/>
              </a:buClr>
              <a:buSzPts val="1610"/>
              <a:buFont typeface="Noto Sans Symbols"/>
              <a:buChar char="●"/>
              <a:defRPr sz="2300" b="0" i="0" u="none" strike="noStrike" cap="none">
                <a:solidFill>
                  <a:schemeClr val="dk1"/>
                </a:solidFill>
                <a:latin typeface="Arial"/>
                <a:ea typeface="Arial"/>
                <a:cs typeface="Arial"/>
                <a:sym typeface="Arial"/>
              </a:defRPr>
            </a:lvl3pPr>
            <a:lvl4pPr marL="1828800" marR="0" lvl="3" indent="-323850" algn="l" rtl="0">
              <a:spcBef>
                <a:spcPts val="400"/>
              </a:spcBef>
              <a:spcAft>
                <a:spcPts val="0"/>
              </a:spcAft>
              <a:buClr>
                <a:schemeClr val="dk2"/>
              </a:buClr>
              <a:buSzPts val="1500"/>
              <a:buFont typeface="Noto Sans Symbols"/>
              <a:buChar char="▪"/>
              <a:defRPr sz="2000" b="0" i="0" u="none" strike="noStrike" cap="none">
                <a:solidFill>
                  <a:schemeClr val="dk1"/>
                </a:solidFill>
                <a:latin typeface="Arial"/>
                <a:ea typeface="Arial"/>
                <a:cs typeface="Arial"/>
                <a:sym typeface="Arial"/>
              </a:defRPr>
            </a:lvl4pPr>
            <a:lvl5pPr marL="2286000" marR="0" lvl="4" indent="-330200" algn="l" rtl="0">
              <a:spcBef>
                <a:spcPts val="400"/>
              </a:spcBef>
              <a:spcAft>
                <a:spcPts val="0"/>
              </a:spcAft>
              <a:buClr>
                <a:schemeClr val="folHlink"/>
              </a:buClr>
              <a:buSzPts val="1600"/>
              <a:buFont typeface="Noto Sans Symbols"/>
              <a:buChar char="▪"/>
              <a:defRPr sz="2000" b="0" i="0" u="none" strike="noStrike" cap="none">
                <a:solidFill>
                  <a:schemeClr val="dk1"/>
                </a:solidFill>
                <a:latin typeface="Arial"/>
                <a:ea typeface="Arial"/>
                <a:cs typeface="Arial"/>
                <a:sym typeface="Arial"/>
              </a:defRPr>
            </a:lvl5pPr>
            <a:lvl6pPr marL="2743200" marR="0" lvl="5" indent="-330200" algn="l" rtl="0">
              <a:spcBef>
                <a:spcPts val="400"/>
              </a:spcBef>
              <a:spcAft>
                <a:spcPts val="0"/>
              </a:spcAft>
              <a:buClr>
                <a:schemeClr val="folHlink"/>
              </a:buClr>
              <a:buSzPts val="1600"/>
              <a:buFont typeface="Noto Sans Symbols"/>
              <a:buChar char="▪"/>
              <a:defRPr sz="2000" b="0" i="0" u="none" strike="noStrike" cap="none">
                <a:solidFill>
                  <a:schemeClr val="dk1"/>
                </a:solidFill>
                <a:latin typeface="Arial"/>
                <a:ea typeface="Arial"/>
                <a:cs typeface="Arial"/>
                <a:sym typeface="Arial"/>
              </a:defRPr>
            </a:lvl6pPr>
            <a:lvl7pPr marL="3200400" marR="0" lvl="6" indent="-330200" algn="l" rtl="0">
              <a:spcBef>
                <a:spcPts val="400"/>
              </a:spcBef>
              <a:spcAft>
                <a:spcPts val="0"/>
              </a:spcAft>
              <a:buClr>
                <a:schemeClr val="folHlink"/>
              </a:buClr>
              <a:buSzPts val="1600"/>
              <a:buFont typeface="Noto Sans Symbols"/>
              <a:buChar char="▪"/>
              <a:defRPr sz="2000" b="0" i="0" u="none" strike="noStrike" cap="none">
                <a:solidFill>
                  <a:schemeClr val="dk1"/>
                </a:solidFill>
                <a:latin typeface="Arial"/>
                <a:ea typeface="Arial"/>
                <a:cs typeface="Arial"/>
                <a:sym typeface="Arial"/>
              </a:defRPr>
            </a:lvl7pPr>
            <a:lvl8pPr marL="3657600" marR="0" lvl="7" indent="-330200" algn="l" rtl="0">
              <a:spcBef>
                <a:spcPts val="400"/>
              </a:spcBef>
              <a:spcAft>
                <a:spcPts val="0"/>
              </a:spcAft>
              <a:buClr>
                <a:schemeClr val="folHlink"/>
              </a:buClr>
              <a:buSzPts val="1600"/>
              <a:buFont typeface="Noto Sans Symbols"/>
              <a:buChar char="▪"/>
              <a:defRPr sz="2000" b="0" i="0" u="none" strike="noStrike" cap="none">
                <a:solidFill>
                  <a:schemeClr val="dk1"/>
                </a:solidFill>
                <a:latin typeface="Arial"/>
                <a:ea typeface="Arial"/>
                <a:cs typeface="Arial"/>
                <a:sym typeface="Arial"/>
              </a:defRPr>
            </a:lvl8pPr>
            <a:lvl9pPr marL="4114800" marR="0" lvl="8" indent="-330200" algn="l" rtl="0">
              <a:spcBef>
                <a:spcPts val="400"/>
              </a:spcBef>
              <a:spcAft>
                <a:spcPts val="0"/>
              </a:spcAft>
              <a:buClr>
                <a:schemeClr val="folHlink"/>
              </a:buClr>
              <a:buSzPts val="1600"/>
              <a:buFont typeface="Noto Sans Symbols"/>
              <a:buChar char="▪"/>
              <a:defRPr sz="2000" b="0" i="0" u="none" strike="noStrike" cap="none">
                <a:solidFill>
                  <a:schemeClr val="dk1"/>
                </a:solidFill>
                <a:latin typeface="Arial"/>
                <a:ea typeface="Arial"/>
                <a:cs typeface="Arial"/>
                <a:sym typeface="Arial"/>
              </a:defRPr>
            </a:lvl9pPr>
          </a:lstStyle>
          <a:p>
            <a:endParaRPr/>
          </a:p>
        </p:txBody>
      </p:sp>
      <p:sp>
        <p:nvSpPr>
          <p:cNvPr id="13" name="Google Shape;13;p161"/>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0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161"/>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10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5" name="Google Shape;15;p161"/>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buNone/>
              <a:defRPr sz="1000" b="0" i="0" u="none" strike="noStrike" cap="none">
                <a:solidFill>
                  <a:schemeClr val="dk1"/>
                </a:solidFill>
                <a:latin typeface="Arial"/>
                <a:ea typeface="Arial"/>
                <a:cs typeface="Arial"/>
                <a:sym typeface="Arial"/>
              </a:defRPr>
            </a:lvl1pPr>
            <a:lvl2pPr marL="0" marR="0" lvl="1" indent="0" algn="r" rtl="0">
              <a:spcBef>
                <a:spcPts val="0"/>
              </a:spcBef>
              <a:buNone/>
              <a:defRPr sz="1000" b="0" i="0" u="none" strike="noStrike" cap="none">
                <a:solidFill>
                  <a:schemeClr val="dk1"/>
                </a:solidFill>
                <a:latin typeface="Arial"/>
                <a:ea typeface="Arial"/>
                <a:cs typeface="Arial"/>
                <a:sym typeface="Arial"/>
              </a:defRPr>
            </a:lvl2pPr>
            <a:lvl3pPr marL="0" marR="0" lvl="2" indent="0" algn="r" rtl="0">
              <a:spcBef>
                <a:spcPts val="0"/>
              </a:spcBef>
              <a:buNone/>
              <a:defRPr sz="1000" b="0" i="0" u="none" strike="noStrike" cap="none">
                <a:solidFill>
                  <a:schemeClr val="dk1"/>
                </a:solidFill>
                <a:latin typeface="Arial"/>
                <a:ea typeface="Arial"/>
                <a:cs typeface="Arial"/>
                <a:sym typeface="Arial"/>
              </a:defRPr>
            </a:lvl3pPr>
            <a:lvl4pPr marL="0" marR="0" lvl="3" indent="0" algn="r" rtl="0">
              <a:spcBef>
                <a:spcPts val="0"/>
              </a:spcBef>
              <a:buNone/>
              <a:defRPr sz="1000" b="0" i="0" u="none" strike="noStrike" cap="none">
                <a:solidFill>
                  <a:schemeClr val="dk1"/>
                </a:solidFill>
                <a:latin typeface="Arial"/>
                <a:ea typeface="Arial"/>
                <a:cs typeface="Arial"/>
                <a:sym typeface="Arial"/>
              </a:defRPr>
            </a:lvl4pPr>
            <a:lvl5pPr marL="0" marR="0" lvl="4" indent="0" algn="r" rtl="0">
              <a:spcBef>
                <a:spcPts val="0"/>
              </a:spcBef>
              <a:buNone/>
              <a:defRPr sz="1000" b="0" i="0" u="none" strike="noStrike" cap="none">
                <a:solidFill>
                  <a:schemeClr val="dk1"/>
                </a:solidFill>
                <a:latin typeface="Arial"/>
                <a:ea typeface="Arial"/>
                <a:cs typeface="Arial"/>
                <a:sym typeface="Arial"/>
              </a:defRPr>
            </a:lvl5pPr>
            <a:lvl6pPr marL="0" marR="0" lvl="5" indent="0" algn="r" rtl="0">
              <a:spcBef>
                <a:spcPts val="0"/>
              </a:spcBef>
              <a:buNone/>
              <a:defRPr sz="1000" b="0" i="0" u="none" strike="noStrike" cap="none">
                <a:solidFill>
                  <a:schemeClr val="dk1"/>
                </a:solidFill>
                <a:latin typeface="Arial"/>
                <a:ea typeface="Arial"/>
                <a:cs typeface="Arial"/>
                <a:sym typeface="Arial"/>
              </a:defRPr>
            </a:lvl6pPr>
            <a:lvl7pPr marL="0" marR="0" lvl="6" indent="0" algn="r" rtl="0">
              <a:spcBef>
                <a:spcPts val="0"/>
              </a:spcBef>
              <a:buNone/>
              <a:defRPr sz="1000" b="0" i="0" u="none" strike="noStrike" cap="none">
                <a:solidFill>
                  <a:schemeClr val="dk1"/>
                </a:solidFill>
                <a:latin typeface="Arial"/>
                <a:ea typeface="Arial"/>
                <a:cs typeface="Arial"/>
                <a:sym typeface="Arial"/>
              </a:defRPr>
            </a:lvl7pPr>
            <a:lvl8pPr marL="0" marR="0" lvl="7" indent="0" algn="r" rtl="0">
              <a:spcBef>
                <a:spcPts val="0"/>
              </a:spcBef>
              <a:buNone/>
              <a:defRPr sz="1000" b="0" i="0" u="none" strike="noStrike" cap="none">
                <a:solidFill>
                  <a:schemeClr val="dk1"/>
                </a:solidFill>
                <a:latin typeface="Arial"/>
                <a:ea typeface="Arial"/>
                <a:cs typeface="Arial"/>
                <a:sym typeface="Arial"/>
              </a:defRPr>
            </a:lvl8pPr>
            <a:lvl9pPr marL="0" marR="0" lvl="8" indent="0" algn="r" rtl="0">
              <a:spcBef>
                <a:spcPts val="0"/>
              </a:spcBef>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grpSp>
        <p:nvGrpSpPr>
          <p:cNvPr id="16" name="Google Shape;16;p161"/>
          <p:cNvGrpSpPr/>
          <p:nvPr/>
        </p:nvGrpSpPr>
        <p:grpSpPr>
          <a:xfrm>
            <a:off x="8153400" y="152400"/>
            <a:ext cx="792163" cy="1295400"/>
            <a:chOff x="5136" y="960"/>
            <a:chExt cx="528" cy="864"/>
          </a:xfrm>
        </p:grpSpPr>
        <p:sp>
          <p:nvSpPr>
            <p:cNvPr id="17" name="Google Shape;17;p161"/>
            <p:cNvSpPr/>
            <p:nvPr/>
          </p:nvSpPr>
          <p:spPr>
            <a:xfrm>
              <a:off x="5136" y="960"/>
              <a:ext cx="80" cy="8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18" name="Google Shape;18;p161"/>
            <p:cNvSpPr/>
            <p:nvPr/>
          </p:nvSpPr>
          <p:spPr>
            <a:xfrm>
              <a:off x="5248" y="960"/>
              <a:ext cx="79" cy="8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19" name="Google Shape;19;p161"/>
            <p:cNvSpPr/>
            <p:nvPr/>
          </p:nvSpPr>
          <p:spPr>
            <a:xfrm>
              <a:off x="5360" y="960"/>
              <a:ext cx="76" cy="8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0" name="Google Shape;20;p161"/>
            <p:cNvSpPr/>
            <p:nvPr/>
          </p:nvSpPr>
          <p:spPr>
            <a:xfrm>
              <a:off x="5136" y="1072"/>
              <a:ext cx="80" cy="7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1" name="Google Shape;21;p161"/>
            <p:cNvSpPr/>
            <p:nvPr/>
          </p:nvSpPr>
          <p:spPr>
            <a:xfrm>
              <a:off x="5248" y="1072"/>
              <a:ext cx="79" cy="7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2" name="Google Shape;22;p161"/>
            <p:cNvSpPr/>
            <p:nvPr/>
          </p:nvSpPr>
          <p:spPr>
            <a:xfrm>
              <a:off x="5360" y="1072"/>
              <a:ext cx="76" cy="7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3" name="Google Shape;23;p161"/>
            <p:cNvSpPr/>
            <p:nvPr/>
          </p:nvSpPr>
          <p:spPr>
            <a:xfrm>
              <a:off x="5472" y="1072"/>
              <a:ext cx="76" cy="77"/>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4" name="Google Shape;24;p161"/>
            <p:cNvSpPr/>
            <p:nvPr/>
          </p:nvSpPr>
          <p:spPr>
            <a:xfrm>
              <a:off x="5136" y="1184"/>
              <a:ext cx="80" cy="76"/>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5" name="Google Shape;25;p161"/>
            <p:cNvSpPr/>
            <p:nvPr/>
          </p:nvSpPr>
          <p:spPr>
            <a:xfrm>
              <a:off x="5248" y="1184"/>
              <a:ext cx="79" cy="76"/>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6" name="Google Shape;26;p161"/>
            <p:cNvSpPr/>
            <p:nvPr/>
          </p:nvSpPr>
          <p:spPr>
            <a:xfrm>
              <a:off x="5360" y="1184"/>
              <a:ext cx="76" cy="76"/>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7" name="Google Shape;27;p161"/>
            <p:cNvSpPr/>
            <p:nvPr/>
          </p:nvSpPr>
          <p:spPr>
            <a:xfrm>
              <a:off x="5472" y="1184"/>
              <a:ext cx="76" cy="76"/>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8" name="Google Shape;28;p161"/>
            <p:cNvSpPr/>
            <p:nvPr/>
          </p:nvSpPr>
          <p:spPr>
            <a:xfrm>
              <a:off x="5584" y="1184"/>
              <a:ext cx="80" cy="76"/>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9" name="Google Shape;29;p161"/>
            <p:cNvSpPr/>
            <p:nvPr/>
          </p:nvSpPr>
          <p:spPr>
            <a:xfrm>
              <a:off x="5136" y="1296"/>
              <a:ext cx="80" cy="8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0" name="Google Shape;30;p161"/>
            <p:cNvSpPr/>
            <p:nvPr/>
          </p:nvSpPr>
          <p:spPr>
            <a:xfrm>
              <a:off x="5248" y="1296"/>
              <a:ext cx="79" cy="8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1" name="Google Shape;31;p161"/>
            <p:cNvSpPr/>
            <p:nvPr/>
          </p:nvSpPr>
          <p:spPr>
            <a:xfrm>
              <a:off x="5360" y="1296"/>
              <a:ext cx="76" cy="8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2" name="Google Shape;32;p161"/>
            <p:cNvSpPr/>
            <p:nvPr/>
          </p:nvSpPr>
          <p:spPr>
            <a:xfrm>
              <a:off x="5472" y="1296"/>
              <a:ext cx="76" cy="8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3" name="Google Shape;33;p161"/>
            <p:cNvSpPr/>
            <p:nvPr/>
          </p:nvSpPr>
          <p:spPr>
            <a:xfrm>
              <a:off x="5136" y="1408"/>
              <a:ext cx="80" cy="8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4" name="Google Shape;34;p161"/>
            <p:cNvSpPr/>
            <p:nvPr/>
          </p:nvSpPr>
          <p:spPr>
            <a:xfrm>
              <a:off x="5248" y="1408"/>
              <a:ext cx="79" cy="8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5" name="Google Shape;35;p161"/>
            <p:cNvSpPr/>
            <p:nvPr/>
          </p:nvSpPr>
          <p:spPr>
            <a:xfrm>
              <a:off x="5360" y="1408"/>
              <a:ext cx="76" cy="8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6" name="Google Shape;36;p161"/>
            <p:cNvSpPr/>
            <p:nvPr/>
          </p:nvSpPr>
          <p:spPr>
            <a:xfrm>
              <a:off x="5472" y="1408"/>
              <a:ext cx="76" cy="8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7" name="Google Shape;37;p161"/>
            <p:cNvSpPr/>
            <p:nvPr/>
          </p:nvSpPr>
          <p:spPr>
            <a:xfrm>
              <a:off x="5584" y="1408"/>
              <a:ext cx="80" cy="80"/>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8" name="Google Shape;38;p161"/>
            <p:cNvSpPr/>
            <p:nvPr/>
          </p:nvSpPr>
          <p:spPr>
            <a:xfrm>
              <a:off x="5136" y="1520"/>
              <a:ext cx="80" cy="79"/>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9" name="Google Shape;39;p161"/>
            <p:cNvSpPr/>
            <p:nvPr/>
          </p:nvSpPr>
          <p:spPr>
            <a:xfrm>
              <a:off x="5248" y="1520"/>
              <a:ext cx="79" cy="79"/>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0" name="Google Shape;40;p161"/>
            <p:cNvSpPr/>
            <p:nvPr/>
          </p:nvSpPr>
          <p:spPr>
            <a:xfrm>
              <a:off x="5360" y="1520"/>
              <a:ext cx="76" cy="79"/>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1" name="Google Shape;41;p161"/>
            <p:cNvSpPr/>
            <p:nvPr/>
          </p:nvSpPr>
          <p:spPr>
            <a:xfrm>
              <a:off x="5472" y="1520"/>
              <a:ext cx="76" cy="79"/>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2" name="Google Shape;42;p161"/>
            <p:cNvSpPr/>
            <p:nvPr/>
          </p:nvSpPr>
          <p:spPr>
            <a:xfrm>
              <a:off x="5136" y="1632"/>
              <a:ext cx="80" cy="76"/>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3" name="Google Shape;43;p161"/>
            <p:cNvSpPr/>
            <p:nvPr/>
          </p:nvSpPr>
          <p:spPr>
            <a:xfrm>
              <a:off x="5248" y="1632"/>
              <a:ext cx="79" cy="76"/>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4" name="Google Shape;44;p161"/>
            <p:cNvSpPr/>
            <p:nvPr/>
          </p:nvSpPr>
          <p:spPr>
            <a:xfrm>
              <a:off x="5360" y="1632"/>
              <a:ext cx="76" cy="76"/>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5" name="Google Shape;45;p161"/>
            <p:cNvSpPr/>
            <p:nvPr/>
          </p:nvSpPr>
          <p:spPr>
            <a:xfrm>
              <a:off x="5472" y="1632"/>
              <a:ext cx="76" cy="76"/>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6" name="Google Shape;46;p161"/>
            <p:cNvSpPr/>
            <p:nvPr/>
          </p:nvSpPr>
          <p:spPr>
            <a:xfrm>
              <a:off x="5248" y="1744"/>
              <a:ext cx="79" cy="80"/>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7" name="Google Shape;47;p161"/>
            <p:cNvSpPr/>
            <p:nvPr/>
          </p:nvSpPr>
          <p:spPr>
            <a:xfrm>
              <a:off x="5472" y="1744"/>
              <a:ext cx="76" cy="80"/>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gr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1.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1.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1.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1.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1.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1.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1.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1.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1.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1.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1.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1.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1.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1.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1.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1.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1.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1.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51.xml"/><Relationship Id="rId1" Type="http://schemas.openxmlformats.org/officeDocument/2006/relationships/slideLayout" Target="../slideLayouts/slideLayout1.xml"/></Relationships>
</file>

<file path=ppt/slides/_rels/slide15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52.xml"/><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53.xml"/><Relationship Id="rId1" Type="http://schemas.openxmlformats.org/officeDocument/2006/relationships/slideLayout" Target="../slideLayouts/slideLayout1.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54.xml"/><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1.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56.xml"/><Relationship Id="rId1" Type="http://schemas.openxmlformats.org/officeDocument/2006/relationships/slideLayout" Target="../slideLayouts/slideLayout1.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1.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1.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60.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7.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8.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9.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56" name="Google Shape;156;p1"/>
          <p:cNvSpPr txBox="1">
            <a:spLocks noGrp="1"/>
          </p:cNvSpPr>
          <p:nvPr>
            <p:ph type="body" idx="1"/>
          </p:nvPr>
        </p:nvSpPr>
        <p:spPr>
          <a:xfrm>
            <a:off x="380999" y="1010424"/>
            <a:ext cx="8550965" cy="5496394"/>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a:t>Die einzige Form, die im Glaukom-</a:t>
            </a:r>
            <a:r>
              <a:rPr lang="en-US" sz="12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Lehrbuch</a:t>
            </a:r>
            <a:r>
              <a:rPr lang="en-US" sz="1200"/>
              <a:t> als „selten“ beschrieben wird:</a:t>
            </a:r>
            <a:endParaRPr sz="2200">
              <a:solidFill>
                <a:srgbClr val="0000FF"/>
              </a:solidFill>
            </a:endParaRPr>
          </a:p>
        </p:txBody>
      </p:sp>
      <p:sp>
        <p:nvSpPr>
          <p:cNvPr id="157" name="Google Shape;157;p1"/>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lnSpc>
                <a:spcPct val="85000"/>
              </a:lnSpc>
              <a:spcBef>
                <a:spcPts val="0"/>
              </a:spcBef>
              <a:spcAft>
                <a:spcPts val="0"/>
              </a:spcAft>
              <a:buClr>
                <a:srgbClr val="000000"/>
              </a:buClr>
              <a:buSzPts val="1200"/>
              <a:buFont typeface="Noto Sans Symbols"/>
              <a:buNone/>
            </a:pPr>
            <a:r>
              <a:rPr lang="en-US" sz="1200" b="0" i="0" u="none" strike="noStrike" cap="none">
                <a:solidFill>
                  <a:srgbClr val="000000"/>
                </a:solidFill>
                <a:latin typeface="Arial"/>
                <a:ea typeface="Arial"/>
                <a:cs typeface="Arial"/>
                <a:sym typeface="Arial"/>
              </a:rPr>
              <a:t>Ordnen Sie jeder Aussage d</a:t>
            </a:r>
            <a:r>
              <a:rPr lang="en-US" sz="1200"/>
              <a:t>as</a:t>
            </a:r>
            <a:r>
              <a:rPr lang="en-US" sz="1200" b="0" i="0" u="none" strike="noStrike" cap="none">
                <a:solidFill>
                  <a:srgbClr val="000000"/>
                </a:solidFill>
                <a:latin typeface="Arial"/>
                <a:ea typeface="Arial"/>
                <a:cs typeface="Arial"/>
                <a:sym typeface="Arial"/>
              </a:rPr>
              <a:t> damit verbundene </a:t>
            </a:r>
            <a:r>
              <a:rPr lang="en-US" sz="1200" b="1" i="0" u="none" strike="noStrike" cap="none">
                <a:solidFill>
                  <a:srgbClr val="000000"/>
                </a:solidFill>
                <a:latin typeface="Arial"/>
                <a:ea typeface="Arial"/>
                <a:cs typeface="Arial"/>
                <a:sym typeface="Arial"/>
              </a:rPr>
              <a:t>linsenbedingte sekundäre O</a:t>
            </a:r>
            <a:r>
              <a:rPr lang="en-US" sz="1200" b="1"/>
              <a:t>W</a:t>
            </a:r>
            <a:r>
              <a:rPr lang="en-US" sz="1200" b="1" i="0" u="none" strike="noStrike" cap="none">
                <a:solidFill>
                  <a:srgbClr val="000000"/>
                </a:solidFill>
                <a:latin typeface="Arial"/>
                <a:ea typeface="Arial"/>
                <a:cs typeface="Arial"/>
                <a:sym typeface="Arial"/>
              </a:rPr>
              <a:t>G </a:t>
            </a:r>
            <a:r>
              <a:rPr lang="en-US" sz="1200" b="0" i="0" u="none" strike="noStrike" cap="none">
                <a:solidFill>
                  <a:srgbClr val="000000"/>
                </a:solidFill>
                <a:latin typeface="Arial"/>
                <a:ea typeface="Arial"/>
                <a:cs typeface="Arial"/>
                <a:sym typeface="Arial"/>
              </a:rPr>
              <a:t>zu (</a:t>
            </a:r>
            <a:r>
              <a:rPr lang="en-US" sz="1200"/>
              <a:t>einige Aussagen können mehreren Formen zugeordnet werden</a:t>
            </a:r>
            <a:r>
              <a:rPr lang="en-US" sz="1200" b="0" i="0" u="none" strike="noStrike" cap="none">
                <a:solidFill>
                  <a:srgbClr val="000000"/>
                </a:solidFill>
                <a:latin typeface="Arial"/>
                <a:ea typeface="Arial"/>
                <a:cs typeface="Arial"/>
                <a:sym typeface="Arial"/>
              </a:rPr>
              <a:t>)</a:t>
            </a:r>
            <a:endParaRPr/>
          </a:p>
          <a:p>
            <a:pPr marL="0" marR="0" lvl="0" indent="0" algn="l" rtl="0">
              <a:lnSpc>
                <a:spcPct val="100000"/>
              </a:lnSpc>
              <a:spcBef>
                <a:spcPts val="0"/>
              </a:spcBef>
              <a:spcAft>
                <a:spcPts val="0"/>
              </a:spcAft>
              <a:buClr>
                <a:srgbClr val="0000FF"/>
              </a:buClr>
              <a:buSzPts val="1200"/>
              <a:buFont typeface="Noto Sans Symbols"/>
              <a:buNone/>
            </a:pPr>
            <a:r>
              <a:rPr lang="en-US" sz="1200" b="1" i="0" u="none" strike="noStrike" cap="none">
                <a:solidFill>
                  <a:srgbClr val="0000FF"/>
                </a:solidFill>
                <a:latin typeface="Arial"/>
                <a:ea typeface="Arial"/>
                <a:cs typeface="Arial"/>
                <a:sym typeface="Arial"/>
              </a:rPr>
              <a:t>Phakolytisches Glaukom       Phakoantigenes Glaukom    Linsenpartikel</a:t>
            </a:r>
            <a:r>
              <a:rPr lang="en-US" sz="1200" b="1">
                <a:solidFill>
                  <a:srgbClr val="0000FF"/>
                </a:solidFill>
              </a:rPr>
              <a:t>g</a:t>
            </a:r>
            <a:r>
              <a:rPr lang="en-US" sz="1200" b="1" i="0" u="none" strike="noStrike" cap="none">
                <a:solidFill>
                  <a:srgbClr val="0000FF"/>
                </a:solidFill>
                <a:latin typeface="Arial"/>
                <a:ea typeface="Arial"/>
                <a:cs typeface="Arial"/>
                <a:sym typeface="Arial"/>
              </a:rPr>
              <a:t>laukom</a:t>
            </a:r>
            <a:endParaRPr/>
          </a:p>
        </p:txBody>
      </p:sp>
      <p:sp>
        <p:nvSpPr>
          <p:cNvPr id="158" name="Google Shape;158;p1"/>
          <p:cNvSpPr txBox="1">
            <a:spLocks noGrp="1"/>
          </p:cNvSpPr>
          <p:nvPr>
            <p:ph type="sldNum" idx="12"/>
          </p:nvPr>
        </p:nvSpPr>
        <p:spPr>
          <a:xfrm>
            <a:off x="8093900" y="0"/>
            <a:ext cx="1050000" cy="3999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a:t>
            </a:fld>
            <a:endParaRPr sz="1000" b="0" i="0" u="none" strike="noStrike" cap="non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10"/>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229" name="Google Shape;229;p10"/>
          <p:cNvSpPr txBox="1">
            <a:spLocks noGrp="1"/>
          </p:cNvSpPr>
          <p:nvPr>
            <p:ph type="body" idx="1"/>
          </p:nvPr>
        </p:nvSpPr>
        <p:spPr>
          <a:xfrm>
            <a:off x="380999" y="1010424"/>
            <a:ext cx="8550965" cy="5496394"/>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a:solidFill>
                  <a:srgbClr val="BFBFBF"/>
                </a:solidFill>
              </a:rPr>
              <a:t>Die einzige Form, die im </a:t>
            </a:r>
            <a:r>
              <a:rPr lang="en-US" sz="1200" i="1">
                <a:solidFill>
                  <a:srgbClr val="BFBFBF"/>
                </a:solidFill>
              </a:rPr>
              <a:t>Gla</a:t>
            </a:r>
            <a:r>
              <a:rPr lang="en-US" sz="1200">
                <a:solidFill>
                  <a:srgbClr val="BFBFBF"/>
                </a:solidFill>
              </a:rPr>
              <a:t>ukom-Lehrbuch als „selten“ beschrieben wird: phakoantigenes Glaukom</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Pathogenese durch eine entzündliche Reaktion auf in die Vorderkammer gelangte Linsenproteine:</a:t>
            </a:r>
            <a:br>
              <a:rPr lang="en-US" sz="1200">
                <a:solidFill>
                  <a:srgbClr val="BFBFBF"/>
                </a:solidFill>
              </a:rPr>
            </a:br>
            <a:r>
              <a:rPr lang="en-US" sz="1200">
                <a:solidFill>
                  <a:srgbClr val="BFBFBF"/>
                </a:solidFill>
              </a:rPr>
              <a:t>phakoantigenes Glaukom; phakolytisches Glaukom</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IgG-Antikörper-vermittelte Immunreaktion: phakoantigenes Glaukom</a:t>
            </a:r>
            <a:endParaRPr sz="2200">
              <a:solidFill>
                <a:srgbClr val="BFBFBF"/>
              </a:solidFill>
            </a:endParaRPr>
          </a:p>
          <a:p>
            <a:pPr marL="342900" lvl="0" indent="-342900" algn="l" rtl="0">
              <a:spcBef>
                <a:spcPts val="240"/>
              </a:spcBef>
              <a:spcAft>
                <a:spcPts val="0"/>
              </a:spcAft>
              <a:buSzPts val="840"/>
              <a:buChar char="●"/>
            </a:pPr>
            <a:r>
              <a:rPr lang="en-US" sz="1200" b="1"/>
              <a:t>Das Trabekelmaschenwerk (TM) ist durch Makrophagen verlegt/verstopft</a:t>
            </a:r>
            <a:r>
              <a:rPr lang="en-US" sz="1200">
                <a:solidFill>
                  <a:srgbClr val="BFBFBF"/>
                </a:solidFill>
              </a:rPr>
              <a:t>: phakolytisches Glaukom</a:t>
            </a:r>
            <a:endParaRPr sz="2200">
              <a:solidFill>
                <a:srgbClr val="BFBFBF"/>
              </a:solidFill>
            </a:endParaRPr>
          </a:p>
        </p:txBody>
      </p:sp>
      <p:sp>
        <p:nvSpPr>
          <p:cNvPr id="230" name="Google Shape;230;p10"/>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231" name="Google Shape;231;p1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10</a:t>
            </a:fld>
            <a:endParaRPr sz="1000" b="0" i="0" u="none" strike="noStrike" cap="none">
              <a:solidFill>
                <a:srgbClr val="000000"/>
              </a:solidFill>
              <a:latin typeface="Arial"/>
              <a:ea typeface="Arial"/>
              <a:cs typeface="Arial"/>
              <a:sym typeface="Arial"/>
            </a:endParaRPr>
          </a:p>
        </p:txBody>
      </p:sp>
      <p:sp>
        <p:nvSpPr>
          <p:cNvPr id="232" name="Google Shape;232;p10"/>
          <p:cNvSpPr txBox="1"/>
          <p:nvPr/>
        </p:nvSpPr>
        <p:spPr>
          <a:xfrm>
            <a:off x="738804" y="3416082"/>
            <a:ext cx="6228600" cy="5799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„TM verstopft mit Makrophagen“ trifft auch auf eine andere Form des sekundären O</a:t>
            </a:r>
            <a:r>
              <a:rPr lang="en-US" sz="1200" i="1">
                <a:solidFill>
                  <a:srgbClr val="0000FF"/>
                </a:solidFill>
              </a:rPr>
              <a:t>W</a:t>
            </a:r>
            <a:r>
              <a:rPr lang="en-US" sz="1200" i="1">
                <a:solidFill>
                  <a:srgbClr val="0000FF"/>
                </a:solidFill>
                <a:latin typeface="Arial"/>
                <a:ea typeface="Arial"/>
                <a:cs typeface="Arial"/>
                <a:sym typeface="Arial"/>
              </a:rPr>
              <a:t>G zu – welche?</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Hämolytisches Glaukom</a:t>
            </a:r>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1329"/>
        <p:cNvGrpSpPr/>
        <p:nvPr/>
      </p:nvGrpSpPr>
      <p:grpSpPr>
        <a:xfrm>
          <a:off x="0" y="0"/>
          <a:ext cx="0" cy="0"/>
          <a:chOff x="0" y="0"/>
          <a:chExt cx="0" cy="0"/>
        </a:xfrm>
      </p:grpSpPr>
      <p:sp>
        <p:nvSpPr>
          <p:cNvPr id="1330" name="Google Shape;1330;p100"/>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A</a:t>
            </a:r>
            <a:endParaRPr dirty="0"/>
          </a:p>
        </p:txBody>
      </p:sp>
      <p:sp>
        <p:nvSpPr>
          <p:cNvPr id="1331" name="Google Shape;1331;p100"/>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a:t>
            </a:r>
            <a:r>
              <a:rPr lang="en-US" sz="1200" b="1"/>
              <a:t>maturer/hypermaturer</a:t>
            </a:r>
            <a:r>
              <a:rPr lang="en-US" sz="1200"/>
              <a:t> </a:t>
            </a:r>
            <a:r>
              <a:rPr lang="en-US" sz="1200" b="1"/>
              <a:t>Katarakt</a:t>
            </a:r>
            <a:r>
              <a:rPr lang="en-US" sz="1200">
                <a:solidFill>
                  <a:srgbClr val="BFBFBF"/>
                </a:solidFill>
              </a:rPr>
              <a:t>: phakolytisches Glaukom</a:t>
            </a:r>
            <a:endParaRPr sz="1200">
              <a:solidFill>
                <a:srgbClr val="BFBFBF"/>
              </a:solidFill>
            </a:endParaRPr>
          </a:p>
        </p:txBody>
      </p:sp>
      <p:sp>
        <p:nvSpPr>
          <p:cNvPr id="1332" name="Google Shape;1332;p100"/>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333" name="Google Shape;1333;p10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100</a:t>
            </a:fld>
            <a:endParaRPr sz="1000" b="0" i="0" u="none" strike="noStrike" cap="none">
              <a:solidFill>
                <a:srgbClr val="000000"/>
              </a:solidFill>
              <a:latin typeface="Arial"/>
              <a:ea typeface="Arial"/>
              <a:cs typeface="Arial"/>
              <a:sym typeface="Arial"/>
            </a:endParaRPr>
          </a:p>
        </p:txBody>
      </p:sp>
      <p:sp>
        <p:nvSpPr>
          <p:cNvPr id="1335" name="Google Shape;1335;p100"/>
          <p:cNvSpPr txBox="1"/>
          <p:nvPr/>
        </p:nvSpPr>
        <p:spPr>
          <a:xfrm>
            <a:off x="1247361" y="3299791"/>
            <a:ext cx="6914100" cy="15648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Was ist eine </a:t>
            </a:r>
            <a:r>
              <a:rPr lang="en-US" sz="1200" b="1">
                <a:solidFill>
                  <a:srgbClr val="BFBFBF"/>
                </a:solidFill>
              </a:rPr>
              <a:t>mature Katarakt</a:t>
            </a:r>
            <a:r>
              <a:rPr lang="en-US" sz="1200" i="1">
                <a:solidFill>
                  <a:srgbClr val="BFBFBF"/>
                </a:solidFill>
              </a:rPr>
              <a:t>?</a:t>
            </a:r>
            <a:endParaRPr>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Eine kortikale Katarakt, die bis zur vollständigen Beteiligung des gesamten Linsenkortex fortgeschritten ist.</a:t>
            </a:r>
            <a:endParaRPr sz="1200" i="1">
              <a:solidFill>
                <a:srgbClr val="BFBFBF"/>
              </a:solidFill>
            </a:endParaRPr>
          </a:p>
          <a:p>
            <a:pPr marL="0" lvl="0" indent="0" algn="l" rtl="0">
              <a:spcBef>
                <a:spcPts val="0"/>
              </a:spcBef>
              <a:spcAft>
                <a:spcPts val="0"/>
              </a:spcAft>
              <a:buClr>
                <a:schemeClr val="dk1"/>
              </a:buClr>
              <a:buFont typeface="Arial"/>
              <a:buNone/>
            </a:pPr>
            <a:endParaRPr sz="1600">
              <a:solidFill>
                <a:srgbClr val="BFBFBF"/>
              </a:solidFill>
            </a:endParaRPr>
          </a:p>
          <a:p>
            <a:pPr marL="0" lvl="0" indent="0" algn="l" rtl="0">
              <a:spcBef>
                <a:spcPts val="0"/>
              </a:spcBef>
              <a:spcAft>
                <a:spcPts val="0"/>
              </a:spcAft>
              <a:buClr>
                <a:schemeClr val="dk1"/>
              </a:buClr>
              <a:buFont typeface="Arial"/>
              <a:buNone/>
            </a:pPr>
            <a:r>
              <a:rPr lang="en-US" sz="1200" i="1">
                <a:solidFill>
                  <a:srgbClr val="BFBFBF"/>
                </a:solidFill>
              </a:rPr>
              <a:t>Was ist eine </a:t>
            </a:r>
            <a:r>
              <a:rPr lang="en-US" sz="1200">
                <a:solidFill>
                  <a:srgbClr val="BFBFBF"/>
                </a:solidFill>
              </a:rPr>
              <a:t>hypermature Katarakt</a:t>
            </a:r>
            <a:r>
              <a:rPr lang="en-US" sz="1200" i="1">
                <a:solidFill>
                  <a:srgbClr val="BFBFBF"/>
                </a:solidFill>
              </a:rPr>
              <a:t>?</a:t>
            </a:r>
            <a:endParaRPr sz="1200" i="1">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Mature Katarakte können Wasser einlagern und dadurch in eine </a:t>
            </a:r>
            <a:r>
              <a:rPr lang="en-US" sz="1200" b="1">
                <a:solidFill>
                  <a:srgbClr val="BFBFBF"/>
                </a:solidFill>
              </a:rPr>
              <a:t>intumeszente kortikale Katarakt</a:t>
            </a:r>
            <a:r>
              <a:rPr lang="en-US" sz="1200">
                <a:solidFill>
                  <a:srgbClr val="BFBFBF"/>
                </a:solidFill>
              </a:rPr>
              <a:t> übergehen. Eine </a:t>
            </a:r>
            <a:r>
              <a:rPr lang="en-US" sz="1200" b="1" i="1">
                <a:solidFill>
                  <a:srgbClr val="BFBFBF"/>
                </a:solidFill>
              </a:rPr>
              <a:t>hypermature Katarakt</a:t>
            </a:r>
            <a:r>
              <a:rPr lang="en-US" sz="1200" b="1">
                <a:solidFill>
                  <a:srgbClr val="BFBFBF"/>
                </a:solidFill>
              </a:rPr>
              <a:t> </a:t>
            </a:r>
            <a:r>
              <a:rPr lang="en-US" sz="1200">
                <a:solidFill>
                  <a:srgbClr val="BFBFBF"/>
                </a:solidFill>
              </a:rPr>
              <a:t>entsteht, wenn eine intumeszente Katarakt beginnt, </a:t>
            </a:r>
            <a:r>
              <a:rPr lang="en-US" sz="1200" b="1">
                <a:solidFill>
                  <a:srgbClr val="BFBFBF"/>
                </a:solidFill>
              </a:rPr>
              <a:t>Wasser</a:t>
            </a:r>
            <a:r>
              <a:rPr lang="en-US" sz="1200">
                <a:solidFill>
                  <a:srgbClr val="BFBFBF"/>
                </a:solidFill>
              </a:rPr>
              <a:t> und </a:t>
            </a:r>
            <a:r>
              <a:rPr lang="en-US" sz="1200" b="1">
                <a:solidFill>
                  <a:schemeClr val="dk1"/>
                </a:solidFill>
              </a:rPr>
              <a:t>denaturierte Proteine durch die intakte vordere Linsenkapsel abzugeben</a:t>
            </a:r>
            <a:r>
              <a:rPr lang="en-US" sz="1200">
                <a:solidFill>
                  <a:srgbClr val="BFBFBF"/>
                </a:solidFill>
              </a:rPr>
              <a:t>.</a:t>
            </a:r>
            <a:endParaRPr sz="1200" i="1">
              <a:solidFill>
                <a:srgbClr val="BFBFBF"/>
              </a:solidFill>
            </a:endParaRPr>
          </a:p>
        </p:txBody>
      </p:sp>
      <p:sp>
        <p:nvSpPr>
          <p:cNvPr id="1336" name="Google Shape;1336;p100"/>
          <p:cNvSpPr txBox="1"/>
          <p:nvPr/>
        </p:nvSpPr>
        <p:spPr>
          <a:xfrm>
            <a:off x="457200" y="3124118"/>
            <a:ext cx="7543800" cy="1164600"/>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rPr>
              <a:t>Welche Auswirkung hat der Austritt von Wasser und Proteinen auf das Volumen der Katarakt?</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Es verringert es erheblich.</a:t>
            </a:r>
            <a:endParaRPr sz="1400">
              <a:solidFill>
                <a:srgbClr val="FFCCFF"/>
              </a:solidFill>
              <a:latin typeface="Arial"/>
              <a:ea typeface="Arial"/>
              <a:cs typeface="Arial"/>
              <a:sym typeface="Arial"/>
            </a:endParaRPr>
          </a:p>
          <a:p>
            <a:pPr marL="0" marR="0" lvl="0" indent="0" algn="l" rtl="0">
              <a:spcBef>
                <a:spcPts val="0"/>
              </a:spcBef>
              <a:spcAft>
                <a:spcPts val="0"/>
              </a:spcAft>
              <a:buNone/>
            </a:pPr>
            <a:endParaRPr sz="1400">
              <a:solidFill>
                <a:srgbClr val="FFCCFF"/>
              </a:solidFill>
              <a:latin typeface="Arial"/>
              <a:ea typeface="Arial"/>
              <a:cs typeface="Arial"/>
              <a:sym typeface="Arial"/>
            </a:endParaRPr>
          </a:p>
          <a:p>
            <a:pPr marL="0" marR="0" lvl="0" indent="0" algn="l" rtl="0">
              <a:spcBef>
                <a:spcPts val="0"/>
              </a:spcBef>
              <a:spcAft>
                <a:spcPts val="0"/>
              </a:spcAft>
              <a:buNone/>
            </a:pPr>
            <a:r>
              <a:rPr lang="en-US" sz="1200" i="1">
                <a:solidFill>
                  <a:srgbClr val="FFCCFF"/>
                </a:solidFill>
                <a:latin typeface="Arial"/>
                <a:ea typeface="Arial"/>
                <a:cs typeface="Arial"/>
                <a:sym typeface="Arial"/>
              </a:rPr>
              <a:t>Diese Verringerung des Kataraktvolumens ist für einen klassischen Befund bei hyperreifen Katarakten verantwortlich. Welcher ist das?</a:t>
            </a:r>
            <a:endParaRPr/>
          </a:p>
          <a:p>
            <a:pPr marL="0" marR="0" lvl="0" indent="0" algn="l" rtl="0">
              <a:spcBef>
                <a:spcPts val="0"/>
              </a:spcBef>
              <a:spcAft>
                <a:spcPts val="0"/>
              </a:spcAft>
              <a:buNone/>
            </a:pPr>
            <a:r>
              <a:rPr lang="en-US" sz="1200">
                <a:solidFill>
                  <a:srgbClr val="FFCCFF"/>
                </a:solidFill>
                <a:latin typeface="Arial"/>
                <a:ea typeface="Arial"/>
                <a:cs typeface="Arial"/>
                <a:sym typeface="Arial"/>
              </a:rPr>
              <a:t>Die vordere Kapsel ist geschrumpft und faltig</a:t>
            </a:r>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1340"/>
        <p:cNvGrpSpPr/>
        <p:nvPr/>
      </p:nvGrpSpPr>
      <p:grpSpPr>
        <a:xfrm>
          <a:off x="0" y="0"/>
          <a:ext cx="0" cy="0"/>
          <a:chOff x="0" y="0"/>
          <a:chExt cx="0" cy="0"/>
        </a:xfrm>
      </p:grpSpPr>
      <p:sp>
        <p:nvSpPr>
          <p:cNvPr id="1341" name="Google Shape;1341;p101"/>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Q</a:t>
            </a:r>
            <a:endParaRPr dirty="0"/>
          </a:p>
        </p:txBody>
      </p:sp>
      <p:sp>
        <p:nvSpPr>
          <p:cNvPr id="1342" name="Google Shape;1342;p101"/>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a:t>
            </a:r>
            <a:r>
              <a:rPr lang="en-US" sz="1200" b="1"/>
              <a:t>maturer/hypermaturer</a:t>
            </a:r>
            <a:r>
              <a:rPr lang="en-US" sz="1200"/>
              <a:t> </a:t>
            </a:r>
            <a:r>
              <a:rPr lang="en-US" sz="1200" b="1"/>
              <a:t>Katarakt</a:t>
            </a:r>
            <a:r>
              <a:rPr lang="en-US" sz="1200">
                <a:solidFill>
                  <a:srgbClr val="BFBFBF"/>
                </a:solidFill>
              </a:rPr>
              <a:t>: phakolytisches Glaukom</a:t>
            </a:r>
            <a:endParaRPr sz="1200">
              <a:solidFill>
                <a:srgbClr val="BFBFBF"/>
              </a:solidFill>
            </a:endParaRPr>
          </a:p>
        </p:txBody>
      </p:sp>
      <p:sp>
        <p:nvSpPr>
          <p:cNvPr id="1343" name="Google Shape;1343;p101"/>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344" name="Google Shape;1344;p101"/>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101</a:t>
            </a:fld>
            <a:endParaRPr sz="1000" b="0" i="0" u="none" strike="noStrike" cap="none">
              <a:solidFill>
                <a:srgbClr val="000000"/>
              </a:solidFill>
              <a:latin typeface="Arial"/>
              <a:ea typeface="Arial"/>
              <a:cs typeface="Arial"/>
              <a:sym typeface="Arial"/>
            </a:endParaRPr>
          </a:p>
        </p:txBody>
      </p:sp>
      <p:sp>
        <p:nvSpPr>
          <p:cNvPr id="1346" name="Google Shape;1346;p101"/>
          <p:cNvSpPr txBox="1"/>
          <p:nvPr/>
        </p:nvSpPr>
        <p:spPr>
          <a:xfrm>
            <a:off x="1247361" y="3299791"/>
            <a:ext cx="6914100" cy="15648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Was ist eine </a:t>
            </a:r>
            <a:r>
              <a:rPr lang="en-US" sz="1200" b="1">
                <a:solidFill>
                  <a:srgbClr val="BFBFBF"/>
                </a:solidFill>
              </a:rPr>
              <a:t>mature Katarakt</a:t>
            </a:r>
            <a:r>
              <a:rPr lang="en-US" sz="1200" i="1">
                <a:solidFill>
                  <a:srgbClr val="BFBFBF"/>
                </a:solidFill>
              </a:rPr>
              <a:t>?</a:t>
            </a:r>
            <a:endParaRPr>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Eine kortikale Katarakt, die bis zur vollständigen Beteiligung des gesamten Linsenkortex fortgeschritten ist.</a:t>
            </a:r>
            <a:endParaRPr sz="1200" i="1">
              <a:solidFill>
                <a:srgbClr val="BFBFBF"/>
              </a:solidFill>
            </a:endParaRPr>
          </a:p>
          <a:p>
            <a:pPr marL="0" lvl="0" indent="0" algn="l" rtl="0">
              <a:spcBef>
                <a:spcPts val="0"/>
              </a:spcBef>
              <a:spcAft>
                <a:spcPts val="0"/>
              </a:spcAft>
              <a:buClr>
                <a:schemeClr val="dk1"/>
              </a:buClr>
              <a:buFont typeface="Arial"/>
              <a:buNone/>
            </a:pPr>
            <a:endParaRPr sz="1600">
              <a:solidFill>
                <a:srgbClr val="BFBFBF"/>
              </a:solidFill>
            </a:endParaRPr>
          </a:p>
          <a:p>
            <a:pPr marL="0" lvl="0" indent="0" algn="l" rtl="0">
              <a:spcBef>
                <a:spcPts val="0"/>
              </a:spcBef>
              <a:spcAft>
                <a:spcPts val="0"/>
              </a:spcAft>
              <a:buClr>
                <a:schemeClr val="dk1"/>
              </a:buClr>
              <a:buFont typeface="Arial"/>
              <a:buNone/>
            </a:pPr>
            <a:r>
              <a:rPr lang="en-US" sz="1200" i="1">
                <a:solidFill>
                  <a:srgbClr val="BFBFBF"/>
                </a:solidFill>
              </a:rPr>
              <a:t>Was ist eine </a:t>
            </a:r>
            <a:r>
              <a:rPr lang="en-US" sz="1200">
                <a:solidFill>
                  <a:srgbClr val="BFBFBF"/>
                </a:solidFill>
              </a:rPr>
              <a:t>hypermature Katarakt</a:t>
            </a:r>
            <a:r>
              <a:rPr lang="en-US" sz="1200" i="1">
                <a:solidFill>
                  <a:srgbClr val="BFBFBF"/>
                </a:solidFill>
              </a:rPr>
              <a:t>?</a:t>
            </a:r>
            <a:endParaRPr sz="1200" i="1">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Mature Katarakte können Wasser einlagern und dadurch in eine </a:t>
            </a:r>
            <a:r>
              <a:rPr lang="en-US" sz="1200" b="1">
                <a:solidFill>
                  <a:srgbClr val="BFBFBF"/>
                </a:solidFill>
              </a:rPr>
              <a:t>intumeszente kortikale Katarakt</a:t>
            </a:r>
            <a:r>
              <a:rPr lang="en-US" sz="1200">
                <a:solidFill>
                  <a:srgbClr val="BFBFBF"/>
                </a:solidFill>
              </a:rPr>
              <a:t> übergehen. Eine </a:t>
            </a:r>
            <a:r>
              <a:rPr lang="en-US" sz="1200" b="1" i="1">
                <a:solidFill>
                  <a:srgbClr val="BFBFBF"/>
                </a:solidFill>
              </a:rPr>
              <a:t>hypermature Katarakt</a:t>
            </a:r>
            <a:r>
              <a:rPr lang="en-US" sz="1200" b="1">
                <a:solidFill>
                  <a:srgbClr val="BFBFBF"/>
                </a:solidFill>
              </a:rPr>
              <a:t> </a:t>
            </a:r>
            <a:r>
              <a:rPr lang="en-US" sz="1200">
                <a:solidFill>
                  <a:srgbClr val="BFBFBF"/>
                </a:solidFill>
              </a:rPr>
              <a:t>entsteht, wenn eine intumeszente Katarakt beginnt, </a:t>
            </a:r>
            <a:r>
              <a:rPr lang="en-US" sz="1200" b="1">
                <a:solidFill>
                  <a:srgbClr val="BFBFBF"/>
                </a:solidFill>
              </a:rPr>
              <a:t>Wasser</a:t>
            </a:r>
            <a:r>
              <a:rPr lang="en-US" sz="1200">
                <a:solidFill>
                  <a:srgbClr val="BFBFBF"/>
                </a:solidFill>
              </a:rPr>
              <a:t> und </a:t>
            </a:r>
            <a:r>
              <a:rPr lang="en-US" sz="1200" b="1">
                <a:solidFill>
                  <a:schemeClr val="dk1"/>
                </a:solidFill>
              </a:rPr>
              <a:t>denaturierte Proteine durch die intakte vordere Linsenkapsel abzugeben</a:t>
            </a:r>
            <a:r>
              <a:rPr lang="en-US" sz="1200">
                <a:solidFill>
                  <a:srgbClr val="BFBFBF"/>
                </a:solidFill>
              </a:rPr>
              <a:t>.</a:t>
            </a:r>
            <a:endParaRPr sz="1200" i="1">
              <a:solidFill>
                <a:srgbClr val="BFBFBF"/>
              </a:solidFill>
            </a:endParaRPr>
          </a:p>
        </p:txBody>
      </p:sp>
      <p:sp>
        <p:nvSpPr>
          <p:cNvPr id="1347" name="Google Shape;1347;p101"/>
          <p:cNvSpPr txBox="1"/>
          <p:nvPr/>
        </p:nvSpPr>
        <p:spPr>
          <a:xfrm>
            <a:off x="457200" y="3124118"/>
            <a:ext cx="7543800" cy="1164600"/>
          </a:xfrm>
          <a:prstGeom prst="rect">
            <a:avLst/>
          </a:prstGeom>
          <a:solidFill>
            <a:srgbClr val="FFCCF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Welche Auswirkung hat der Austritt von Wasser und Proteinen auf das Volumen der Katarakt?</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0000FF"/>
                </a:solidFill>
              </a:rPr>
              <a:t>Es verringert es erheblich.</a:t>
            </a:r>
            <a:endParaRPr sz="1200" i="1">
              <a:solidFill>
                <a:srgbClr val="0000FF"/>
              </a:solidFill>
            </a:endParaRPr>
          </a:p>
          <a:p>
            <a:pPr marL="0" marR="0" lvl="0" indent="0" algn="l" rtl="0">
              <a:spcBef>
                <a:spcPts val="0"/>
              </a:spcBef>
              <a:spcAft>
                <a:spcPts val="0"/>
              </a:spcAft>
              <a:buNone/>
            </a:pPr>
            <a:endParaRPr sz="1400">
              <a:solidFill>
                <a:srgbClr val="0000FF"/>
              </a:solidFill>
              <a:latin typeface="Arial"/>
              <a:ea typeface="Arial"/>
              <a:cs typeface="Arial"/>
              <a:sym typeface="Arial"/>
            </a:endParaRPr>
          </a:p>
          <a:p>
            <a:pPr marL="0" marR="0" lvl="0" indent="0" algn="l" rtl="0">
              <a:spcBef>
                <a:spcPts val="0"/>
              </a:spcBef>
              <a:spcAft>
                <a:spcPts val="0"/>
              </a:spcAft>
              <a:buNone/>
            </a:pPr>
            <a:r>
              <a:rPr lang="en-US" sz="1200" i="1">
                <a:solidFill>
                  <a:srgbClr val="0000FF"/>
                </a:solidFill>
                <a:latin typeface="Arial"/>
                <a:ea typeface="Arial"/>
                <a:cs typeface="Arial"/>
                <a:sym typeface="Arial"/>
              </a:rPr>
              <a:t>Diese Verringerung des Kataraktvolumens ist für einen klassischen Befund bei hyperreifen Katarakten verantwortlich. Welcher ist das?</a:t>
            </a:r>
            <a:endParaRPr sz="1400" i="1">
              <a:solidFill>
                <a:srgbClr val="FFCCFF"/>
              </a:solidFill>
              <a:latin typeface="Arial"/>
              <a:ea typeface="Arial"/>
              <a:cs typeface="Arial"/>
              <a:sym typeface="Arial"/>
            </a:endParaRPr>
          </a:p>
          <a:p>
            <a:pPr marL="0" marR="0" lvl="0" indent="0" algn="l" rtl="0">
              <a:spcBef>
                <a:spcPts val="0"/>
              </a:spcBef>
              <a:spcAft>
                <a:spcPts val="0"/>
              </a:spcAft>
              <a:buNone/>
            </a:pPr>
            <a:r>
              <a:rPr lang="en-US" sz="1200">
                <a:solidFill>
                  <a:srgbClr val="FFCCFF"/>
                </a:solidFill>
                <a:latin typeface="Arial"/>
                <a:ea typeface="Arial"/>
                <a:cs typeface="Arial"/>
                <a:sym typeface="Arial"/>
              </a:rPr>
              <a:t>Die vordere Kapsel ist geschrumpft und faltig</a:t>
            </a:r>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1351"/>
        <p:cNvGrpSpPr/>
        <p:nvPr/>
      </p:nvGrpSpPr>
      <p:grpSpPr>
        <a:xfrm>
          <a:off x="0" y="0"/>
          <a:ext cx="0" cy="0"/>
          <a:chOff x="0" y="0"/>
          <a:chExt cx="0" cy="0"/>
        </a:xfrm>
      </p:grpSpPr>
      <p:sp>
        <p:nvSpPr>
          <p:cNvPr id="1353" name="Google Shape;1353;p102"/>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a:t>
            </a:r>
            <a:r>
              <a:rPr lang="en-US" sz="1200" b="1"/>
              <a:t>maturer/hypermaturer</a:t>
            </a:r>
            <a:r>
              <a:rPr lang="en-US" sz="1200"/>
              <a:t> </a:t>
            </a:r>
            <a:r>
              <a:rPr lang="en-US" sz="1200" b="1"/>
              <a:t>Katarakt</a:t>
            </a:r>
            <a:r>
              <a:rPr lang="en-US" sz="1200">
                <a:solidFill>
                  <a:srgbClr val="BFBFBF"/>
                </a:solidFill>
              </a:rPr>
              <a:t>: phakolytisches Glaukom</a:t>
            </a:r>
            <a:endParaRPr sz="1200">
              <a:solidFill>
                <a:srgbClr val="BFBFBF"/>
              </a:solidFill>
            </a:endParaRPr>
          </a:p>
        </p:txBody>
      </p:sp>
      <p:sp>
        <p:nvSpPr>
          <p:cNvPr id="1354" name="Google Shape;1354;p102"/>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355" name="Google Shape;1355;p10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102</a:t>
            </a:fld>
            <a:endParaRPr sz="1000" b="0" i="0" u="none" strike="noStrike" cap="none">
              <a:solidFill>
                <a:srgbClr val="000000"/>
              </a:solidFill>
              <a:latin typeface="Arial"/>
              <a:ea typeface="Arial"/>
              <a:cs typeface="Arial"/>
              <a:sym typeface="Arial"/>
            </a:endParaRPr>
          </a:p>
        </p:txBody>
      </p:sp>
      <p:sp>
        <p:nvSpPr>
          <p:cNvPr id="1357" name="Google Shape;1357;p102"/>
          <p:cNvSpPr txBox="1"/>
          <p:nvPr/>
        </p:nvSpPr>
        <p:spPr>
          <a:xfrm>
            <a:off x="1247361" y="3299791"/>
            <a:ext cx="6914100" cy="15648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Was ist eine </a:t>
            </a:r>
            <a:r>
              <a:rPr lang="en-US" sz="1200" b="1">
                <a:solidFill>
                  <a:srgbClr val="BFBFBF"/>
                </a:solidFill>
              </a:rPr>
              <a:t>mature Katarakt</a:t>
            </a:r>
            <a:r>
              <a:rPr lang="en-US" sz="1200" i="1">
                <a:solidFill>
                  <a:srgbClr val="BFBFBF"/>
                </a:solidFill>
              </a:rPr>
              <a:t>?</a:t>
            </a:r>
            <a:endParaRPr>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Eine kortikale Katarakt, die bis zur vollständigen Beteiligung des gesamten Linsenkortex fortgeschritten ist.</a:t>
            </a:r>
            <a:endParaRPr sz="1200" i="1">
              <a:solidFill>
                <a:srgbClr val="BFBFBF"/>
              </a:solidFill>
            </a:endParaRPr>
          </a:p>
          <a:p>
            <a:pPr marL="0" lvl="0" indent="0" algn="l" rtl="0">
              <a:spcBef>
                <a:spcPts val="0"/>
              </a:spcBef>
              <a:spcAft>
                <a:spcPts val="0"/>
              </a:spcAft>
              <a:buClr>
                <a:schemeClr val="dk1"/>
              </a:buClr>
              <a:buFont typeface="Arial"/>
              <a:buNone/>
            </a:pPr>
            <a:endParaRPr sz="1600">
              <a:solidFill>
                <a:srgbClr val="BFBFBF"/>
              </a:solidFill>
            </a:endParaRPr>
          </a:p>
          <a:p>
            <a:pPr marL="0" lvl="0" indent="0" algn="l" rtl="0">
              <a:spcBef>
                <a:spcPts val="0"/>
              </a:spcBef>
              <a:spcAft>
                <a:spcPts val="0"/>
              </a:spcAft>
              <a:buClr>
                <a:schemeClr val="dk1"/>
              </a:buClr>
              <a:buFont typeface="Arial"/>
              <a:buNone/>
            </a:pPr>
            <a:r>
              <a:rPr lang="en-US" sz="1200" i="1">
                <a:solidFill>
                  <a:srgbClr val="BFBFBF"/>
                </a:solidFill>
              </a:rPr>
              <a:t>Was ist eine </a:t>
            </a:r>
            <a:r>
              <a:rPr lang="en-US" sz="1200">
                <a:solidFill>
                  <a:srgbClr val="BFBFBF"/>
                </a:solidFill>
              </a:rPr>
              <a:t>hypermature Katarakt</a:t>
            </a:r>
            <a:r>
              <a:rPr lang="en-US" sz="1200" i="1">
                <a:solidFill>
                  <a:srgbClr val="BFBFBF"/>
                </a:solidFill>
              </a:rPr>
              <a:t>?</a:t>
            </a:r>
            <a:endParaRPr sz="1200" i="1">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Mature Katarakte können Wasser einlagern und dadurch in eine </a:t>
            </a:r>
            <a:r>
              <a:rPr lang="en-US" sz="1200" b="1">
                <a:solidFill>
                  <a:srgbClr val="BFBFBF"/>
                </a:solidFill>
              </a:rPr>
              <a:t>intumeszente kortikale Katarakt</a:t>
            </a:r>
            <a:r>
              <a:rPr lang="en-US" sz="1200">
                <a:solidFill>
                  <a:srgbClr val="BFBFBF"/>
                </a:solidFill>
              </a:rPr>
              <a:t> übergehen. Eine </a:t>
            </a:r>
            <a:r>
              <a:rPr lang="en-US" sz="1200" b="1" i="1">
                <a:solidFill>
                  <a:srgbClr val="BFBFBF"/>
                </a:solidFill>
              </a:rPr>
              <a:t>hypermature Katarakt</a:t>
            </a:r>
            <a:r>
              <a:rPr lang="en-US" sz="1200" b="1">
                <a:solidFill>
                  <a:srgbClr val="BFBFBF"/>
                </a:solidFill>
              </a:rPr>
              <a:t> </a:t>
            </a:r>
            <a:r>
              <a:rPr lang="en-US" sz="1200">
                <a:solidFill>
                  <a:srgbClr val="BFBFBF"/>
                </a:solidFill>
              </a:rPr>
              <a:t>entsteht, wenn eine intumeszente Katarakt beginnt, </a:t>
            </a:r>
            <a:r>
              <a:rPr lang="en-US" sz="1200" b="1">
                <a:solidFill>
                  <a:srgbClr val="BFBFBF"/>
                </a:solidFill>
              </a:rPr>
              <a:t>Wasser</a:t>
            </a:r>
            <a:r>
              <a:rPr lang="en-US" sz="1200">
                <a:solidFill>
                  <a:srgbClr val="BFBFBF"/>
                </a:solidFill>
              </a:rPr>
              <a:t> und </a:t>
            </a:r>
            <a:r>
              <a:rPr lang="en-US" sz="1200" b="1">
                <a:solidFill>
                  <a:schemeClr val="dk1"/>
                </a:solidFill>
              </a:rPr>
              <a:t>denaturierte Proteine durch die intakte vordere Linsenkapsel abzugeben</a:t>
            </a:r>
            <a:r>
              <a:rPr lang="en-US" sz="1200">
                <a:solidFill>
                  <a:srgbClr val="BFBFBF"/>
                </a:solidFill>
              </a:rPr>
              <a:t>.</a:t>
            </a:r>
            <a:endParaRPr sz="1200" i="1">
              <a:solidFill>
                <a:srgbClr val="BFBFBF"/>
              </a:solidFill>
            </a:endParaRPr>
          </a:p>
        </p:txBody>
      </p:sp>
      <p:sp>
        <p:nvSpPr>
          <p:cNvPr id="1358" name="Google Shape;1358;p102"/>
          <p:cNvSpPr txBox="1"/>
          <p:nvPr/>
        </p:nvSpPr>
        <p:spPr>
          <a:xfrm>
            <a:off x="457200" y="3124118"/>
            <a:ext cx="7543800" cy="1164600"/>
          </a:xfrm>
          <a:prstGeom prst="rect">
            <a:avLst/>
          </a:prstGeom>
          <a:solidFill>
            <a:srgbClr val="FFCCF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Welche Auswirkung hat der Austritt von Wasser und Proteinen auf das Volumen der Katarakt?</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0000FF"/>
                </a:solidFill>
              </a:rPr>
              <a:t>Es verringert es erheblich.</a:t>
            </a:r>
            <a:endParaRPr sz="1200" i="1">
              <a:solidFill>
                <a:srgbClr val="0000FF"/>
              </a:solidFill>
            </a:endParaRPr>
          </a:p>
          <a:p>
            <a:pPr marL="0" lvl="0" indent="0" algn="l" rtl="0">
              <a:spcBef>
                <a:spcPts val="0"/>
              </a:spcBef>
              <a:spcAft>
                <a:spcPts val="0"/>
              </a:spcAft>
              <a:buClr>
                <a:schemeClr val="dk1"/>
              </a:buClr>
              <a:buFont typeface="Arial"/>
              <a:buNone/>
            </a:pPr>
            <a:endParaRPr>
              <a:solidFill>
                <a:srgbClr val="0000FF"/>
              </a:solidFill>
            </a:endParaRPr>
          </a:p>
          <a:p>
            <a:pPr marL="0" lvl="0" indent="0" algn="l" rtl="0">
              <a:spcBef>
                <a:spcPts val="0"/>
              </a:spcBef>
              <a:spcAft>
                <a:spcPts val="0"/>
              </a:spcAft>
              <a:buClr>
                <a:schemeClr val="dk1"/>
              </a:buClr>
              <a:buFont typeface="Arial"/>
              <a:buNone/>
            </a:pPr>
            <a:r>
              <a:rPr lang="en-US" sz="1200" i="1">
                <a:solidFill>
                  <a:srgbClr val="0000FF"/>
                </a:solidFill>
              </a:rPr>
              <a:t>Diese Verringerung des Kataraktvolumens ist für einen klassischen Befund bei hyperreifen Katarakten verantwortlich. Welcher ist das?</a:t>
            </a:r>
            <a:endParaRPr sz="1200" i="1">
              <a:solidFill>
                <a:srgbClr val="0000FF"/>
              </a:solidFill>
            </a:endParaRPr>
          </a:p>
          <a:p>
            <a:pPr marL="0" marR="0" lvl="0" indent="0" algn="l" rtl="0">
              <a:spcBef>
                <a:spcPts val="0"/>
              </a:spcBef>
              <a:spcAft>
                <a:spcPts val="0"/>
              </a:spcAft>
              <a:buNone/>
            </a:pPr>
            <a:r>
              <a:rPr lang="en-US" sz="1200">
                <a:solidFill>
                  <a:srgbClr val="0000FF"/>
                </a:solidFill>
                <a:latin typeface="Arial"/>
                <a:ea typeface="Arial"/>
                <a:cs typeface="Arial"/>
                <a:sym typeface="Arial"/>
              </a:rPr>
              <a:t>Die vordere Kapsel ist geschrumpft und </a:t>
            </a:r>
            <a:r>
              <a:rPr lang="en-US" sz="1200">
                <a:solidFill>
                  <a:srgbClr val="0000FF"/>
                </a:solidFill>
              </a:rPr>
              <a:t>weist eine Fältelung auf.</a:t>
            </a:r>
            <a:endParaRPr/>
          </a:p>
        </p:txBody>
      </p:sp>
      <p:sp>
        <p:nvSpPr>
          <p:cNvPr id="1359" name="Google Shape;1359;p102"/>
          <p:cNvSpPr/>
          <p:nvPr/>
        </p:nvSpPr>
        <p:spPr>
          <a:xfrm>
            <a:off x="1999605" y="4082191"/>
            <a:ext cx="2888484" cy="281670"/>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r>
              <a:rPr lang="en-US" sz="1200" i="1">
                <a:solidFill>
                  <a:schemeClr val="dk1"/>
                </a:solidFill>
                <a:latin typeface="Arial"/>
                <a:ea typeface="Arial"/>
                <a:cs typeface="Arial"/>
                <a:sym typeface="Arial"/>
              </a:rPr>
              <a:t>Zeichen </a:t>
            </a:r>
            <a:r>
              <a:rPr lang="en-US" sz="1200">
                <a:solidFill>
                  <a:schemeClr val="dk1"/>
                </a:solidFill>
                <a:latin typeface="Arial"/>
                <a:ea typeface="Arial"/>
                <a:cs typeface="Arial"/>
                <a:sym typeface="Arial"/>
              </a:rPr>
              <a:t>und </a:t>
            </a:r>
            <a:r>
              <a:rPr lang="en-US" sz="1200" i="1">
                <a:solidFill>
                  <a:schemeClr val="dk1"/>
                </a:solidFill>
                <a:latin typeface="Arial"/>
                <a:ea typeface="Arial"/>
                <a:cs typeface="Arial"/>
                <a:sym typeface="Arial"/>
              </a:rPr>
              <a:t>Zeichen</a:t>
            </a:r>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1363"/>
        <p:cNvGrpSpPr/>
        <p:nvPr/>
      </p:nvGrpSpPr>
      <p:grpSpPr>
        <a:xfrm>
          <a:off x="0" y="0"/>
          <a:ext cx="0" cy="0"/>
          <a:chOff x="0" y="0"/>
          <a:chExt cx="0" cy="0"/>
        </a:xfrm>
      </p:grpSpPr>
      <p:sp>
        <p:nvSpPr>
          <p:cNvPr id="1364" name="Google Shape;1364;p103"/>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A</a:t>
            </a:r>
            <a:endParaRPr dirty="0"/>
          </a:p>
        </p:txBody>
      </p:sp>
      <p:sp>
        <p:nvSpPr>
          <p:cNvPr id="1365" name="Google Shape;1365;p103"/>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dirty="0">
                <a:solidFill>
                  <a:srgbClr val="BFBFBF"/>
                </a:solidFill>
              </a:rPr>
              <a:t>Auch </a:t>
            </a:r>
            <a:r>
              <a:rPr lang="en-US" sz="1200" dirty="0" err="1">
                <a:solidFill>
                  <a:srgbClr val="BFBFBF"/>
                </a:solidFill>
              </a:rPr>
              <a:t>bekannt</a:t>
            </a:r>
            <a:r>
              <a:rPr lang="en-US" sz="1200" dirty="0">
                <a:solidFill>
                  <a:srgbClr val="BFBFBF"/>
                </a:solidFill>
              </a:rPr>
              <a:t> </a:t>
            </a:r>
            <a:r>
              <a:rPr lang="en-US" sz="1200" dirty="0" err="1">
                <a:solidFill>
                  <a:srgbClr val="BFBFBF"/>
                </a:solidFill>
              </a:rPr>
              <a:t>als</a:t>
            </a:r>
            <a:r>
              <a:rPr lang="en-US" sz="1200" dirty="0">
                <a:solidFill>
                  <a:srgbClr val="BFBFBF"/>
                </a:solidFill>
              </a:rPr>
              <a:t> </a:t>
            </a:r>
            <a:r>
              <a:rPr lang="en-US" sz="1200" i="1" dirty="0" err="1">
                <a:solidFill>
                  <a:srgbClr val="BFBFBF"/>
                </a:solidFill>
              </a:rPr>
              <a:t>phakoanaphylaktisches</a:t>
            </a:r>
            <a:r>
              <a:rPr lang="en-US" sz="1200" i="1" dirty="0">
                <a:solidFill>
                  <a:srgbClr val="BFBFBF"/>
                </a:solidFill>
              </a:rPr>
              <a:t> </a:t>
            </a:r>
            <a:r>
              <a:rPr lang="en-US" sz="1200" i="1" dirty="0" err="1">
                <a:solidFill>
                  <a:srgbClr val="BFBFBF"/>
                </a:solidFill>
              </a:rPr>
              <a:t>Glaukom</a:t>
            </a:r>
            <a:r>
              <a:rPr lang="en-US" sz="1200" dirty="0">
                <a:solidFill>
                  <a:srgbClr val="BFBFBF"/>
                </a:solidFill>
              </a:rPr>
              <a:t>: </a:t>
            </a:r>
            <a:r>
              <a:rPr lang="en-US" sz="1200" dirty="0" err="1">
                <a:solidFill>
                  <a:srgbClr val="BFBFBF"/>
                </a:solidFill>
              </a:rPr>
              <a:t>phakoantigenes</a:t>
            </a:r>
            <a:r>
              <a:rPr lang="en-US" sz="1200" dirty="0">
                <a:solidFill>
                  <a:srgbClr val="BFBFBF"/>
                </a:solidFill>
              </a:rPr>
              <a:t> </a:t>
            </a:r>
            <a:r>
              <a:rPr lang="en-US" sz="1200" dirty="0" err="1">
                <a:solidFill>
                  <a:srgbClr val="BFBFBF"/>
                </a:solidFill>
              </a:rPr>
              <a:t>Glaukom</a:t>
            </a:r>
            <a:endParaRPr sz="2200" dirty="0">
              <a:solidFill>
                <a:srgbClr val="BFBFBF"/>
              </a:solidFill>
            </a:endParaRPr>
          </a:p>
          <a:p>
            <a:pPr marL="342900" lvl="0" indent="-316230" algn="l" rtl="0">
              <a:spcBef>
                <a:spcPts val="240"/>
              </a:spcBef>
              <a:spcAft>
                <a:spcPts val="0"/>
              </a:spcAft>
              <a:buClr>
                <a:srgbClr val="BFBFBF"/>
              </a:buClr>
              <a:buSzPts val="840"/>
              <a:buChar char="●"/>
            </a:pPr>
            <a:r>
              <a:rPr lang="en-US" sz="1200" dirty="0">
                <a:solidFill>
                  <a:srgbClr val="BFBFBF"/>
                </a:solidFill>
              </a:rPr>
              <a:t>In der Regel </a:t>
            </a:r>
            <a:r>
              <a:rPr lang="en-US" sz="1200" dirty="0" err="1">
                <a:solidFill>
                  <a:srgbClr val="BFBFBF"/>
                </a:solidFill>
              </a:rPr>
              <a:t>einseitig</a:t>
            </a:r>
            <a:r>
              <a:rPr lang="en-US" sz="1200" dirty="0">
                <a:solidFill>
                  <a:srgbClr val="BFBFBF"/>
                </a:solidFill>
              </a:rPr>
              <a:t>: alle</a:t>
            </a:r>
            <a:endParaRPr sz="1200" dirty="0">
              <a:solidFill>
                <a:srgbClr val="BFBFBF"/>
              </a:solidFill>
            </a:endParaRPr>
          </a:p>
          <a:p>
            <a:pPr marL="342900" lvl="0" indent="-316230" algn="l" rtl="0">
              <a:spcBef>
                <a:spcPts val="240"/>
              </a:spcBef>
              <a:spcAft>
                <a:spcPts val="0"/>
              </a:spcAft>
              <a:buClr>
                <a:srgbClr val="BFBFBF"/>
              </a:buClr>
              <a:buSzPts val="840"/>
              <a:buChar char="●"/>
            </a:pPr>
            <a:r>
              <a:rPr lang="en-US" sz="1200" dirty="0" err="1">
                <a:solidFill>
                  <a:srgbClr val="BFBFBF"/>
                </a:solidFill>
              </a:rPr>
              <a:t>Wird</a:t>
            </a:r>
            <a:r>
              <a:rPr lang="en-US" sz="1200" dirty="0">
                <a:solidFill>
                  <a:srgbClr val="BFBFBF"/>
                </a:solidFill>
              </a:rPr>
              <a:t> </a:t>
            </a:r>
            <a:r>
              <a:rPr lang="en-US" sz="1200" dirty="0" err="1">
                <a:solidFill>
                  <a:srgbClr val="BFBFBF"/>
                </a:solidFill>
              </a:rPr>
              <a:t>durch</a:t>
            </a:r>
            <a:r>
              <a:rPr lang="en-US" sz="1200" dirty="0">
                <a:solidFill>
                  <a:srgbClr val="BFBFBF"/>
                </a:solidFill>
              </a:rPr>
              <a:t> </a:t>
            </a:r>
            <a:r>
              <a:rPr lang="en-US" sz="1200" dirty="0" err="1">
                <a:solidFill>
                  <a:srgbClr val="BFBFBF"/>
                </a:solidFill>
              </a:rPr>
              <a:t>eine</a:t>
            </a:r>
            <a:r>
              <a:rPr lang="en-US" sz="1200" dirty="0">
                <a:solidFill>
                  <a:srgbClr val="BFBFBF"/>
                </a:solidFill>
              </a:rPr>
              <a:t> </a:t>
            </a:r>
            <a:r>
              <a:rPr lang="en-US" sz="1200" i="1" dirty="0">
                <a:solidFill>
                  <a:srgbClr val="BFBFBF"/>
                </a:solidFill>
              </a:rPr>
              <a:t>adaptive </a:t>
            </a:r>
            <a:r>
              <a:rPr lang="en-US" sz="1200" dirty="0" err="1">
                <a:solidFill>
                  <a:srgbClr val="BFBFBF"/>
                </a:solidFill>
              </a:rPr>
              <a:t>Immunantwort</a:t>
            </a:r>
            <a:r>
              <a:rPr lang="en-US" sz="1200" dirty="0">
                <a:solidFill>
                  <a:srgbClr val="BFBFBF"/>
                </a:solidFill>
              </a:rPr>
              <a:t> </a:t>
            </a:r>
            <a:r>
              <a:rPr lang="en-US" sz="1200" dirty="0" err="1">
                <a:solidFill>
                  <a:srgbClr val="BFBFBF"/>
                </a:solidFill>
              </a:rPr>
              <a:t>vermittelt</a:t>
            </a:r>
            <a:r>
              <a:rPr lang="en-US" sz="1200" dirty="0">
                <a:solidFill>
                  <a:srgbClr val="BFBFBF"/>
                </a:solidFill>
              </a:rPr>
              <a:t>: </a:t>
            </a:r>
            <a:r>
              <a:rPr lang="en-US" sz="1200" dirty="0" err="1">
                <a:solidFill>
                  <a:srgbClr val="BFBFBF"/>
                </a:solidFill>
              </a:rPr>
              <a:t>phakoantigenes</a:t>
            </a:r>
            <a:r>
              <a:rPr lang="en-US" sz="1200" dirty="0">
                <a:solidFill>
                  <a:srgbClr val="BFBFBF"/>
                </a:solidFill>
              </a:rPr>
              <a:t> </a:t>
            </a:r>
            <a:r>
              <a:rPr lang="en-US" sz="1200" dirty="0" err="1">
                <a:solidFill>
                  <a:srgbClr val="BFBFBF"/>
                </a:solidFill>
              </a:rPr>
              <a:t>Glaukom</a:t>
            </a:r>
            <a:endParaRPr sz="1200" dirty="0">
              <a:solidFill>
                <a:srgbClr val="BFBFBF"/>
              </a:solidFill>
            </a:endParaRPr>
          </a:p>
          <a:p>
            <a:pPr marL="342900" lvl="0" indent="-316230" algn="l" rtl="0">
              <a:spcBef>
                <a:spcPts val="240"/>
              </a:spcBef>
              <a:spcAft>
                <a:spcPts val="0"/>
              </a:spcAft>
              <a:buClr>
                <a:srgbClr val="BFBFBF"/>
              </a:buClr>
              <a:buSzPts val="840"/>
              <a:buChar char="●"/>
            </a:pPr>
            <a:r>
              <a:rPr lang="en-US" sz="1200" dirty="0" err="1">
                <a:solidFill>
                  <a:srgbClr val="BFBFBF"/>
                </a:solidFill>
              </a:rPr>
              <a:t>Assoziiert</a:t>
            </a:r>
            <a:r>
              <a:rPr lang="en-US" sz="1200" dirty="0">
                <a:solidFill>
                  <a:srgbClr val="BFBFBF"/>
                </a:solidFill>
              </a:rPr>
              <a:t> </a:t>
            </a:r>
            <a:r>
              <a:rPr lang="en-US" sz="1200" dirty="0" err="1">
                <a:solidFill>
                  <a:srgbClr val="BFBFBF"/>
                </a:solidFill>
              </a:rPr>
              <a:t>mit</a:t>
            </a:r>
            <a:r>
              <a:rPr lang="en-US" sz="1200" dirty="0">
                <a:solidFill>
                  <a:srgbClr val="BFBFBF"/>
                </a:solidFill>
              </a:rPr>
              <a:t> </a:t>
            </a:r>
            <a:r>
              <a:rPr lang="en-US" sz="1200" b="1" dirty="0"/>
              <a:t>maturer/</a:t>
            </a:r>
            <a:r>
              <a:rPr lang="en-US" sz="1200" b="1" dirty="0" err="1"/>
              <a:t>hypermaturer</a:t>
            </a:r>
            <a:r>
              <a:rPr lang="en-US" sz="1200" dirty="0"/>
              <a:t> </a:t>
            </a:r>
            <a:r>
              <a:rPr lang="en-US" sz="1200" b="1" dirty="0" err="1"/>
              <a:t>Katarakt</a:t>
            </a:r>
            <a:r>
              <a:rPr lang="en-US" sz="1200" dirty="0">
                <a:solidFill>
                  <a:srgbClr val="BFBFBF"/>
                </a:solidFill>
              </a:rPr>
              <a:t>: </a:t>
            </a:r>
            <a:r>
              <a:rPr lang="en-US" sz="1200" dirty="0" err="1">
                <a:solidFill>
                  <a:srgbClr val="BFBFBF"/>
                </a:solidFill>
              </a:rPr>
              <a:t>phakolytisches</a:t>
            </a:r>
            <a:r>
              <a:rPr lang="en-US" sz="1200" dirty="0">
                <a:solidFill>
                  <a:srgbClr val="BFBFBF"/>
                </a:solidFill>
              </a:rPr>
              <a:t> </a:t>
            </a:r>
            <a:r>
              <a:rPr lang="en-US" sz="1200" dirty="0" err="1">
                <a:solidFill>
                  <a:srgbClr val="BFBFBF"/>
                </a:solidFill>
              </a:rPr>
              <a:t>Glaukom</a:t>
            </a:r>
            <a:endParaRPr sz="1200" dirty="0">
              <a:solidFill>
                <a:srgbClr val="BFBFBF"/>
              </a:solidFill>
            </a:endParaRPr>
          </a:p>
        </p:txBody>
      </p:sp>
      <p:sp>
        <p:nvSpPr>
          <p:cNvPr id="1366" name="Google Shape;1366;p103"/>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367" name="Google Shape;1367;p10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103</a:t>
            </a:fld>
            <a:endParaRPr sz="1000" b="0" i="0" u="none" strike="noStrike" cap="none">
              <a:solidFill>
                <a:srgbClr val="000000"/>
              </a:solidFill>
              <a:latin typeface="Arial"/>
              <a:ea typeface="Arial"/>
              <a:cs typeface="Arial"/>
              <a:sym typeface="Arial"/>
            </a:endParaRPr>
          </a:p>
        </p:txBody>
      </p:sp>
      <p:sp>
        <p:nvSpPr>
          <p:cNvPr id="1369" name="Google Shape;1369;p103"/>
          <p:cNvSpPr txBox="1"/>
          <p:nvPr/>
        </p:nvSpPr>
        <p:spPr>
          <a:xfrm>
            <a:off x="1247361" y="3299791"/>
            <a:ext cx="6914100" cy="15648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Was ist eine </a:t>
            </a:r>
            <a:r>
              <a:rPr lang="en-US" sz="1200" b="1">
                <a:solidFill>
                  <a:srgbClr val="BFBFBF"/>
                </a:solidFill>
              </a:rPr>
              <a:t>mature Katarakt</a:t>
            </a:r>
            <a:r>
              <a:rPr lang="en-US" sz="1200" i="1">
                <a:solidFill>
                  <a:srgbClr val="BFBFBF"/>
                </a:solidFill>
              </a:rPr>
              <a:t>?</a:t>
            </a:r>
            <a:endParaRPr>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Eine kortikale Katarakt, die bis zur vollständigen Beteiligung des gesamten Linsenkortex fortgeschritten ist.</a:t>
            </a:r>
            <a:endParaRPr sz="1200" i="1">
              <a:solidFill>
                <a:srgbClr val="BFBFBF"/>
              </a:solidFill>
            </a:endParaRPr>
          </a:p>
          <a:p>
            <a:pPr marL="0" lvl="0" indent="0" algn="l" rtl="0">
              <a:spcBef>
                <a:spcPts val="0"/>
              </a:spcBef>
              <a:spcAft>
                <a:spcPts val="0"/>
              </a:spcAft>
              <a:buClr>
                <a:schemeClr val="dk1"/>
              </a:buClr>
              <a:buFont typeface="Arial"/>
              <a:buNone/>
            </a:pPr>
            <a:endParaRPr sz="1600">
              <a:solidFill>
                <a:srgbClr val="BFBFBF"/>
              </a:solidFill>
            </a:endParaRPr>
          </a:p>
          <a:p>
            <a:pPr marL="0" lvl="0" indent="0" algn="l" rtl="0">
              <a:spcBef>
                <a:spcPts val="0"/>
              </a:spcBef>
              <a:spcAft>
                <a:spcPts val="0"/>
              </a:spcAft>
              <a:buClr>
                <a:schemeClr val="dk1"/>
              </a:buClr>
              <a:buFont typeface="Arial"/>
              <a:buNone/>
            </a:pPr>
            <a:r>
              <a:rPr lang="en-US" sz="1200" i="1">
                <a:solidFill>
                  <a:srgbClr val="BFBFBF"/>
                </a:solidFill>
              </a:rPr>
              <a:t>Was ist eine </a:t>
            </a:r>
            <a:r>
              <a:rPr lang="en-US" sz="1200">
                <a:solidFill>
                  <a:srgbClr val="BFBFBF"/>
                </a:solidFill>
              </a:rPr>
              <a:t>hypermature Katarakt</a:t>
            </a:r>
            <a:r>
              <a:rPr lang="en-US" sz="1200" i="1">
                <a:solidFill>
                  <a:srgbClr val="BFBFBF"/>
                </a:solidFill>
              </a:rPr>
              <a:t>?</a:t>
            </a:r>
            <a:endParaRPr sz="1200" i="1">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Mature Katarakte können Wasser einlagern und dadurch in eine </a:t>
            </a:r>
            <a:r>
              <a:rPr lang="en-US" sz="1200" b="1">
                <a:solidFill>
                  <a:srgbClr val="BFBFBF"/>
                </a:solidFill>
              </a:rPr>
              <a:t>intumeszente kortikale Katarakt</a:t>
            </a:r>
            <a:r>
              <a:rPr lang="en-US" sz="1200">
                <a:solidFill>
                  <a:srgbClr val="BFBFBF"/>
                </a:solidFill>
              </a:rPr>
              <a:t> übergehen. Eine </a:t>
            </a:r>
            <a:r>
              <a:rPr lang="en-US" sz="1200" b="1" i="1">
                <a:solidFill>
                  <a:srgbClr val="BFBFBF"/>
                </a:solidFill>
              </a:rPr>
              <a:t>hypermature Katarakt</a:t>
            </a:r>
            <a:r>
              <a:rPr lang="en-US" sz="1200" b="1">
                <a:solidFill>
                  <a:srgbClr val="BFBFBF"/>
                </a:solidFill>
              </a:rPr>
              <a:t> </a:t>
            </a:r>
            <a:r>
              <a:rPr lang="en-US" sz="1200">
                <a:solidFill>
                  <a:srgbClr val="BFBFBF"/>
                </a:solidFill>
              </a:rPr>
              <a:t>entsteht, wenn eine intumeszente Katarakt beginnt, </a:t>
            </a:r>
            <a:r>
              <a:rPr lang="en-US" sz="1200" b="1">
                <a:solidFill>
                  <a:srgbClr val="BFBFBF"/>
                </a:solidFill>
              </a:rPr>
              <a:t>Wasser</a:t>
            </a:r>
            <a:r>
              <a:rPr lang="en-US" sz="1200">
                <a:solidFill>
                  <a:srgbClr val="BFBFBF"/>
                </a:solidFill>
              </a:rPr>
              <a:t> und </a:t>
            </a:r>
            <a:r>
              <a:rPr lang="en-US" sz="1200" b="1">
                <a:solidFill>
                  <a:schemeClr val="dk1"/>
                </a:solidFill>
              </a:rPr>
              <a:t>denaturierte Proteine durch die intakte vordere Linsenkapsel abzugeben</a:t>
            </a:r>
            <a:r>
              <a:rPr lang="en-US" sz="1200">
                <a:solidFill>
                  <a:srgbClr val="BFBFBF"/>
                </a:solidFill>
              </a:rPr>
              <a:t>.</a:t>
            </a:r>
            <a:endParaRPr sz="1200" i="1">
              <a:solidFill>
                <a:srgbClr val="BFBFBF"/>
              </a:solidFill>
            </a:endParaRPr>
          </a:p>
        </p:txBody>
      </p:sp>
      <p:sp>
        <p:nvSpPr>
          <p:cNvPr id="1370" name="Google Shape;1370;p103"/>
          <p:cNvSpPr txBox="1"/>
          <p:nvPr/>
        </p:nvSpPr>
        <p:spPr>
          <a:xfrm>
            <a:off x="457200" y="3124118"/>
            <a:ext cx="7543800" cy="1164600"/>
          </a:xfrm>
          <a:prstGeom prst="rect">
            <a:avLst/>
          </a:prstGeom>
          <a:solidFill>
            <a:srgbClr val="FFCCF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Welche Auswirkung hat der Austritt von Wasser und Proteinen auf das Volumen der Katarakt?</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0000FF"/>
                </a:solidFill>
              </a:rPr>
              <a:t>Es verringert es erheblich.</a:t>
            </a:r>
            <a:endParaRPr sz="1200" i="1">
              <a:solidFill>
                <a:srgbClr val="0000FF"/>
              </a:solidFill>
            </a:endParaRPr>
          </a:p>
          <a:p>
            <a:pPr marL="0" lvl="0" indent="0" algn="l" rtl="0">
              <a:spcBef>
                <a:spcPts val="0"/>
              </a:spcBef>
              <a:spcAft>
                <a:spcPts val="0"/>
              </a:spcAft>
              <a:buClr>
                <a:schemeClr val="dk1"/>
              </a:buClr>
              <a:buFont typeface="Arial"/>
              <a:buNone/>
            </a:pPr>
            <a:endParaRPr>
              <a:solidFill>
                <a:srgbClr val="0000FF"/>
              </a:solidFill>
            </a:endParaRPr>
          </a:p>
          <a:p>
            <a:pPr marL="0" lvl="0" indent="0" algn="l" rtl="0">
              <a:spcBef>
                <a:spcPts val="0"/>
              </a:spcBef>
              <a:spcAft>
                <a:spcPts val="0"/>
              </a:spcAft>
              <a:buClr>
                <a:schemeClr val="dk1"/>
              </a:buClr>
              <a:buFont typeface="Arial"/>
              <a:buNone/>
            </a:pPr>
            <a:r>
              <a:rPr lang="en-US" sz="1200" i="1">
                <a:solidFill>
                  <a:srgbClr val="0000FF"/>
                </a:solidFill>
              </a:rPr>
              <a:t>Diese Verringerung des Kataraktvolumens ist für einen klassischen Befund bei hyperreifen Katarakten verantwortlich. Welcher ist das?</a:t>
            </a:r>
            <a:endParaRPr sz="1200" i="1">
              <a:solidFill>
                <a:srgbClr val="0000FF"/>
              </a:solidFill>
            </a:endParaRPr>
          </a:p>
          <a:p>
            <a:pPr marL="0" lvl="0" indent="0" algn="l" rtl="0">
              <a:spcBef>
                <a:spcPts val="0"/>
              </a:spcBef>
              <a:spcAft>
                <a:spcPts val="0"/>
              </a:spcAft>
              <a:buClr>
                <a:schemeClr val="dk1"/>
              </a:buClr>
              <a:buFont typeface="Arial"/>
              <a:buNone/>
            </a:pPr>
            <a:r>
              <a:rPr lang="en-US" sz="1200">
                <a:solidFill>
                  <a:srgbClr val="0000FF"/>
                </a:solidFill>
              </a:rPr>
              <a:t>Die vordere Kapsel ist </a:t>
            </a:r>
            <a:r>
              <a:rPr lang="en-US" sz="1200">
                <a:solidFill>
                  <a:schemeClr val="dk1"/>
                </a:solidFill>
              </a:rPr>
              <a:t>geschrumpft</a:t>
            </a:r>
            <a:r>
              <a:rPr lang="en-US" sz="1200">
                <a:solidFill>
                  <a:srgbClr val="0000FF"/>
                </a:solidFill>
              </a:rPr>
              <a:t> und </a:t>
            </a:r>
            <a:r>
              <a:rPr lang="en-US" sz="1200">
                <a:solidFill>
                  <a:schemeClr val="dk1"/>
                </a:solidFill>
              </a:rPr>
              <a:t>weist eine Fältelung auf</a:t>
            </a:r>
            <a:r>
              <a:rPr lang="en-US" sz="1200">
                <a:solidFill>
                  <a:srgbClr val="0000FF"/>
                </a:solidFill>
              </a:rPr>
              <a:t>.</a:t>
            </a:r>
            <a:endParaRPr sz="1200" i="1">
              <a:solidFill>
                <a:srgbClr val="0000FF"/>
              </a:solidFill>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1374"/>
        <p:cNvGrpSpPr/>
        <p:nvPr/>
      </p:nvGrpSpPr>
      <p:grpSpPr>
        <a:xfrm>
          <a:off x="0" y="0"/>
          <a:ext cx="0" cy="0"/>
          <a:chOff x="0" y="0"/>
          <a:chExt cx="0" cy="0"/>
        </a:xfrm>
      </p:grpSpPr>
      <p:sp>
        <p:nvSpPr>
          <p:cNvPr id="1375" name="Google Shape;1375;p10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104</a:t>
            </a:fld>
            <a:endParaRPr/>
          </a:p>
        </p:txBody>
      </p:sp>
      <p:sp>
        <p:nvSpPr>
          <p:cNvPr id="1376" name="Google Shape;1376;p104"/>
          <p:cNvSpPr txBox="1"/>
          <p:nvPr/>
        </p:nvSpPr>
        <p:spPr>
          <a:xfrm>
            <a:off x="1921298" y="5901964"/>
            <a:ext cx="53016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chemeClr val="dk1"/>
                </a:solidFill>
              </a:rPr>
              <a:t>Hypermature</a:t>
            </a:r>
            <a:r>
              <a:rPr lang="en-US" sz="1200">
                <a:solidFill>
                  <a:schemeClr val="dk1"/>
                </a:solidFill>
                <a:latin typeface="Arial"/>
                <a:ea typeface="Arial"/>
                <a:cs typeface="Arial"/>
                <a:sym typeface="Arial"/>
              </a:rPr>
              <a:t> Katarakt. Beachten Sie die </a:t>
            </a:r>
            <a:r>
              <a:rPr lang="en-US" sz="1200">
                <a:solidFill>
                  <a:schemeClr val="dk1"/>
                </a:solidFill>
              </a:rPr>
              <a:t>Fältelung</a:t>
            </a:r>
            <a:r>
              <a:rPr lang="en-US" sz="1200">
                <a:solidFill>
                  <a:schemeClr val="dk1"/>
                </a:solidFill>
                <a:latin typeface="Arial"/>
                <a:ea typeface="Arial"/>
                <a:cs typeface="Arial"/>
                <a:sym typeface="Arial"/>
              </a:rPr>
              <a:t> der </a:t>
            </a:r>
            <a:r>
              <a:rPr lang="en-US" sz="1200">
                <a:solidFill>
                  <a:schemeClr val="dk1"/>
                </a:solidFill>
              </a:rPr>
              <a:t>vorderen Kapsel.</a:t>
            </a:r>
            <a:endParaRPr/>
          </a:p>
        </p:txBody>
      </p:sp>
      <p:pic>
        <p:nvPicPr>
          <p:cNvPr id="1377" name="Google Shape;1377;p104"/>
          <p:cNvPicPr preferRelativeResize="0"/>
          <p:nvPr/>
        </p:nvPicPr>
        <p:blipFill rotWithShape="1">
          <a:blip r:embed="rId3">
            <a:alphaModFix/>
          </a:blip>
          <a:srcRect/>
          <a:stretch/>
        </p:blipFill>
        <p:spPr>
          <a:xfrm>
            <a:off x="2405438" y="1566518"/>
            <a:ext cx="4333123" cy="3724963"/>
          </a:xfrm>
          <a:prstGeom prst="rect">
            <a:avLst/>
          </a:prstGeom>
          <a:noFill/>
          <a:ln>
            <a:noFill/>
          </a:ln>
        </p:spPr>
      </p:pic>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1381"/>
        <p:cNvGrpSpPr/>
        <p:nvPr/>
      </p:nvGrpSpPr>
      <p:grpSpPr>
        <a:xfrm>
          <a:off x="0" y="0"/>
          <a:ext cx="0" cy="0"/>
          <a:chOff x="0" y="0"/>
          <a:chExt cx="0" cy="0"/>
        </a:xfrm>
      </p:grpSpPr>
      <p:sp>
        <p:nvSpPr>
          <p:cNvPr id="1382" name="Google Shape;1382;p105"/>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F</a:t>
            </a:r>
            <a:endParaRPr dirty="0"/>
          </a:p>
        </p:txBody>
      </p:sp>
      <p:sp>
        <p:nvSpPr>
          <p:cNvPr id="1383" name="Google Shape;1383;p105"/>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chemeClr val="dk1"/>
              </a:buClr>
              <a:buSzPts val="840"/>
              <a:buChar char="●"/>
            </a:pPr>
            <a:r>
              <a:rPr lang="en-US" sz="1200"/>
              <a:t>Auch bekannt als </a:t>
            </a:r>
            <a:r>
              <a:rPr lang="en-US" sz="1200" i="1"/>
              <a:t>phakoanaphylaktisches Glaukom</a:t>
            </a:r>
            <a:r>
              <a:rPr lang="en-US" sz="1200"/>
              <a:t>: </a:t>
            </a:r>
            <a:r>
              <a:rPr lang="en-US" sz="1200">
                <a:solidFill>
                  <a:srgbClr val="0000FF"/>
                </a:solidFill>
              </a:rPr>
              <a:t>phakoantigenes Glaukom</a:t>
            </a:r>
            <a:endParaRPr sz="2200">
              <a:solidFill>
                <a:srgbClr val="0000FF"/>
              </a:solidFill>
            </a:endParaRPr>
          </a:p>
          <a:p>
            <a:pPr marL="342900" lvl="0" indent="-316230" algn="l" rtl="0">
              <a:spcBef>
                <a:spcPts val="240"/>
              </a:spcBef>
              <a:spcAft>
                <a:spcPts val="0"/>
              </a:spcAft>
              <a:buClr>
                <a:schemeClr val="dk1"/>
              </a:buClr>
              <a:buSzPts val="840"/>
              <a:buChar char="●"/>
            </a:pPr>
            <a:r>
              <a:rPr lang="en-US" sz="1200"/>
              <a:t>In der Regel einseitig: </a:t>
            </a:r>
            <a:r>
              <a:rPr lang="en-US" sz="1200">
                <a:solidFill>
                  <a:srgbClr val="0000FF"/>
                </a:solidFill>
              </a:rPr>
              <a:t>alle</a:t>
            </a:r>
            <a:endParaRPr sz="1200">
              <a:solidFill>
                <a:srgbClr val="0000FF"/>
              </a:solidFill>
            </a:endParaRPr>
          </a:p>
          <a:p>
            <a:pPr marL="342900" lvl="0" indent="-316230" algn="l" rtl="0">
              <a:spcBef>
                <a:spcPts val="240"/>
              </a:spcBef>
              <a:spcAft>
                <a:spcPts val="0"/>
              </a:spcAft>
              <a:buClr>
                <a:schemeClr val="dk1"/>
              </a:buClr>
              <a:buSzPts val="840"/>
              <a:buChar char="●"/>
            </a:pPr>
            <a:r>
              <a:rPr lang="en-US" sz="1200"/>
              <a:t>Wird durch eine </a:t>
            </a:r>
            <a:r>
              <a:rPr lang="en-US" sz="1200" i="1"/>
              <a:t>adaptive </a:t>
            </a:r>
            <a:r>
              <a:rPr lang="en-US" sz="1200"/>
              <a:t>Immunantwort vermittelt: </a:t>
            </a:r>
            <a:r>
              <a:rPr lang="en-US" sz="1200">
                <a:solidFill>
                  <a:srgbClr val="0000FF"/>
                </a:solidFill>
              </a:rPr>
              <a:t>phakoantigenes Glaukom</a:t>
            </a:r>
            <a:endParaRPr sz="1200">
              <a:solidFill>
                <a:srgbClr val="0000FF"/>
              </a:solidFill>
            </a:endParaRPr>
          </a:p>
          <a:p>
            <a:pPr marL="342900" lvl="0" indent="-316230" algn="l" rtl="0">
              <a:spcBef>
                <a:spcPts val="240"/>
              </a:spcBef>
              <a:spcAft>
                <a:spcPts val="0"/>
              </a:spcAft>
              <a:buClr>
                <a:schemeClr val="dk1"/>
              </a:buClr>
              <a:buSzPts val="840"/>
              <a:buChar char="●"/>
            </a:pPr>
            <a:r>
              <a:rPr lang="en-US" sz="1200"/>
              <a:t>Assoziiert mit maturer/hypermaturer Katarakt: </a:t>
            </a:r>
            <a:r>
              <a:rPr lang="en-US" sz="1200">
                <a:solidFill>
                  <a:srgbClr val="0000FF"/>
                </a:solidFill>
              </a:rPr>
              <a:t>phakolytisches Glaukom</a:t>
            </a:r>
            <a:endParaRPr sz="1200">
              <a:solidFill>
                <a:srgbClr val="0000FF"/>
              </a:solidFill>
            </a:endParaRPr>
          </a:p>
          <a:p>
            <a:pPr marL="342900" lvl="0" indent="-342900" algn="l" rtl="0">
              <a:spcBef>
                <a:spcPts val="240"/>
              </a:spcBef>
              <a:spcAft>
                <a:spcPts val="0"/>
              </a:spcAft>
              <a:buClr>
                <a:schemeClr val="dk1"/>
              </a:buClr>
              <a:buSzPts val="840"/>
              <a:buChar char="●"/>
            </a:pPr>
            <a:r>
              <a:rPr lang="en-US" sz="1200"/>
              <a:t>Eine Vitritis kann vorliegen:</a:t>
            </a:r>
            <a:endParaRPr sz="2200"/>
          </a:p>
        </p:txBody>
      </p:sp>
      <p:sp>
        <p:nvSpPr>
          <p:cNvPr id="1384" name="Google Shape;1384;p105"/>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385" name="Google Shape;1385;p10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105</a:t>
            </a:fld>
            <a:endParaRPr sz="1000" b="0" i="0" u="none" strike="noStrike" cap="none">
              <a:solidFill>
                <a:srgbClr val="000000"/>
              </a:solidFill>
              <a:latin typeface="Arial"/>
              <a:ea typeface="Arial"/>
              <a:cs typeface="Arial"/>
              <a:sym typeface="Arial"/>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1389"/>
        <p:cNvGrpSpPr/>
        <p:nvPr/>
      </p:nvGrpSpPr>
      <p:grpSpPr>
        <a:xfrm>
          <a:off x="0" y="0"/>
          <a:ext cx="0" cy="0"/>
          <a:chOff x="0" y="0"/>
          <a:chExt cx="0" cy="0"/>
        </a:xfrm>
      </p:grpSpPr>
      <p:sp>
        <p:nvSpPr>
          <p:cNvPr id="1390" name="Google Shape;1390;p106"/>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A</a:t>
            </a:r>
            <a:endParaRPr dirty="0"/>
          </a:p>
        </p:txBody>
      </p:sp>
      <p:sp>
        <p:nvSpPr>
          <p:cNvPr id="1391" name="Google Shape;1391;p106"/>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chemeClr val="dk1"/>
              </a:buClr>
              <a:buSzPts val="840"/>
              <a:buChar char="●"/>
            </a:pPr>
            <a:r>
              <a:rPr lang="en-US" sz="1200" dirty="0"/>
              <a:t>Auch </a:t>
            </a:r>
            <a:r>
              <a:rPr lang="en-US" sz="1200" dirty="0" err="1"/>
              <a:t>bekannt</a:t>
            </a:r>
            <a:r>
              <a:rPr lang="en-US" sz="1200" dirty="0"/>
              <a:t> </a:t>
            </a:r>
            <a:r>
              <a:rPr lang="en-US" sz="1200" dirty="0" err="1"/>
              <a:t>als</a:t>
            </a:r>
            <a:r>
              <a:rPr lang="en-US" sz="1200" dirty="0"/>
              <a:t> </a:t>
            </a:r>
            <a:r>
              <a:rPr lang="en-US" sz="1200" i="1" dirty="0" err="1"/>
              <a:t>phakoanaphylaktisches</a:t>
            </a:r>
            <a:r>
              <a:rPr lang="en-US" sz="1200" i="1" dirty="0"/>
              <a:t> </a:t>
            </a:r>
            <a:r>
              <a:rPr lang="en-US" sz="1200" i="1" dirty="0" err="1"/>
              <a:t>Glaukom</a:t>
            </a:r>
            <a:r>
              <a:rPr lang="en-US" sz="1200" dirty="0"/>
              <a:t>: </a:t>
            </a:r>
            <a:r>
              <a:rPr lang="en-US" sz="1200" dirty="0" err="1">
                <a:solidFill>
                  <a:srgbClr val="0000FF"/>
                </a:solidFill>
              </a:rPr>
              <a:t>phakoantigenes</a:t>
            </a:r>
            <a:r>
              <a:rPr lang="en-US" sz="1200" dirty="0">
                <a:solidFill>
                  <a:srgbClr val="0000FF"/>
                </a:solidFill>
              </a:rPr>
              <a:t> </a:t>
            </a:r>
            <a:r>
              <a:rPr lang="en-US" sz="1200" dirty="0" err="1">
                <a:solidFill>
                  <a:srgbClr val="0000FF"/>
                </a:solidFill>
              </a:rPr>
              <a:t>Glaukom</a:t>
            </a:r>
            <a:endParaRPr sz="2200" dirty="0">
              <a:solidFill>
                <a:srgbClr val="0000FF"/>
              </a:solidFill>
            </a:endParaRPr>
          </a:p>
          <a:p>
            <a:pPr marL="342900" lvl="0" indent="-316230" algn="l" rtl="0">
              <a:spcBef>
                <a:spcPts val="240"/>
              </a:spcBef>
              <a:spcAft>
                <a:spcPts val="0"/>
              </a:spcAft>
              <a:buClr>
                <a:schemeClr val="dk1"/>
              </a:buClr>
              <a:buSzPts val="840"/>
              <a:buChar char="●"/>
            </a:pPr>
            <a:r>
              <a:rPr lang="en-US" sz="1200" dirty="0"/>
              <a:t>In der Regel </a:t>
            </a:r>
            <a:r>
              <a:rPr lang="en-US" sz="1200" dirty="0" err="1"/>
              <a:t>einseitig</a:t>
            </a:r>
            <a:r>
              <a:rPr lang="en-US" sz="1200" dirty="0"/>
              <a:t>: </a:t>
            </a:r>
            <a:r>
              <a:rPr lang="en-US" sz="1200" dirty="0">
                <a:solidFill>
                  <a:srgbClr val="0000FF"/>
                </a:solidFill>
              </a:rPr>
              <a:t>alle</a:t>
            </a:r>
            <a:endParaRPr sz="1200" dirty="0">
              <a:solidFill>
                <a:srgbClr val="0000FF"/>
              </a:solidFill>
            </a:endParaRPr>
          </a:p>
          <a:p>
            <a:pPr marL="342900" lvl="0" indent="-316230" algn="l" rtl="0">
              <a:spcBef>
                <a:spcPts val="240"/>
              </a:spcBef>
              <a:spcAft>
                <a:spcPts val="0"/>
              </a:spcAft>
              <a:buClr>
                <a:schemeClr val="dk1"/>
              </a:buClr>
              <a:buSzPts val="840"/>
              <a:buChar char="●"/>
            </a:pPr>
            <a:r>
              <a:rPr lang="en-US" sz="1200" dirty="0" err="1"/>
              <a:t>Wird</a:t>
            </a:r>
            <a:r>
              <a:rPr lang="en-US" sz="1200" dirty="0"/>
              <a:t> </a:t>
            </a:r>
            <a:r>
              <a:rPr lang="en-US" sz="1200" dirty="0" err="1"/>
              <a:t>durch</a:t>
            </a:r>
            <a:r>
              <a:rPr lang="en-US" sz="1200" dirty="0"/>
              <a:t> </a:t>
            </a:r>
            <a:r>
              <a:rPr lang="en-US" sz="1200" dirty="0" err="1"/>
              <a:t>eine</a:t>
            </a:r>
            <a:r>
              <a:rPr lang="en-US" sz="1200" dirty="0"/>
              <a:t> </a:t>
            </a:r>
            <a:r>
              <a:rPr lang="en-US" sz="1200" i="1" dirty="0"/>
              <a:t>adaptive </a:t>
            </a:r>
            <a:r>
              <a:rPr lang="en-US" sz="1200" dirty="0" err="1"/>
              <a:t>Immunantwort</a:t>
            </a:r>
            <a:r>
              <a:rPr lang="en-US" sz="1200" dirty="0"/>
              <a:t> </a:t>
            </a:r>
            <a:r>
              <a:rPr lang="en-US" sz="1200" dirty="0" err="1"/>
              <a:t>vermittelt</a:t>
            </a:r>
            <a:r>
              <a:rPr lang="en-US" sz="1200" dirty="0"/>
              <a:t>: </a:t>
            </a:r>
            <a:r>
              <a:rPr lang="en-US" sz="1200" dirty="0" err="1">
                <a:solidFill>
                  <a:srgbClr val="0000FF"/>
                </a:solidFill>
              </a:rPr>
              <a:t>phakoantigenes</a:t>
            </a:r>
            <a:r>
              <a:rPr lang="en-US" sz="1200" dirty="0">
                <a:solidFill>
                  <a:srgbClr val="0000FF"/>
                </a:solidFill>
              </a:rPr>
              <a:t> </a:t>
            </a:r>
            <a:r>
              <a:rPr lang="en-US" sz="1200" dirty="0" err="1">
                <a:solidFill>
                  <a:srgbClr val="0000FF"/>
                </a:solidFill>
              </a:rPr>
              <a:t>Glaukom</a:t>
            </a:r>
            <a:endParaRPr sz="1200" dirty="0">
              <a:solidFill>
                <a:srgbClr val="0000FF"/>
              </a:solidFill>
            </a:endParaRPr>
          </a:p>
          <a:p>
            <a:pPr marL="342900" lvl="0" indent="-316230" algn="l" rtl="0">
              <a:spcBef>
                <a:spcPts val="240"/>
              </a:spcBef>
              <a:spcAft>
                <a:spcPts val="0"/>
              </a:spcAft>
              <a:buClr>
                <a:schemeClr val="dk1"/>
              </a:buClr>
              <a:buSzPts val="840"/>
              <a:buChar char="●"/>
            </a:pPr>
            <a:r>
              <a:rPr lang="en-US" sz="1200" dirty="0" err="1"/>
              <a:t>Assoziiert</a:t>
            </a:r>
            <a:r>
              <a:rPr lang="en-US" sz="1200" dirty="0"/>
              <a:t> </a:t>
            </a:r>
            <a:r>
              <a:rPr lang="en-US" sz="1200" dirty="0" err="1"/>
              <a:t>mit</a:t>
            </a:r>
            <a:r>
              <a:rPr lang="en-US" sz="1200" dirty="0"/>
              <a:t> maturer/</a:t>
            </a:r>
            <a:r>
              <a:rPr lang="en-US" sz="1200" dirty="0" err="1"/>
              <a:t>hypermaturer</a:t>
            </a:r>
            <a:r>
              <a:rPr lang="en-US" sz="1200" dirty="0"/>
              <a:t> </a:t>
            </a:r>
            <a:r>
              <a:rPr lang="en-US" sz="1200" dirty="0" err="1"/>
              <a:t>Katarakt</a:t>
            </a:r>
            <a:r>
              <a:rPr lang="en-US" sz="1200" dirty="0"/>
              <a:t>: </a:t>
            </a:r>
            <a:r>
              <a:rPr lang="en-US" sz="1200" dirty="0" err="1">
                <a:solidFill>
                  <a:srgbClr val="0000FF"/>
                </a:solidFill>
              </a:rPr>
              <a:t>phakolytisches</a:t>
            </a:r>
            <a:r>
              <a:rPr lang="en-US" sz="1200" dirty="0">
                <a:solidFill>
                  <a:srgbClr val="0000FF"/>
                </a:solidFill>
              </a:rPr>
              <a:t> </a:t>
            </a:r>
            <a:r>
              <a:rPr lang="en-US" sz="1200" dirty="0" err="1">
                <a:solidFill>
                  <a:srgbClr val="0000FF"/>
                </a:solidFill>
              </a:rPr>
              <a:t>Glaukom</a:t>
            </a:r>
            <a:endParaRPr sz="1200" dirty="0">
              <a:solidFill>
                <a:srgbClr val="0000FF"/>
              </a:solidFill>
            </a:endParaRPr>
          </a:p>
          <a:p>
            <a:pPr marL="342900" lvl="0" indent="-342900" algn="l" rtl="0">
              <a:spcBef>
                <a:spcPts val="240"/>
              </a:spcBef>
              <a:spcAft>
                <a:spcPts val="0"/>
              </a:spcAft>
              <a:buSzPts val="840"/>
              <a:buChar char="●"/>
            </a:pPr>
            <a:r>
              <a:rPr lang="en-US" sz="1200" dirty="0"/>
              <a:t>Eine </a:t>
            </a:r>
            <a:r>
              <a:rPr lang="en-US" sz="1200" dirty="0" err="1"/>
              <a:t>Vitritis</a:t>
            </a:r>
            <a:r>
              <a:rPr lang="en-US" sz="1200" dirty="0"/>
              <a:t> </a:t>
            </a:r>
            <a:r>
              <a:rPr lang="en-US" sz="1200" dirty="0" err="1"/>
              <a:t>kann</a:t>
            </a:r>
            <a:r>
              <a:rPr lang="en-US" sz="1200" dirty="0"/>
              <a:t> </a:t>
            </a:r>
            <a:r>
              <a:rPr lang="en-US" sz="1200" dirty="0" err="1"/>
              <a:t>vorliegen</a:t>
            </a:r>
            <a:r>
              <a:rPr lang="en-US" sz="1200" dirty="0"/>
              <a:t>: </a:t>
            </a:r>
            <a:r>
              <a:rPr lang="en-US" sz="1200" dirty="0" err="1">
                <a:solidFill>
                  <a:srgbClr val="0000FF"/>
                </a:solidFill>
              </a:rPr>
              <a:t>phakoantigenes</a:t>
            </a:r>
            <a:r>
              <a:rPr lang="en-US" sz="1200" dirty="0">
                <a:solidFill>
                  <a:srgbClr val="0000FF"/>
                </a:solidFill>
              </a:rPr>
              <a:t> </a:t>
            </a:r>
            <a:r>
              <a:rPr lang="en-US" sz="1200" dirty="0" err="1">
                <a:solidFill>
                  <a:srgbClr val="0000FF"/>
                </a:solidFill>
              </a:rPr>
              <a:t>Glaukom</a:t>
            </a:r>
            <a:endParaRPr sz="2200" dirty="0">
              <a:solidFill>
                <a:srgbClr val="0000FF"/>
              </a:solidFill>
            </a:endParaRPr>
          </a:p>
        </p:txBody>
      </p:sp>
      <p:sp>
        <p:nvSpPr>
          <p:cNvPr id="1392" name="Google Shape;1392;p106"/>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393" name="Google Shape;1393;p10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106</a:t>
            </a:fld>
            <a:endParaRPr sz="1000" b="0" i="0" u="none" strike="noStrike" cap="none">
              <a:solidFill>
                <a:srgbClr val="000000"/>
              </a:solidFill>
              <a:latin typeface="Arial"/>
              <a:ea typeface="Arial"/>
              <a:cs typeface="Arial"/>
              <a:sym typeface="Arial"/>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1397"/>
        <p:cNvGrpSpPr/>
        <p:nvPr/>
      </p:nvGrpSpPr>
      <p:grpSpPr>
        <a:xfrm>
          <a:off x="0" y="0"/>
          <a:ext cx="0" cy="0"/>
          <a:chOff x="0" y="0"/>
          <a:chExt cx="0" cy="0"/>
        </a:xfrm>
      </p:grpSpPr>
      <p:sp>
        <p:nvSpPr>
          <p:cNvPr id="1398" name="Google Shape;1398;p107"/>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F</a:t>
            </a:r>
            <a:endParaRPr dirty="0"/>
          </a:p>
        </p:txBody>
      </p:sp>
      <p:sp>
        <p:nvSpPr>
          <p:cNvPr id="1399" name="Google Shape;1399;p107"/>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chemeClr val="dk1"/>
              </a:buClr>
              <a:buSzPts val="840"/>
              <a:buChar char="●"/>
            </a:pPr>
            <a:r>
              <a:rPr lang="en-US" sz="1200"/>
              <a:t>Auch bekannt als </a:t>
            </a:r>
            <a:r>
              <a:rPr lang="en-US" sz="1200" i="1"/>
              <a:t>phakoanaphylaktisches Glaukom</a:t>
            </a:r>
            <a:r>
              <a:rPr lang="en-US" sz="1200"/>
              <a:t>: </a:t>
            </a:r>
            <a:r>
              <a:rPr lang="en-US" sz="1200">
                <a:solidFill>
                  <a:srgbClr val="0000FF"/>
                </a:solidFill>
              </a:rPr>
              <a:t>phakoantigenes Glaukom</a:t>
            </a:r>
            <a:endParaRPr sz="2200">
              <a:solidFill>
                <a:srgbClr val="0000FF"/>
              </a:solidFill>
            </a:endParaRPr>
          </a:p>
          <a:p>
            <a:pPr marL="342900" lvl="0" indent="-316230" algn="l" rtl="0">
              <a:spcBef>
                <a:spcPts val="240"/>
              </a:spcBef>
              <a:spcAft>
                <a:spcPts val="0"/>
              </a:spcAft>
              <a:buClr>
                <a:schemeClr val="dk1"/>
              </a:buClr>
              <a:buSzPts val="840"/>
              <a:buChar char="●"/>
            </a:pPr>
            <a:r>
              <a:rPr lang="en-US" sz="1200"/>
              <a:t>In der Regel einseitig: </a:t>
            </a:r>
            <a:r>
              <a:rPr lang="en-US" sz="1200">
                <a:solidFill>
                  <a:srgbClr val="0000FF"/>
                </a:solidFill>
              </a:rPr>
              <a:t>alle</a:t>
            </a:r>
            <a:endParaRPr sz="1200">
              <a:solidFill>
                <a:srgbClr val="0000FF"/>
              </a:solidFill>
            </a:endParaRPr>
          </a:p>
          <a:p>
            <a:pPr marL="342900" lvl="0" indent="-316230" algn="l" rtl="0">
              <a:spcBef>
                <a:spcPts val="240"/>
              </a:spcBef>
              <a:spcAft>
                <a:spcPts val="0"/>
              </a:spcAft>
              <a:buClr>
                <a:schemeClr val="dk1"/>
              </a:buClr>
              <a:buSzPts val="840"/>
              <a:buChar char="●"/>
            </a:pPr>
            <a:r>
              <a:rPr lang="en-US" sz="1200"/>
              <a:t>Wird durch eine </a:t>
            </a:r>
            <a:r>
              <a:rPr lang="en-US" sz="1200" i="1"/>
              <a:t>adaptive </a:t>
            </a:r>
            <a:r>
              <a:rPr lang="en-US" sz="1200"/>
              <a:t>Immunantwort vermittelt: </a:t>
            </a:r>
            <a:r>
              <a:rPr lang="en-US" sz="1200">
                <a:solidFill>
                  <a:srgbClr val="0000FF"/>
                </a:solidFill>
              </a:rPr>
              <a:t>phakoantigenes Glaukom</a:t>
            </a:r>
            <a:endParaRPr sz="1200">
              <a:solidFill>
                <a:srgbClr val="0000FF"/>
              </a:solidFill>
            </a:endParaRPr>
          </a:p>
          <a:p>
            <a:pPr marL="342900" lvl="0" indent="-316230" algn="l" rtl="0">
              <a:spcBef>
                <a:spcPts val="240"/>
              </a:spcBef>
              <a:spcAft>
                <a:spcPts val="0"/>
              </a:spcAft>
              <a:buClr>
                <a:schemeClr val="dk1"/>
              </a:buClr>
              <a:buSzPts val="840"/>
              <a:buChar char="●"/>
            </a:pPr>
            <a:r>
              <a:rPr lang="en-US" sz="1200"/>
              <a:t>Assoziiert mit maturer/hypermaturer Katarakt: </a:t>
            </a:r>
            <a:r>
              <a:rPr lang="en-US" sz="1200">
                <a:solidFill>
                  <a:srgbClr val="0000FF"/>
                </a:solidFill>
              </a:rPr>
              <a:t>phakolytisches Glaukom</a:t>
            </a:r>
            <a:endParaRPr sz="1200">
              <a:solidFill>
                <a:srgbClr val="0000FF"/>
              </a:solidFill>
            </a:endParaRPr>
          </a:p>
          <a:p>
            <a:pPr marL="342900" lvl="0" indent="-316230" algn="l" rtl="0">
              <a:spcBef>
                <a:spcPts val="240"/>
              </a:spcBef>
              <a:spcAft>
                <a:spcPts val="0"/>
              </a:spcAft>
              <a:buSzPts val="840"/>
              <a:buChar char="●"/>
            </a:pPr>
            <a:r>
              <a:rPr lang="en-US" sz="1200"/>
              <a:t>Eine Vitritis kann vorliegen: </a:t>
            </a:r>
            <a:r>
              <a:rPr lang="en-US" sz="1200">
                <a:solidFill>
                  <a:srgbClr val="0000FF"/>
                </a:solidFill>
              </a:rPr>
              <a:t>phakoantigenes Glaukom</a:t>
            </a:r>
            <a:endParaRPr sz="1200"/>
          </a:p>
          <a:p>
            <a:pPr marL="342900" lvl="0" indent="-342900" algn="l" rtl="0">
              <a:spcBef>
                <a:spcPts val="240"/>
              </a:spcBef>
              <a:spcAft>
                <a:spcPts val="0"/>
              </a:spcAft>
              <a:buSzPts val="840"/>
              <a:buChar char="●"/>
            </a:pPr>
            <a:r>
              <a:rPr lang="en-US" sz="1200"/>
              <a:t>Bei der Gonioskopie lässt sich kortikales Material im Kammerwinkel nachweisen:</a:t>
            </a:r>
            <a:endParaRPr sz="2200">
              <a:solidFill>
                <a:srgbClr val="0000FF"/>
              </a:solidFill>
            </a:endParaRPr>
          </a:p>
        </p:txBody>
      </p:sp>
      <p:sp>
        <p:nvSpPr>
          <p:cNvPr id="1400" name="Google Shape;1400;p107"/>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401" name="Google Shape;1401;p10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107</a:t>
            </a:fld>
            <a:endParaRPr sz="1000" b="0" i="0" u="none" strike="noStrike" cap="none">
              <a:solidFill>
                <a:srgbClr val="000000"/>
              </a:solidFill>
              <a:latin typeface="Arial"/>
              <a:ea typeface="Arial"/>
              <a:cs typeface="Arial"/>
              <a:sym typeface="Arial"/>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1405"/>
        <p:cNvGrpSpPr/>
        <p:nvPr/>
      </p:nvGrpSpPr>
      <p:grpSpPr>
        <a:xfrm>
          <a:off x="0" y="0"/>
          <a:ext cx="0" cy="0"/>
          <a:chOff x="0" y="0"/>
          <a:chExt cx="0" cy="0"/>
        </a:xfrm>
      </p:grpSpPr>
      <p:sp>
        <p:nvSpPr>
          <p:cNvPr id="1406" name="Google Shape;1406;p108"/>
          <p:cNvSpPr txBox="1">
            <a:spLocks noGrp="1"/>
          </p:cNvSpPr>
          <p:nvPr>
            <p:ph type="title"/>
          </p:nvPr>
        </p:nvSpPr>
        <p:spPr>
          <a:xfrm>
            <a:off x="457200" y="122250"/>
            <a:ext cx="597000" cy="639900"/>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
                  </a:ext>
                </a:extLst>
              </a:rPr>
              <a:t>A</a:t>
            </a:r>
            <a:endParaRPr dirty="0"/>
          </a:p>
        </p:txBody>
      </p:sp>
      <p:sp>
        <p:nvSpPr>
          <p:cNvPr id="1407" name="Google Shape;1407;p108"/>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chemeClr val="dk1"/>
              </a:buClr>
              <a:buSzPts val="840"/>
              <a:buChar char="●"/>
            </a:pPr>
            <a:r>
              <a:rPr lang="en-US" sz="1200"/>
              <a:t>Auch bekannt als </a:t>
            </a:r>
            <a:r>
              <a:rPr lang="en-US" sz="1200" i="1"/>
              <a:t>phakoanaphylaktisches Glaukom</a:t>
            </a:r>
            <a:r>
              <a:rPr lang="en-US" sz="1200"/>
              <a:t>: </a:t>
            </a:r>
            <a:r>
              <a:rPr lang="en-US" sz="1200">
                <a:solidFill>
                  <a:srgbClr val="0000FF"/>
                </a:solidFill>
              </a:rPr>
              <a:t>phakoantigenes Glaukom</a:t>
            </a:r>
            <a:endParaRPr sz="2200">
              <a:solidFill>
                <a:srgbClr val="0000FF"/>
              </a:solidFill>
            </a:endParaRPr>
          </a:p>
          <a:p>
            <a:pPr marL="342900" lvl="0" indent="-316230" algn="l" rtl="0">
              <a:spcBef>
                <a:spcPts val="240"/>
              </a:spcBef>
              <a:spcAft>
                <a:spcPts val="0"/>
              </a:spcAft>
              <a:buClr>
                <a:schemeClr val="dk1"/>
              </a:buClr>
              <a:buSzPts val="840"/>
              <a:buChar char="●"/>
            </a:pPr>
            <a:r>
              <a:rPr lang="en-US" sz="1200"/>
              <a:t>In der Regel einseitig: </a:t>
            </a:r>
            <a:r>
              <a:rPr lang="en-US" sz="1200">
                <a:solidFill>
                  <a:srgbClr val="0000FF"/>
                </a:solidFill>
              </a:rPr>
              <a:t>alle</a:t>
            </a:r>
            <a:endParaRPr sz="1200">
              <a:solidFill>
                <a:srgbClr val="0000FF"/>
              </a:solidFill>
            </a:endParaRPr>
          </a:p>
          <a:p>
            <a:pPr marL="342900" lvl="0" indent="-316230" algn="l" rtl="0">
              <a:spcBef>
                <a:spcPts val="240"/>
              </a:spcBef>
              <a:spcAft>
                <a:spcPts val="0"/>
              </a:spcAft>
              <a:buClr>
                <a:schemeClr val="dk1"/>
              </a:buClr>
              <a:buSzPts val="840"/>
              <a:buChar char="●"/>
            </a:pPr>
            <a:r>
              <a:rPr lang="en-US" sz="1200"/>
              <a:t>Wird durch eine </a:t>
            </a:r>
            <a:r>
              <a:rPr lang="en-US" sz="1200" i="1"/>
              <a:t>adaptive </a:t>
            </a:r>
            <a:r>
              <a:rPr lang="en-US" sz="1200"/>
              <a:t>Immunantwort vermittelt: </a:t>
            </a:r>
            <a:r>
              <a:rPr lang="en-US" sz="1200">
                <a:solidFill>
                  <a:srgbClr val="0000FF"/>
                </a:solidFill>
              </a:rPr>
              <a:t>phakoantigenes Glaukom</a:t>
            </a:r>
            <a:endParaRPr sz="1200">
              <a:solidFill>
                <a:srgbClr val="0000FF"/>
              </a:solidFill>
            </a:endParaRPr>
          </a:p>
          <a:p>
            <a:pPr marL="342900" lvl="0" indent="-316230" algn="l" rtl="0">
              <a:spcBef>
                <a:spcPts val="240"/>
              </a:spcBef>
              <a:spcAft>
                <a:spcPts val="0"/>
              </a:spcAft>
              <a:buClr>
                <a:schemeClr val="dk1"/>
              </a:buClr>
              <a:buSzPts val="840"/>
              <a:buChar char="●"/>
            </a:pPr>
            <a:r>
              <a:rPr lang="en-US" sz="1200"/>
              <a:t>Assoziiert mit maturer/hypermaturer Katarakt: </a:t>
            </a:r>
            <a:r>
              <a:rPr lang="en-US" sz="1200">
                <a:solidFill>
                  <a:srgbClr val="0000FF"/>
                </a:solidFill>
              </a:rPr>
              <a:t>phakolytisches Glaukom</a:t>
            </a:r>
            <a:endParaRPr sz="1200">
              <a:solidFill>
                <a:srgbClr val="0000FF"/>
              </a:solidFill>
            </a:endParaRPr>
          </a:p>
          <a:p>
            <a:pPr marL="342900" lvl="0" indent="-316230" algn="l" rtl="0">
              <a:spcBef>
                <a:spcPts val="240"/>
              </a:spcBef>
              <a:spcAft>
                <a:spcPts val="0"/>
              </a:spcAft>
              <a:buSzPts val="840"/>
              <a:buChar char="●"/>
            </a:pPr>
            <a:r>
              <a:rPr lang="en-US" sz="1200"/>
              <a:t>Eine Vitritis kann vorliegen: </a:t>
            </a:r>
            <a:r>
              <a:rPr lang="en-US" sz="1200">
                <a:solidFill>
                  <a:srgbClr val="0000FF"/>
                </a:solidFill>
              </a:rPr>
              <a:t>phakoantigenes Glaukom</a:t>
            </a:r>
            <a:endParaRPr sz="1200"/>
          </a:p>
          <a:p>
            <a:pPr marL="342900" lvl="0" indent="-342900" algn="l" rtl="0">
              <a:spcBef>
                <a:spcPts val="240"/>
              </a:spcBef>
              <a:spcAft>
                <a:spcPts val="0"/>
              </a:spcAft>
              <a:buSzPts val="840"/>
              <a:buChar char="●"/>
            </a:pPr>
            <a:r>
              <a:rPr lang="en-US" sz="1200"/>
              <a:t>Bei der Gonioskopie lässt sich kortikales Material im Kammerwinkel nachweisen: </a:t>
            </a:r>
            <a:r>
              <a:rPr lang="en-US" sz="1200">
                <a:solidFill>
                  <a:srgbClr val="0000FF"/>
                </a:solidFill>
              </a:rPr>
              <a:t>Linsenpartikelglaukom</a:t>
            </a:r>
            <a:endParaRPr/>
          </a:p>
        </p:txBody>
      </p:sp>
      <p:sp>
        <p:nvSpPr>
          <p:cNvPr id="1408" name="Google Shape;1408;p108"/>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409" name="Google Shape;1409;p10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108</a:t>
            </a:fld>
            <a:endParaRPr sz="1000" b="0" i="0" u="none" strike="noStrike" cap="none">
              <a:solidFill>
                <a:srgbClr val="000000"/>
              </a:solidFill>
              <a:latin typeface="Arial"/>
              <a:ea typeface="Arial"/>
              <a:cs typeface="Arial"/>
              <a:sym typeface="Arial"/>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Shape 1413"/>
        <p:cNvGrpSpPr/>
        <p:nvPr/>
      </p:nvGrpSpPr>
      <p:grpSpPr>
        <a:xfrm>
          <a:off x="0" y="0"/>
          <a:ext cx="0" cy="0"/>
          <a:chOff x="0" y="0"/>
          <a:chExt cx="0" cy="0"/>
        </a:xfrm>
      </p:grpSpPr>
      <p:sp>
        <p:nvSpPr>
          <p:cNvPr id="1414" name="Google Shape;1414;p109"/>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F</a:t>
            </a:r>
            <a:endParaRPr dirty="0"/>
          </a:p>
        </p:txBody>
      </p:sp>
      <p:sp>
        <p:nvSpPr>
          <p:cNvPr id="1415" name="Google Shape;1415;p109"/>
          <p:cNvSpPr txBox="1">
            <a:spLocks noGrp="1"/>
          </p:cNvSpPr>
          <p:nvPr>
            <p:ph type="body" idx="1"/>
          </p:nvPr>
        </p:nvSpPr>
        <p:spPr>
          <a:xfrm>
            <a:off x="381000" y="1010424"/>
            <a:ext cx="8431696"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maturer/hypermaturer Katarakt: phakolytisches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Eine Vitritis kann vorliegen: phakoantigenes Glaukom</a:t>
            </a:r>
            <a:endParaRPr sz="1200">
              <a:solidFill>
                <a:srgbClr val="BFBFBF"/>
              </a:solidFill>
            </a:endParaRPr>
          </a:p>
          <a:p>
            <a:pPr marL="342900" lvl="0" indent="-342900" algn="l" rtl="0">
              <a:spcBef>
                <a:spcPts val="240"/>
              </a:spcBef>
              <a:spcAft>
                <a:spcPts val="0"/>
              </a:spcAft>
              <a:buSzPts val="840"/>
              <a:buChar char="●"/>
            </a:pPr>
            <a:r>
              <a:rPr lang="en-US" sz="1200">
                <a:solidFill>
                  <a:srgbClr val="BFBFBF"/>
                </a:solidFill>
              </a:rPr>
              <a:t>Bei der Gonioskopie lässt sich kortikales Material im Kammerwinkel nachweisen: </a:t>
            </a:r>
            <a:r>
              <a:rPr lang="en-US" sz="1200" b="1">
                <a:solidFill>
                  <a:srgbClr val="0000FF"/>
                </a:solidFill>
              </a:rPr>
              <a:t>Linsenpartikelglaukom</a:t>
            </a:r>
            <a:endParaRPr/>
          </a:p>
        </p:txBody>
      </p:sp>
      <p:sp>
        <p:nvSpPr>
          <p:cNvPr id="1416" name="Google Shape;1416;p109"/>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417" name="Google Shape;1417;p109"/>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109</a:t>
            </a:fld>
            <a:endParaRPr sz="1000" b="0" i="0" u="none" strike="noStrike" cap="none">
              <a:solidFill>
                <a:srgbClr val="000000"/>
              </a:solidFill>
              <a:latin typeface="Arial"/>
              <a:ea typeface="Arial"/>
              <a:cs typeface="Arial"/>
              <a:sym typeface="Arial"/>
            </a:endParaRPr>
          </a:p>
        </p:txBody>
      </p:sp>
      <p:sp>
        <p:nvSpPr>
          <p:cNvPr id="1418" name="Google Shape;1418;p109"/>
          <p:cNvSpPr txBox="1"/>
          <p:nvPr/>
        </p:nvSpPr>
        <p:spPr>
          <a:xfrm>
            <a:off x="1219200" y="3555090"/>
            <a:ext cx="7543800" cy="338554"/>
          </a:xfrm>
          <a:prstGeom prst="rect">
            <a:avLst/>
          </a:prstGeom>
          <a:noFill/>
          <a:ln>
            <a:noFill/>
          </a:ln>
        </p:spPr>
        <p:txBody>
          <a:bodyPr spcFirstLastPara="1" wrap="square" lIns="25400" tIns="12700" rIns="25400" bIns="12700" anchor="t" anchorCtr="0">
            <a:spAutoFit/>
          </a:bodyPr>
          <a:lstStyle/>
          <a:p>
            <a:pPr marL="0" marR="0" lvl="0" indent="0" algn="r" rtl="0">
              <a:lnSpc>
                <a:spcPct val="100000"/>
              </a:lnSpc>
              <a:spcBef>
                <a:spcPts val="0"/>
              </a:spcBef>
              <a:spcAft>
                <a:spcPts val="0"/>
              </a:spcAft>
              <a:buClr>
                <a:srgbClr val="0000FF"/>
              </a:buClr>
              <a:buSzPts val="1200"/>
              <a:buFont typeface="Arial"/>
              <a:buNone/>
            </a:pPr>
            <a:r>
              <a:rPr lang="en-US" sz="1200" b="0" i="1" u="none" strike="noStrike" cap="none">
                <a:solidFill>
                  <a:srgbClr val="0000FF"/>
                </a:solidFill>
                <a:latin typeface="Arial"/>
                <a:ea typeface="Arial"/>
                <a:cs typeface="Arial"/>
                <a:sym typeface="Arial"/>
              </a:rPr>
              <a:t>Wie sollte ein Linsenpartikelglaukom behandelt werden?</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11"/>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238" name="Google Shape;238;p11"/>
          <p:cNvSpPr txBox="1">
            <a:spLocks noGrp="1"/>
          </p:cNvSpPr>
          <p:nvPr>
            <p:ph type="body" idx="1"/>
          </p:nvPr>
        </p:nvSpPr>
        <p:spPr>
          <a:xfrm>
            <a:off x="380999" y="1010424"/>
            <a:ext cx="8550965" cy="5496394"/>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a:solidFill>
                  <a:srgbClr val="BFBFBF"/>
                </a:solidFill>
              </a:rPr>
              <a:t>Die einzige Form, die im </a:t>
            </a:r>
            <a:r>
              <a:rPr lang="en-US" sz="1200" i="1">
                <a:solidFill>
                  <a:srgbClr val="BFBFBF"/>
                </a:solidFill>
              </a:rPr>
              <a:t>Gla</a:t>
            </a:r>
            <a:r>
              <a:rPr lang="en-US" sz="1200">
                <a:solidFill>
                  <a:srgbClr val="BFBFBF"/>
                </a:solidFill>
              </a:rPr>
              <a:t>ukom-Lehrbuch als „selten“ beschrieben wird: phakoantigenes Glaukom</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Pathogenese durch eine entzündliche Reaktion auf in die Vorderkammer gelangte Linsenproteine: </a:t>
            </a:r>
            <a:br>
              <a:rPr lang="en-US" sz="1200">
                <a:solidFill>
                  <a:srgbClr val="BFBFBF"/>
                </a:solidFill>
              </a:rPr>
            </a:br>
            <a:r>
              <a:rPr lang="en-US" sz="1200">
                <a:solidFill>
                  <a:srgbClr val="BFBFBF"/>
                </a:solidFill>
              </a:rPr>
              <a:t>phakoantigenes Glaukom; phakolytisches Glaukom</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IgG-Antikörper-vermittelte Immunreaktion: phakoantigenes Glaukom</a:t>
            </a:r>
            <a:endParaRPr sz="2200">
              <a:solidFill>
                <a:srgbClr val="BFBFBF"/>
              </a:solidFill>
            </a:endParaRPr>
          </a:p>
          <a:p>
            <a:pPr marL="342900" lvl="0" indent="-342900" algn="l" rtl="0">
              <a:spcBef>
                <a:spcPts val="240"/>
              </a:spcBef>
              <a:spcAft>
                <a:spcPts val="0"/>
              </a:spcAft>
              <a:buSzPts val="840"/>
              <a:buChar char="●"/>
            </a:pPr>
            <a:r>
              <a:rPr lang="en-US" sz="1200" b="1"/>
              <a:t>Das Trabekelmaschenwerk (TM) ist durch Makrophagen verlegt/verstopft</a:t>
            </a:r>
            <a:r>
              <a:rPr lang="en-US" sz="1200">
                <a:solidFill>
                  <a:srgbClr val="BFBFBF"/>
                </a:solidFill>
              </a:rPr>
              <a:t>: phakolytisches Glaukom</a:t>
            </a:r>
            <a:endParaRPr sz="2200">
              <a:solidFill>
                <a:srgbClr val="BFBFBF"/>
              </a:solidFill>
            </a:endParaRPr>
          </a:p>
        </p:txBody>
      </p:sp>
      <p:sp>
        <p:nvSpPr>
          <p:cNvPr id="239" name="Google Shape;239;p11"/>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240" name="Google Shape;240;p11"/>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11</a:t>
            </a:fld>
            <a:endParaRPr sz="1000" b="0" i="0" u="none" strike="noStrike" cap="none">
              <a:solidFill>
                <a:srgbClr val="000000"/>
              </a:solidFill>
              <a:latin typeface="Arial"/>
              <a:ea typeface="Arial"/>
              <a:cs typeface="Arial"/>
              <a:sym typeface="Arial"/>
            </a:endParaRPr>
          </a:p>
        </p:txBody>
      </p:sp>
      <p:sp>
        <p:nvSpPr>
          <p:cNvPr id="241" name="Google Shape;241;p11"/>
          <p:cNvSpPr txBox="1"/>
          <p:nvPr/>
        </p:nvSpPr>
        <p:spPr>
          <a:xfrm>
            <a:off x="738804" y="3416082"/>
            <a:ext cx="6228600" cy="10107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„TM verstopft mit Makrophagen“ trifft auch auf eine andere Form des sekundären O</a:t>
            </a:r>
            <a:r>
              <a:rPr lang="en-US" sz="1200" i="1">
                <a:solidFill>
                  <a:srgbClr val="0000FF"/>
                </a:solidFill>
              </a:rPr>
              <a:t>W</a:t>
            </a:r>
            <a:r>
              <a:rPr lang="en-US" sz="1200" i="1">
                <a:solidFill>
                  <a:srgbClr val="0000FF"/>
                </a:solidFill>
                <a:latin typeface="Arial"/>
                <a:ea typeface="Arial"/>
                <a:cs typeface="Arial"/>
                <a:sym typeface="Arial"/>
              </a:rPr>
              <a:t>G zu – welche?</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Hämolytisches Glaukom</a:t>
            </a:r>
            <a:endParaRPr/>
          </a:p>
          <a:p>
            <a:pPr marL="0" marR="0" lvl="0" indent="0" algn="l" rtl="0">
              <a:spcBef>
                <a:spcPts val="0"/>
              </a:spcBef>
              <a:spcAft>
                <a:spcPts val="0"/>
              </a:spcAft>
              <a:buNone/>
            </a:pPr>
            <a:endParaRPr sz="1600">
              <a:solidFill>
                <a:srgbClr val="0000FF"/>
              </a:solidFill>
              <a:latin typeface="Arial"/>
              <a:ea typeface="Arial"/>
              <a:cs typeface="Arial"/>
              <a:sym typeface="Arial"/>
            </a:endParaRPr>
          </a:p>
          <a:p>
            <a:pPr marL="0" marR="0" lvl="0" indent="0" algn="l" rtl="0">
              <a:spcBef>
                <a:spcPts val="0"/>
              </a:spcBef>
              <a:spcAft>
                <a:spcPts val="0"/>
              </a:spcAft>
              <a:buNone/>
            </a:pPr>
            <a:r>
              <a:rPr lang="en-US" sz="1200" i="1">
                <a:solidFill>
                  <a:srgbClr val="0000FF"/>
                </a:solidFill>
                <a:latin typeface="Arial"/>
                <a:ea typeface="Arial"/>
                <a:cs typeface="Arial"/>
                <a:sym typeface="Arial"/>
              </a:rPr>
              <a:t>Beim phakolytischen Glaukom sind die Makrophagen mit  Linsenproteinen  gefüllt. </a:t>
            </a:r>
            <a:endParaRPr sz="1600">
              <a:solidFill>
                <a:srgbClr val="0000FF"/>
              </a:solidFill>
              <a:latin typeface="Arial"/>
              <a:ea typeface="Arial"/>
              <a:cs typeface="Arial"/>
              <a:sym typeface="Arial"/>
            </a:endParaRPr>
          </a:p>
        </p:txBody>
      </p:sp>
      <p:sp>
        <p:nvSpPr>
          <p:cNvPr id="242" name="Google Shape;242;p11"/>
          <p:cNvSpPr/>
          <p:nvPr/>
        </p:nvSpPr>
        <p:spPr>
          <a:xfrm>
            <a:off x="4656482" y="4135555"/>
            <a:ext cx="1094324" cy="291228"/>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r>
              <a:rPr lang="en-US" sz="1200">
                <a:solidFill>
                  <a:schemeClr val="dk1"/>
                </a:solidFill>
              </a:rPr>
              <a:t>ein</a:t>
            </a:r>
            <a:r>
              <a:rPr lang="en-US" sz="1200">
                <a:solidFill>
                  <a:schemeClr val="dk1"/>
                </a:solidFill>
                <a:latin typeface="Arial"/>
                <a:ea typeface="Arial"/>
                <a:cs typeface="Arial"/>
                <a:sym typeface="Arial"/>
              </a:rPr>
              <a:t> W</a:t>
            </a:r>
            <a:r>
              <a:rPr lang="en-US" sz="1200">
                <a:solidFill>
                  <a:schemeClr val="dk1"/>
                </a:solidFill>
              </a:rPr>
              <a:t>o</a:t>
            </a:r>
            <a:r>
              <a:rPr lang="en-US" sz="1200">
                <a:solidFill>
                  <a:schemeClr val="dk1"/>
                </a:solidFill>
                <a:latin typeface="Arial"/>
                <a:ea typeface="Arial"/>
                <a:cs typeface="Arial"/>
                <a:sym typeface="Arial"/>
              </a:rPr>
              <a:t>rt</a:t>
            </a:r>
            <a:endParaRP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Shape 1422"/>
        <p:cNvGrpSpPr/>
        <p:nvPr/>
      </p:nvGrpSpPr>
      <p:grpSpPr>
        <a:xfrm>
          <a:off x="0" y="0"/>
          <a:ext cx="0" cy="0"/>
          <a:chOff x="0" y="0"/>
          <a:chExt cx="0" cy="0"/>
        </a:xfrm>
      </p:grpSpPr>
      <p:sp>
        <p:nvSpPr>
          <p:cNvPr id="1423" name="Google Shape;1423;p110"/>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A</a:t>
            </a:r>
            <a:endParaRPr dirty="0"/>
          </a:p>
        </p:txBody>
      </p:sp>
      <p:sp>
        <p:nvSpPr>
          <p:cNvPr id="1424" name="Google Shape;1424;p110"/>
          <p:cNvSpPr txBox="1">
            <a:spLocks noGrp="1"/>
          </p:cNvSpPr>
          <p:nvPr>
            <p:ph type="body" idx="1"/>
          </p:nvPr>
        </p:nvSpPr>
        <p:spPr>
          <a:xfrm>
            <a:off x="381000" y="1010424"/>
            <a:ext cx="8431696"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maturer/hypermaturer Katarakt: phakolytisches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Eine Vitritis kann vorliegen: phakoantigenes Glaukom</a:t>
            </a:r>
            <a:endParaRPr sz="1200">
              <a:solidFill>
                <a:srgbClr val="BFBFBF"/>
              </a:solidFill>
            </a:endParaRPr>
          </a:p>
          <a:p>
            <a:pPr marL="342900" lvl="0" indent="-316230" algn="l" rtl="0">
              <a:spcBef>
                <a:spcPts val="240"/>
              </a:spcBef>
              <a:spcAft>
                <a:spcPts val="0"/>
              </a:spcAft>
              <a:buSzPts val="840"/>
              <a:buChar char="●"/>
            </a:pPr>
            <a:r>
              <a:rPr lang="en-US" sz="1200">
                <a:solidFill>
                  <a:srgbClr val="BFBFBF"/>
                </a:solidFill>
              </a:rPr>
              <a:t>Bei der Gonioskopie lässt sich kortikales Material im Kammerwinkel nachweisen: </a:t>
            </a:r>
            <a:r>
              <a:rPr lang="en-US" sz="1200" b="1">
                <a:solidFill>
                  <a:srgbClr val="0000FF"/>
                </a:solidFill>
              </a:rPr>
              <a:t>Linsenpartikelglaukom</a:t>
            </a:r>
            <a:endParaRPr sz="1200">
              <a:solidFill>
                <a:srgbClr val="BFBFBF"/>
              </a:solidFill>
            </a:endParaRPr>
          </a:p>
        </p:txBody>
      </p:sp>
      <p:sp>
        <p:nvSpPr>
          <p:cNvPr id="1425" name="Google Shape;1425;p110"/>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426" name="Google Shape;1426;p11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110</a:t>
            </a:fld>
            <a:endParaRPr sz="1000" b="0" i="0" u="none" strike="noStrike" cap="none">
              <a:solidFill>
                <a:srgbClr val="000000"/>
              </a:solidFill>
              <a:latin typeface="Arial"/>
              <a:ea typeface="Arial"/>
              <a:cs typeface="Arial"/>
              <a:sym typeface="Arial"/>
            </a:endParaRPr>
          </a:p>
        </p:txBody>
      </p:sp>
      <p:sp>
        <p:nvSpPr>
          <p:cNvPr id="1427" name="Google Shape;1427;p110"/>
          <p:cNvSpPr txBox="1"/>
          <p:nvPr/>
        </p:nvSpPr>
        <p:spPr>
          <a:xfrm>
            <a:off x="1219200" y="3555090"/>
            <a:ext cx="7543800" cy="579900"/>
          </a:xfrm>
          <a:prstGeom prst="rect">
            <a:avLst/>
          </a:prstGeom>
          <a:noFill/>
          <a:ln>
            <a:noFill/>
          </a:ln>
        </p:spPr>
        <p:txBody>
          <a:bodyPr spcFirstLastPara="1" wrap="square" lIns="25400" tIns="12700" rIns="25400" bIns="12700" anchor="t" anchorCtr="0">
            <a:spAutoFit/>
          </a:bodyPr>
          <a:lstStyle/>
          <a:p>
            <a:pPr marL="0" marR="0" lvl="0" indent="0" algn="r" rtl="0">
              <a:lnSpc>
                <a:spcPct val="100000"/>
              </a:lnSpc>
              <a:spcBef>
                <a:spcPts val="0"/>
              </a:spcBef>
              <a:spcAft>
                <a:spcPts val="0"/>
              </a:spcAft>
              <a:buClr>
                <a:srgbClr val="0000FF"/>
              </a:buClr>
              <a:buSzPts val="1200"/>
              <a:buFont typeface="Arial"/>
              <a:buNone/>
            </a:pPr>
            <a:r>
              <a:rPr lang="en-US" sz="1200" b="0" i="1" u="none" strike="noStrike" cap="none">
                <a:solidFill>
                  <a:srgbClr val="0000FF"/>
                </a:solidFill>
                <a:latin typeface="Arial"/>
                <a:ea typeface="Arial"/>
                <a:cs typeface="Arial"/>
                <a:sym typeface="Arial"/>
              </a:rPr>
              <a:t>Wie sollte ein Linsenpartikelglaukom behandelt werden?</a:t>
            </a:r>
            <a:endParaRPr/>
          </a:p>
          <a:p>
            <a:pPr marL="0" marR="0" lvl="0" indent="0" algn="r" rtl="0">
              <a:lnSpc>
                <a:spcPct val="100000"/>
              </a:lnSpc>
              <a:spcBef>
                <a:spcPts val="0"/>
              </a:spcBef>
              <a:spcAft>
                <a:spcPts val="0"/>
              </a:spcAft>
              <a:buClr>
                <a:srgbClr val="0000FF"/>
              </a:buClr>
              <a:buSzPts val="1200"/>
              <a:buFont typeface="Arial"/>
              <a:buNone/>
            </a:pPr>
            <a:r>
              <a:rPr lang="en-US" sz="1200">
                <a:solidFill>
                  <a:srgbClr val="0000FF"/>
                </a:solidFill>
              </a:rPr>
              <a:t>Wenn möglich, sollte zunächst eine medikamentöse Therapie zur Kontrolle der intraokularen Entzündung und des Augeninnendrucks eingeleitet werden, bis das Auge das auslösende Linsenmaterial resorbieren kann.</a:t>
            </a:r>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Shape 1431"/>
        <p:cNvGrpSpPr/>
        <p:nvPr/>
      </p:nvGrpSpPr>
      <p:grpSpPr>
        <a:xfrm>
          <a:off x="0" y="0"/>
          <a:ext cx="0" cy="0"/>
          <a:chOff x="0" y="0"/>
          <a:chExt cx="0" cy="0"/>
        </a:xfrm>
      </p:grpSpPr>
      <p:sp>
        <p:nvSpPr>
          <p:cNvPr id="1432" name="Google Shape;1432;p111"/>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F</a:t>
            </a:r>
            <a:endParaRPr dirty="0"/>
          </a:p>
        </p:txBody>
      </p:sp>
      <p:sp>
        <p:nvSpPr>
          <p:cNvPr id="1433" name="Google Shape;1433;p111"/>
          <p:cNvSpPr txBox="1">
            <a:spLocks noGrp="1"/>
          </p:cNvSpPr>
          <p:nvPr>
            <p:ph type="body" idx="1"/>
          </p:nvPr>
        </p:nvSpPr>
        <p:spPr>
          <a:xfrm>
            <a:off x="381000" y="1010424"/>
            <a:ext cx="8431696"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maturer/hypermaturer Katarakt: phakolytisches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Eine Vitritis kann vorliegen: phakoantigenes Glaukom</a:t>
            </a:r>
            <a:endParaRPr sz="1200">
              <a:solidFill>
                <a:srgbClr val="BFBFBF"/>
              </a:solidFill>
            </a:endParaRPr>
          </a:p>
          <a:p>
            <a:pPr marL="342900" lvl="0" indent="-316230" algn="l" rtl="0">
              <a:spcBef>
                <a:spcPts val="240"/>
              </a:spcBef>
              <a:spcAft>
                <a:spcPts val="0"/>
              </a:spcAft>
              <a:buSzPts val="840"/>
              <a:buChar char="●"/>
            </a:pPr>
            <a:r>
              <a:rPr lang="en-US" sz="1200">
                <a:solidFill>
                  <a:srgbClr val="BFBFBF"/>
                </a:solidFill>
              </a:rPr>
              <a:t>Bei der Gonioskopie lässt sich kortikales Material im Kammerwinkel nachweisen: </a:t>
            </a:r>
            <a:r>
              <a:rPr lang="en-US" sz="1200" b="1">
                <a:solidFill>
                  <a:srgbClr val="0000FF"/>
                </a:solidFill>
              </a:rPr>
              <a:t>Linsenpartikelglaukom</a:t>
            </a:r>
            <a:endParaRPr sz="1200">
              <a:solidFill>
                <a:srgbClr val="BFBFBF"/>
              </a:solidFill>
            </a:endParaRPr>
          </a:p>
        </p:txBody>
      </p:sp>
      <p:sp>
        <p:nvSpPr>
          <p:cNvPr id="1434" name="Google Shape;1434;p111"/>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435" name="Google Shape;1435;p111"/>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111</a:t>
            </a:fld>
            <a:endParaRPr sz="1000" b="0" i="0" u="none" strike="noStrike" cap="none">
              <a:solidFill>
                <a:srgbClr val="000000"/>
              </a:solidFill>
              <a:latin typeface="Arial"/>
              <a:ea typeface="Arial"/>
              <a:cs typeface="Arial"/>
              <a:sym typeface="Arial"/>
            </a:endParaRPr>
          </a:p>
        </p:txBody>
      </p:sp>
      <p:sp>
        <p:nvSpPr>
          <p:cNvPr id="1436" name="Google Shape;1436;p111"/>
          <p:cNvSpPr txBox="1"/>
          <p:nvPr/>
        </p:nvSpPr>
        <p:spPr>
          <a:xfrm>
            <a:off x="1219200" y="3555090"/>
            <a:ext cx="7543800" cy="1010700"/>
          </a:xfrm>
          <a:prstGeom prst="rect">
            <a:avLst/>
          </a:prstGeom>
          <a:noFill/>
          <a:ln>
            <a:noFill/>
          </a:ln>
        </p:spPr>
        <p:txBody>
          <a:bodyPr spcFirstLastPara="1" wrap="square" lIns="25400" tIns="12700" rIns="25400" bIns="12700" anchor="t" anchorCtr="0">
            <a:spAutoFit/>
          </a:bodyPr>
          <a:lstStyle/>
          <a:p>
            <a:pPr marL="0" lvl="0" indent="0" algn="r" rtl="0">
              <a:spcBef>
                <a:spcPts val="0"/>
              </a:spcBef>
              <a:spcAft>
                <a:spcPts val="0"/>
              </a:spcAft>
              <a:buClr>
                <a:srgbClr val="0000FF"/>
              </a:buClr>
              <a:buSzPts val="1200"/>
              <a:buFont typeface="Arial"/>
              <a:buNone/>
            </a:pPr>
            <a:r>
              <a:rPr lang="en-US" sz="1200" i="1">
                <a:solidFill>
                  <a:srgbClr val="0000FF"/>
                </a:solidFill>
              </a:rPr>
              <a:t>Wie sollte ein Linsenpartikelglaukom behandelt werden?</a:t>
            </a:r>
            <a:endParaRPr>
              <a:solidFill>
                <a:schemeClr val="dk1"/>
              </a:solidFill>
            </a:endParaRPr>
          </a:p>
          <a:p>
            <a:pPr marL="0" lvl="0" indent="0" algn="r" rtl="0">
              <a:spcBef>
                <a:spcPts val="0"/>
              </a:spcBef>
              <a:spcAft>
                <a:spcPts val="0"/>
              </a:spcAft>
              <a:buClr>
                <a:srgbClr val="0000FF"/>
              </a:buClr>
              <a:buSzPts val="1200"/>
              <a:buFont typeface="Arial"/>
              <a:buNone/>
            </a:pPr>
            <a:r>
              <a:rPr lang="en-US" sz="1200">
                <a:solidFill>
                  <a:srgbClr val="0000FF"/>
                </a:solidFill>
              </a:rPr>
              <a:t>Wenn möglich, sollte zunächst eine medikamentöse Therapie zur Kontrolle der intraokularen Entzündung und des Augeninnendrucks eingeleitet werden, bis das Auge das auslösende Linsenmaterial resorbieren kann.</a:t>
            </a:r>
            <a:endParaRPr sz="1200" i="1">
              <a:solidFill>
                <a:srgbClr val="0000FF"/>
              </a:solidFill>
            </a:endParaRPr>
          </a:p>
          <a:p>
            <a:pPr marL="0" marR="0" lvl="0" indent="0" algn="r" rtl="0">
              <a:lnSpc>
                <a:spcPct val="100000"/>
              </a:lnSpc>
              <a:spcBef>
                <a:spcPts val="0"/>
              </a:spcBef>
              <a:spcAft>
                <a:spcPts val="0"/>
              </a:spcAft>
              <a:buClr>
                <a:schemeClr val="dk1"/>
              </a:buClr>
              <a:buSzPts val="1600"/>
              <a:buFont typeface="Arial"/>
              <a:buNone/>
            </a:pPr>
            <a:endParaRPr sz="1600" b="0" i="1" u="none" strike="noStrike" cap="none">
              <a:solidFill>
                <a:srgbClr val="0000FF"/>
              </a:solidFill>
              <a:latin typeface="Arial"/>
              <a:ea typeface="Arial"/>
              <a:cs typeface="Arial"/>
              <a:sym typeface="Arial"/>
            </a:endParaRPr>
          </a:p>
          <a:p>
            <a:pPr marL="0" marR="0" lvl="0" indent="0" algn="r" rtl="0">
              <a:lnSpc>
                <a:spcPct val="100000"/>
              </a:lnSpc>
              <a:spcBef>
                <a:spcPts val="0"/>
              </a:spcBef>
              <a:spcAft>
                <a:spcPts val="0"/>
              </a:spcAft>
              <a:buClr>
                <a:srgbClr val="0000FF"/>
              </a:buClr>
              <a:buSzPts val="1200"/>
              <a:buFont typeface="Arial"/>
              <a:buNone/>
            </a:pPr>
            <a:r>
              <a:rPr lang="en-US" sz="1200" b="0" i="1" u="none" strike="noStrike" cap="none">
                <a:solidFill>
                  <a:srgbClr val="0000FF"/>
                </a:solidFill>
                <a:latin typeface="Arial"/>
                <a:ea typeface="Arial"/>
                <a:cs typeface="Arial"/>
                <a:sym typeface="Arial"/>
              </a:rPr>
              <a:t>Falls sich die medikamentöse Behandlung als unzureichend erweist, was ist der nächste Schritt?</a:t>
            </a:r>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Shape 1440"/>
        <p:cNvGrpSpPr/>
        <p:nvPr/>
      </p:nvGrpSpPr>
      <p:grpSpPr>
        <a:xfrm>
          <a:off x="0" y="0"/>
          <a:ext cx="0" cy="0"/>
          <a:chOff x="0" y="0"/>
          <a:chExt cx="0" cy="0"/>
        </a:xfrm>
      </p:grpSpPr>
      <p:sp>
        <p:nvSpPr>
          <p:cNvPr id="1441" name="Google Shape;1441;p112"/>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A</a:t>
            </a:r>
            <a:endParaRPr dirty="0"/>
          </a:p>
        </p:txBody>
      </p:sp>
      <p:sp>
        <p:nvSpPr>
          <p:cNvPr id="1442" name="Google Shape;1442;p112"/>
          <p:cNvSpPr txBox="1">
            <a:spLocks noGrp="1"/>
          </p:cNvSpPr>
          <p:nvPr>
            <p:ph type="body" idx="1"/>
          </p:nvPr>
        </p:nvSpPr>
        <p:spPr>
          <a:xfrm>
            <a:off x="381000" y="1010424"/>
            <a:ext cx="8431696"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maturer/hypermaturer Katarakt: phakolytisches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Eine Vitritis kann vorliegen: phakoantigenes Glaukom</a:t>
            </a:r>
            <a:endParaRPr sz="1200">
              <a:solidFill>
                <a:srgbClr val="BFBFBF"/>
              </a:solidFill>
            </a:endParaRPr>
          </a:p>
          <a:p>
            <a:pPr marL="342900" lvl="0" indent="-316230" algn="l" rtl="0">
              <a:spcBef>
                <a:spcPts val="240"/>
              </a:spcBef>
              <a:spcAft>
                <a:spcPts val="0"/>
              </a:spcAft>
              <a:buSzPts val="840"/>
              <a:buChar char="●"/>
            </a:pPr>
            <a:r>
              <a:rPr lang="en-US" sz="1200">
                <a:solidFill>
                  <a:srgbClr val="BFBFBF"/>
                </a:solidFill>
              </a:rPr>
              <a:t>Bei der Gonioskopie lässt sich kortikales Material im Kammerwinkel nachweisen: </a:t>
            </a:r>
            <a:r>
              <a:rPr lang="en-US" sz="1200" b="1">
                <a:solidFill>
                  <a:srgbClr val="0000FF"/>
                </a:solidFill>
              </a:rPr>
              <a:t>Linsenpartikelglaukom</a:t>
            </a:r>
            <a:endParaRPr sz="1200">
              <a:solidFill>
                <a:srgbClr val="BFBFBF"/>
              </a:solidFill>
            </a:endParaRPr>
          </a:p>
        </p:txBody>
      </p:sp>
      <p:sp>
        <p:nvSpPr>
          <p:cNvPr id="1443" name="Google Shape;1443;p112"/>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444" name="Google Shape;1444;p11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112</a:t>
            </a:fld>
            <a:endParaRPr sz="1000" b="0" i="0" u="none" strike="noStrike" cap="none">
              <a:solidFill>
                <a:srgbClr val="000000"/>
              </a:solidFill>
              <a:latin typeface="Arial"/>
              <a:ea typeface="Arial"/>
              <a:cs typeface="Arial"/>
              <a:sym typeface="Arial"/>
            </a:endParaRPr>
          </a:p>
        </p:txBody>
      </p:sp>
      <p:sp>
        <p:nvSpPr>
          <p:cNvPr id="1445" name="Google Shape;1445;p112"/>
          <p:cNvSpPr txBox="1"/>
          <p:nvPr/>
        </p:nvSpPr>
        <p:spPr>
          <a:xfrm>
            <a:off x="1219200" y="3555090"/>
            <a:ext cx="7543800" cy="1195500"/>
          </a:xfrm>
          <a:prstGeom prst="rect">
            <a:avLst/>
          </a:prstGeom>
          <a:noFill/>
          <a:ln>
            <a:noFill/>
          </a:ln>
        </p:spPr>
        <p:txBody>
          <a:bodyPr spcFirstLastPara="1" wrap="square" lIns="25400" tIns="12700" rIns="25400" bIns="12700" anchor="t" anchorCtr="0">
            <a:spAutoFit/>
          </a:bodyPr>
          <a:lstStyle/>
          <a:p>
            <a:pPr marL="0" lvl="0" indent="0" algn="r" rtl="0">
              <a:spcBef>
                <a:spcPts val="0"/>
              </a:spcBef>
              <a:spcAft>
                <a:spcPts val="0"/>
              </a:spcAft>
              <a:buClr>
                <a:srgbClr val="0000FF"/>
              </a:buClr>
              <a:buSzPts val="1200"/>
              <a:buFont typeface="Arial"/>
              <a:buNone/>
            </a:pPr>
            <a:r>
              <a:rPr lang="en-US" sz="1200" i="1">
                <a:solidFill>
                  <a:srgbClr val="0000FF"/>
                </a:solidFill>
              </a:rPr>
              <a:t>Wie sollte ein Linsenpartikelglaukom behandelt werden?</a:t>
            </a:r>
            <a:endParaRPr>
              <a:solidFill>
                <a:schemeClr val="dk1"/>
              </a:solidFill>
            </a:endParaRPr>
          </a:p>
          <a:p>
            <a:pPr marL="0" lvl="0" indent="0" algn="r" rtl="0">
              <a:spcBef>
                <a:spcPts val="0"/>
              </a:spcBef>
              <a:spcAft>
                <a:spcPts val="0"/>
              </a:spcAft>
              <a:buClr>
                <a:srgbClr val="0000FF"/>
              </a:buClr>
              <a:buSzPts val="1200"/>
              <a:buFont typeface="Arial"/>
              <a:buNone/>
            </a:pPr>
            <a:r>
              <a:rPr lang="en-US" sz="1200">
                <a:solidFill>
                  <a:srgbClr val="0000FF"/>
                </a:solidFill>
              </a:rPr>
              <a:t>Wenn möglich, sollte zunächst eine medikamentöse Therapie zur Kontrolle der intraokularen Entzündung und des Augeninnendrucks eingeleitet werden, bis das Auge das auslösende Linsenmaterial resorbieren kann.</a:t>
            </a:r>
            <a:endParaRPr sz="1200" i="1">
              <a:solidFill>
                <a:srgbClr val="0000FF"/>
              </a:solidFill>
            </a:endParaRPr>
          </a:p>
          <a:p>
            <a:pPr marL="0" lvl="0" indent="0" algn="r" rtl="0">
              <a:spcBef>
                <a:spcPts val="0"/>
              </a:spcBef>
              <a:spcAft>
                <a:spcPts val="0"/>
              </a:spcAft>
              <a:buClr>
                <a:schemeClr val="dk1"/>
              </a:buClr>
              <a:buSzPts val="1600"/>
              <a:buFont typeface="Arial"/>
              <a:buNone/>
            </a:pPr>
            <a:endParaRPr sz="1600" i="1">
              <a:solidFill>
                <a:srgbClr val="0000FF"/>
              </a:solidFill>
            </a:endParaRPr>
          </a:p>
          <a:p>
            <a:pPr marL="0" lvl="0" indent="0" algn="r" rtl="0">
              <a:spcBef>
                <a:spcPts val="0"/>
              </a:spcBef>
              <a:spcAft>
                <a:spcPts val="0"/>
              </a:spcAft>
              <a:buClr>
                <a:srgbClr val="0000FF"/>
              </a:buClr>
              <a:buSzPts val="1200"/>
              <a:buFont typeface="Arial"/>
              <a:buNone/>
            </a:pPr>
            <a:r>
              <a:rPr lang="en-US" sz="1200" i="1">
                <a:solidFill>
                  <a:srgbClr val="0000FF"/>
                </a:solidFill>
              </a:rPr>
              <a:t>Falls sich die medikamentöse Behandlung als unzureichend erweist, was ist der nächste Schritt?</a:t>
            </a:r>
            <a:endParaRPr sz="1200" i="1">
              <a:solidFill>
                <a:srgbClr val="0000FF"/>
              </a:solidFill>
            </a:endParaRPr>
          </a:p>
          <a:p>
            <a:pPr marL="0" marR="0" lvl="0" indent="0" algn="r" rtl="0">
              <a:lnSpc>
                <a:spcPct val="100000"/>
              </a:lnSpc>
              <a:spcBef>
                <a:spcPts val="0"/>
              </a:spcBef>
              <a:spcAft>
                <a:spcPts val="0"/>
              </a:spcAft>
              <a:buClr>
                <a:srgbClr val="0000FF"/>
              </a:buClr>
              <a:buSzPts val="1200"/>
              <a:buFont typeface="Arial"/>
              <a:buNone/>
            </a:pPr>
            <a:r>
              <a:rPr lang="en-US" sz="1200" b="0" i="0" u="none" strike="noStrike" cap="none">
                <a:solidFill>
                  <a:srgbClr val="0000FF"/>
                </a:solidFill>
                <a:latin typeface="Arial"/>
                <a:ea typeface="Arial"/>
                <a:cs typeface="Arial"/>
                <a:sym typeface="Arial"/>
              </a:rPr>
              <a:t>Chirurgische Entfernung des </a:t>
            </a:r>
            <a:r>
              <a:rPr lang="en-US" sz="1200">
                <a:solidFill>
                  <a:srgbClr val="0000FF"/>
                </a:solidFill>
              </a:rPr>
              <a:t>entzündungsauslösenden</a:t>
            </a:r>
            <a:r>
              <a:rPr lang="en-US" sz="1200" b="0" i="0" u="none" strike="noStrike" cap="none">
                <a:solidFill>
                  <a:srgbClr val="0000FF"/>
                </a:solidFill>
                <a:latin typeface="Arial"/>
                <a:ea typeface="Arial"/>
                <a:cs typeface="Arial"/>
                <a:sym typeface="Arial"/>
              </a:rPr>
              <a:t> Materials</a:t>
            </a:r>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Shape 1449"/>
        <p:cNvGrpSpPr/>
        <p:nvPr/>
      </p:nvGrpSpPr>
      <p:grpSpPr>
        <a:xfrm>
          <a:off x="0" y="0"/>
          <a:ext cx="0" cy="0"/>
          <a:chOff x="0" y="0"/>
          <a:chExt cx="0" cy="0"/>
        </a:xfrm>
      </p:grpSpPr>
      <p:sp>
        <p:nvSpPr>
          <p:cNvPr id="1450" name="Google Shape;1450;p113"/>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F</a:t>
            </a:r>
            <a:endParaRPr dirty="0"/>
          </a:p>
        </p:txBody>
      </p:sp>
      <p:sp>
        <p:nvSpPr>
          <p:cNvPr id="1451" name="Google Shape;1451;p113"/>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chemeClr val="dk1"/>
              </a:buClr>
              <a:buSzPts val="840"/>
              <a:buChar char="●"/>
            </a:pPr>
            <a:r>
              <a:rPr lang="en-US" sz="1200"/>
              <a:t>Auch bekannt als </a:t>
            </a:r>
            <a:r>
              <a:rPr lang="en-US" sz="1200" i="1"/>
              <a:t>phakoanaphylaktisches Glaukom</a:t>
            </a:r>
            <a:r>
              <a:rPr lang="en-US" sz="1200"/>
              <a:t>: </a:t>
            </a:r>
            <a:r>
              <a:rPr lang="en-US" sz="1200">
                <a:solidFill>
                  <a:srgbClr val="0000FF"/>
                </a:solidFill>
              </a:rPr>
              <a:t>phakoantigenes Glaukom</a:t>
            </a:r>
            <a:endParaRPr sz="2200">
              <a:solidFill>
                <a:srgbClr val="0000FF"/>
              </a:solidFill>
            </a:endParaRPr>
          </a:p>
          <a:p>
            <a:pPr marL="342900" lvl="0" indent="-316230" algn="l" rtl="0">
              <a:spcBef>
                <a:spcPts val="240"/>
              </a:spcBef>
              <a:spcAft>
                <a:spcPts val="0"/>
              </a:spcAft>
              <a:buClr>
                <a:schemeClr val="dk1"/>
              </a:buClr>
              <a:buSzPts val="840"/>
              <a:buChar char="●"/>
            </a:pPr>
            <a:r>
              <a:rPr lang="en-US" sz="1200"/>
              <a:t>In der Regel einseitig: </a:t>
            </a:r>
            <a:r>
              <a:rPr lang="en-US" sz="1200">
                <a:solidFill>
                  <a:srgbClr val="0000FF"/>
                </a:solidFill>
              </a:rPr>
              <a:t>alle</a:t>
            </a:r>
            <a:endParaRPr sz="1200">
              <a:solidFill>
                <a:srgbClr val="0000FF"/>
              </a:solidFill>
            </a:endParaRPr>
          </a:p>
          <a:p>
            <a:pPr marL="342900" lvl="0" indent="-316230" algn="l" rtl="0">
              <a:spcBef>
                <a:spcPts val="240"/>
              </a:spcBef>
              <a:spcAft>
                <a:spcPts val="0"/>
              </a:spcAft>
              <a:buClr>
                <a:schemeClr val="dk1"/>
              </a:buClr>
              <a:buSzPts val="840"/>
              <a:buChar char="●"/>
            </a:pPr>
            <a:r>
              <a:rPr lang="en-US" sz="1200"/>
              <a:t>Wird durch eine </a:t>
            </a:r>
            <a:r>
              <a:rPr lang="en-US" sz="1200" i="1"/>
              <a:t>adaptive </a:t>
            </a:r>
            <a:r>
              <a:rPr lang="en-US" sz="1200"/>
              <a:t>Immunantwort vermittelt: </a:t>
            </a:r>
            <a:r>
              <a:rPr lang="en-US" sz="1200">
                <a:solidFill>
                  <a:srgbClr val="0000FF"/>
                </a:solidFill>
              </a:rPr>
              <a:t>phakoantigenes Glaukom</a:t>
            </a:r>
            <a:endParaRPr sz="1200">
              <a:solidFill>
                <a:srgbClr val="0000FF"/>
              </a:solidFill>
            </a:endParaRPr>
          </a:p>
          <a:p>
            <a:pPr marL="342900" lvl="0" indent="-316230" algn="l" rtl="0">
              <a:spcBef>
                <a:spcPts val="240"/>
              </a:spcBef>
              <a:spcAft>
                <a:spcPts val="0"/>
              </a:spcAft>
              <a:buClr>
                <a:schemeClr val="dk1"/>
              </a:buClr>
              <a:buSzPts val="840"/>
              <a:buChar char="●"/>
            </a:pPr>
            <a:r>
              <a:rPr lang="en-US" sz="1200"/>
              <a:t>Assoziiert mit maturer/hypermaturer Katarakt: </a:t>
            </a:r>
            <a:r>
              <a:rPr lang="en-US" sz="1200">
                <a:solidFill>
                  <a:srgbClr val="0000FF"/>
                </a:solidFill>
              </a:rPr>
              <a:t>phakolytisches Glaukom</a:t>
            </a:r>
            <a:endParaRPr sz="1200">
              <a:solidFill>
                <a:srgbClr val="0000FF"/>
              </a:solidFill>
            </a:endParaRPr>
          </a:p>
          <a:p>
            <a:pPr marL="342900" lvl="0" indent="-316230" algn="l" rtl="0">
              <a:spcBef>
                <a:spcPts val="240"/>
              </a:spcBef>
              <a:spcAft>
                <a:spcPts val="0"/>
              </a:spcAft>
              <a:buClr>
                <a:schemeClr val="dk1"/>
              </a:buClr>
              <a:buSzPts val="840"/>
              <a:buChar char="●"/>
            </a:pPr>
            <a:r>
              <a:rPr lang="en-US" sz="1200"/>
              <a:t>Eine Vitritis kann vorliegen: </a:t>
            </a:r>
            <a:r>
              <a:rPr lang="en-US" sz="1200">
                <a:solidFill>
                  <a:srgbClr val="0000FF"/>
                </a:solidFill>
              </a:rPr>
              <a:t>phakoantigenes Glaukom</a:t>
            </a:r>
            <a:endParaRPr sz="1200">
              <a:solidFill>
                <a:srgbClr val="0000FF"/>
              </a:solidFill>
            </a:endParaRPr>
          </a:p>
          <a:p>
            <a:pPr marL="342900" lvl="0" indent="-316230" algn="l" rtl="0">
              <a:spcBef>
                <a:spcPts val="240"/>
              </a:spcBef>
              <a:spcAft>
                <a:spcPts val="0"/>
              </a:spcAft>
              <a:buSzPts val="840"/>
              <a:buChar char="●"/>
            </a:pPr>
            <a:r>
              <a:rPr lang="en-US" sz="1200"/>
              <a:t>Bei der Gonioskopie lässt sich kortikales Material im Kammerwinkel nachweisen: </a:t>
            </a:r>
            <a:r>
              <a:rPr lang="en-US" sz="1200">
                <a:solidFill>
                  <a:srgbClr val="0000FF"/>
                </a:solidFill>
              </a:rPr>
              <a:t>Linsenpartikelglaukom</a:t>
            </a:r>
            <a:endParaRPr sz="1200"/>
          </a:p>
          <a:p>
            <a:pPr marL="342900" lvl="0" indent="-342900" algn="l" rtl="0">
              <a:spcBef>
                <a:spcPts val="240"/>
              </a:spcBef>
              <a:spcAft>
                <a:spcPts val="0"/>
              </a:spcAft>
              <a:buSzPts val="840"/>
              <a:buChar char="●"/>
            </a:pPr>
            <a:r>
              <a:rPr lang="en-US" sz="1200"/>
              <a:t>Am wenigsten wahrscheinlich, dass sich ein erhöhter Augeninnendruck entwickelt:</a:t>
            </a:r>
            <a:endParaRPr sz="2200">
              <a:solidFill>
                <a:srgbClr val="0000FF"/>
              </a:solidFill>
            </a:endParaRPr>
          </a:p>
        </p:txBody>
      </p:sp>
      <p:sp>
        <p:nvSpPr>
          <p:cNvPr id="1452" name="Google Shape;1452;p113"/>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453" name="Google Shape;1453;p11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113</a:t>
            </a:fld>
            <a:endParaRPr sz="1000" b="0" i="0" u="none" strike="noStrike" cap="none">
              <a:solidFill>
                <a:srgbClr val="000000"/>
              </a:solidFill>
              <a:latin typeface="Arial"/>
              <a:ea typeface="Arial"/>
              <a:cs typeface="Arial"/>
              <a:sym typeface="Arial"/>
            </a:endParaRP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Shape 1457"/>
        <p:cNvGrpSpPr/>
        <p:nvPr/>
      </p:nvGrpSpPr>
      <p:grpSpPr>
        <a:xfrm>
          <a:off x="0" y="0"/>
          <a:ext cx="0" cy="0"/>
          <a:chOff x="0" y="0"/>
          <a:chExt cx="0" cy="0"/>
        </a:xfrm>
      </p:grpSpPr>
      <p:sp>
        <p:nvSpPr>
          <p:cNvPr id="1458" name="Google Shape;1458;p114"/>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A</a:t>
            </a:r>
            <a:endParaRPr dirty="0"/>
          </a:p>
        </p:txBody>
      </p:sp>
      <p:sp>
        <p:nvSpPr>
          <p:cNvPr id="1459" name="Google Shape;1459;p114"/>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chemeClr val="dk1"/>
              </a:buClr>
              <a:buSzPts val="840"/>
              <a:buChar char="●"/>
            </a:pPr>
            <a:r>
              <a:rPr lang="en-US" sz="1200"/>
              <a:t>Auch bekannt als </a:t>
            </a:r>
            <a:r>
              <a:rPr lang="en-US" sz="1200" i="1"/>
              <a:t>phakoanaphylaktisches Glaukom</a:t>
            </a:r>
            <a:r>
              <a:rPr lang="en-US" sz="1200"/>
              <a:t>: </a:t>
            </a:r>
            <a:r>
              <a:rPr lang="en-US" sz="1200">
                <a:solidFill>
                  <a:srgbClr val="0000FF"/>
                </a:solidFill>
              </a:rPr>
              <a:t>phakoantigenes Glaukom</a:t>
            </a:r>
            <a:endParaRPr sz="2200">
              <a:solidFill>
                <a:srgbClr val="0000FF"/>
              </a:solidFill>
            </a:endParaRPr>
          </a:p>
          <a:p>
            <a:pPr marL="342900" lvl="0" indent="-316230" algn="l" rtl="0">
              <a:spcBef>
                <a:spcPts val="240"/>
              </a:spcBef>
              <a:spcAft>
                <a:spcPts val="0"/>
              </a:spcAft>
              <a:buClr>
                <a:schemeClr val="dk1"/>
              </a:buClr>
              <a:buSzPts val="840"/>
              <a:buChar char="●"/>
            </a:pPr>
            <a:r>
              <a:rPr lang="en-US" sz="1200"/>
              <a:t>In der Regel einseitig: </a:t>
            </a:r>
            <a:r>
              <a:rPr lang="en-US" sz="1200">
                <a:solidFill>
                  <a:srgbClr val="0000FF"/>
                </a:solidFill>
              </a:rPr>
              <a:t>alle</a:t>
            </a:r>
            <a:endParaRPr sz="1200">
              <a:solidFill>
                <a:srgbClr val="0000FF"/>
              </a:solidFill>
            </a:endParaRPr>
          </a:p>
          <a:p>
            <a:pPr marL="342900" lvl="0" indent="-316230" algn="l" rtl="0">
              <a:spcBef>
                <a:spcPts val="240"/>
              </a:spcBef>
              <a:spcAft>
                <a:spcPts val="0"/>
              </a:spcAft>
              <a:buClr>
                <a:schemeClr val="dk1"/>
              </a:buClr>
              <a:buSzPts val="840"/>
              <a:buChar char="●"/>
            </a:pPr>
            <a:r>
              <a:rPr lang="en-US" sz="1200"/>
              <a:t>Wird durch eine </a:t>
            </a:r>
            <a:r>
              <a:rPr lang="en-US" sz="1200" i="1"/>
              <a:t>adaptive </a:t>
            </a:r>
            <a:r>
              <a:rPr lang="en-US" sz="1200"/>
              <a:t>Immunantwort vermittelt: </a:t>
            </a:r>
            <a:r>
              <a:rPr lang="en-US" sz="1200">
                <a:solidFill>
                  <a:srgbClr val="0000FF"/>
                </a:solidFill>
              </a:rPr>
              <a:t>phakoantigenes Glaukom</a:t>
            </a:r>
            <a:endParaRPr sz="1200">
              <a:solidFill>
                <a:srgbClr val="0000FF"/>
              </a:solidFill>
            </a:endParaRPr>
          </a:p>
          <a:p>
            <a:pPr marL="342900" lvl="0" indent="-316230" algn="l" rtl="0">
              <a:spcBef>
                <a:spcPts val="240"/>
              </a:spcBef>
              <a:spcAft>
                <a:spcPts val="0"/>
              </a:spcAft>
              <a:buClr>
                <a:schemeClr val="dk1"/>
              </a:buClr>
              <a:buSzPts val="840"/>
              <a:buChar char="●"/>
            </a:pPr>
            <a:r>
              <a:rPr lang="en-US" sz="1200"/>
              <a:t>Assoziiert mit maturer/hypermaturer Katarakt: </a:t>
            </a:r>
            <a:r>
              <a:rPr lang="en-US" sz="1200">
                <a:solidFill>
                  <a:srgbClr val="0000FF"/>
                </a:solidFill>
              </a:rPr>
              <a:t>phakolytisches Glaukom</a:t>
            </a:r>
            <a:endParaRPr sz="1200">
              <a:solidFill>
                <a:srgbClr val="0000FF"/>
              </a:solidFill>
            </a:endParaRPr>
          </a:p>
          <a:p>
            <a:pPr marL="342900" lvl="0" indent="-316230" algn="l" rtl="0">
              <a:spcBef>
                <a:spcPts val="240"/>
              </a:spcBef>
              <a:spcAft>
                <a:spcPts val="0"/>
              </a:spcAft>
              <a:buClr>
                <a:schemeClr val="dk1"/>
              </a:buClr>
              <a:buSzPts val="840"/>
              <a:buChar char="●"/>
            </a:pPr>
            <a:r>
              <a:rPr lang="en-US" sz="1200"/>
              <a:t>Eine Vitritis kann vorliegen: </a:t>
            </a:r>
            <a:r>
              <a:rPr lang="en-US" sz="1200">
                <a:solidFill>
                  <a:srgbClr val="0000FF"/>
                </a:solidFill>
              </a:rPr>
              <a:t>phakoantigenes Glaukom</a:t>
            </a:r>
            <a:endParaRPr sz="1200">
              <a:solidFill>
                <a:srgbClr val="0000FF"/>
              </a:solidFill>
            </a:endParaRPr>
          </a:p>
          <a:p>
            <a:pPr marL="342900" lvl="0" indent="-316230" algn="l" rtl="0">
              <a:spcBef>
                <a:spcPts val="240"/>
              </a:spcBef>
              <a:spcAft>
                <a:spcPts val="0"/>
              </a:spcAft>
              <a:buSzPts val="840"/>
              <a:buChar char="●"/>
            </a:pPr>
            <a:r>
              <a:rPr lang="en-US" sz="1200"/>
              <a:t>Bei der Gonioskopie lässt sich kortikales Material im Kammerwinkel nachweisen: </a:t>
            </a:r>
            <a:r>
              <a:rPr lang="en-US" sz="1200">
                <a:solidFill>
                  <a:srgbClr val="0000FF"/>
                </a:solidFill>
              </a:rPr>
              <a:t>Linsenpartikelglaukom</a:t>
            </a:r>
            <a:endParaRPr sz="1200"/>
          </a:p>
          <a:p>
            <a:pPr marL="342900" lvl="0" indent="-342900" algn="l" rtl="0">
              <a:spcBef>
                <a:spcPts val="240"/>
              </a:spcBef>
              <a:spcAft>
                <a:spcPts val="0"/>
              </a:spcAft>
              <a:buSzPts val="840"/>
              <a:buChar char="●"/>
            </a:pPr>
            <a:r>
              <a:rPr lang="en-US" sz="1200"/>
              <a:t>Am wenigsten wahrscheinlich, dass sich ein erhöhter Augeninnendruck entwickelt: </a:t>
            </a:r>
            <a:r>
              <a:rPr lang="en-US" sz="1200">
                <a:solidFill>
                  <a:srgbClr val="0000FF"/>
                </a:solidFill>
              </a:rPr>
              <a:t>phakoantigenes Glaukom</a:t>
            </a:r>
            <a:endParaRPr sz="2200">
              <a:solidFill>
                <a:srgbClr val="0000FF"/>
              </a:solidFill>
            </a:endParaRPr>
          </a:p>
        </p:txBody>
      </p:sp>
      <p:sp>
        <p:nvSpPr>
          <p:cNvPr id="1460" name="Google Shape;1460;p114"/>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461" name="Google Shape;1461;p11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114</a:t>
            </a:fld>
            <a:endParaRPr sz="1000" b="0" i="0" u="none" strike="noStrike" cap="none">
              <a:solidFill>
                <a:srgbClr val="000000"/>
              </a:solidFill>
              <a:latin typeface="Arial"/>
              <a:ea typeface="Arial"/>
              <a:cs typeface="Arial"/>
              <a:sym typeface="Arial"/>
            </a:endParaRP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Shape 1465"/>
        <p:cNvGrpSpPr/>
        <p:nvPr/>
      </p:nvGrpSpPr>
      <p:grpSpPr>
        <a:xfrm>
          <a:off x="0" y="0"/>
          <a:ext cx="0" cy="0"/>
          <a:chOff x="0" y="0"/>
          <a:chExt cx="0" cy="0"/>
        </a:xfrm>
      </p:grpSpPr>
      <p:sp>
        <p:nvSpPr>
          <p:cNvPr id="1466" name="Google Shape;1466;p115"/>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F</a:t>
            </a:r>
            <a:endParaRPr dirty="0"/>
          </a:p>
        </p:txBody>
      </p:sp>
      <p:sp>
        <p:nvSpPr>
          <p:cNvPr id="1467" name="Google Shape;1467;p115"/>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chemeClr val="dk1"/>
              </a:buClr>
              <a:buSzPts val="840"/>
              <a:buChar char="●"/>
            </a:pPr>
            <a:r>
              <a:rPr lang="en-US" sz="1200"/>
              <a:t>Auch bekannt als </a:t>
            </a:r>
            <a:r>
              <a:rPr lang="en-US" sz="1200" i="1"/>
              <a:t>phakoanaphylaktisches Glaukom</a:t>
            </a:r>
            <a:r>
              <a:rPr lang="en-US" sz="1200"/>
              <a:t>: </a:t>
            </a:r>
            <a:r>
              <a:rPr lang="en-US" sz="1200">
                <a:solidFill>
                  <a:srgbClr val="0000FF"/>
                </a:solidFill>
              </a:rPr>
              <a:t>phakoantigenes Glaukom</a:t>
            </a:r>
            <a:endParaRPr sz="2200">
              <a:solidFill>
                <a:srgbClr val="0000FF"/>
              </a:solidFill>
            </a:endParaRPr>
          </a:p>
          <a:p>
            <a:pPr marL="342900" lvl="0" indent="-316230" algn="l" rtl="0">
              <a:spcBef>
                <a:spcPts val="240"/>
              </a:spcBef>
              <a:spcAft>
                <a:spcPts val="0"/>
              </a:spcAft>
              <a:buClr>
                <a:schemeClr val="dk1"/>
              </a:buClr>
              <a:buSzPts val="840"/>
              <a:buChar char="●"/>
            </a:pPr>
            <a:r>
              <a:rPr lang="en-US" sz="1200"/>
              <a:t>In der Regel einseitig: </a:t>
            </a:r>
            <a:r>
              <a:rPr lang="en-US" sz="1200">
                <a:solidFill>
                  <a:srgbClr val="0000FF"/>
                </a:solidFill>
              </a:rPr>
              <a:t>alle</a:t>
            </a:r>
            <a:endParaRPr sz="1200">
              <a:solidFill>
                <a:srgbClr val="0000FF"/>
              </a:solidFill>
            </a:endParaRPr>
          </a:p>
          <a:p>
            <a:pPr marL="342900" lvl="0" indent="-316230" algn="l" rtl="0">
              <a:spcBef>
                <a:spcPts val="240"/>
              </a:spcBef>
              <a:spcAft>
                <a:spcPts val="0"/>
              </a:spcAft>
              <a:buClr>
                <a:schemeClr val="dk1"/>
              </a:buClr>
              <a:buSzPts val="840"/>
              <a:buChar char="●"/>
            </a:pPr>
            <a:r>
              <a:rPr lang="en-US" sz="1200"/>
              <a:t>Wird durch eine </a:t>
            </a:r>
            <a:r>
              <a:rPr lang="en-US" sz="1200" i="1"/>
              <a:t>adaptive </a:t>
            </a:r>
            <a:r>
              <a:rPr lang="en-US" sz="1200"/>
              <a:t>Immunantwort vermittelt: </a:t>
            </a:r>
            <a:r>
              <a:rPr lang="en-US" sz="1200">
                <a:solidFill>
                  <a:srgbClr val="0000FF"/>
                </a:solidFill>
              </a:rPr>
              <a:t>phakoantigenes Glaukom</a:t>
            </a:r>
            <a:endParaRPr sz="1200">
              <a:solidFill>
                <a:srgbClr val="0000FF"/>
              </a:solidFill>
            </a:endParaRPr>
          </a:p>
          <a:p>
            <a:pPr marL="342900" lvl="0" indent="-316230" algn="l" rtl="0">
              <a:spcBef>
                <a:spcPts val="240"/>
              </a:spcBef>
              <a:spcAft>
                <a:spcPts val="0"/>
              </a:spcAft>
              <a:buClr>
                <a:schemeClr val="dk1"/>
              </a:buClr>
              <a:buSzPts val="840"/>
              <a:buChar char="●"/>
            </a:pPr>
            <a:r>
              <a:rPr lang="en-US" sz="1200"/>
              <a:t>Assoziiert mit maturer/hypermaturer Katarakt: </a:t>
            </a:r>
            <a:r>
              <a:rPr lang="en-US" sz="1200">
                <a:solidFill>
                  <a:srgbClr val="0000FF"/>
                </a:solidFill>
              </a:rPr>
              <a:t>phakolytisches Glaukom</a:t>
            </a:r>
            <a:endParaRPr sz="1200">
              <a:solidFill>
                <a:srgbClr val="0000FF"/>
              </a:solidFill>
            </a:endParaRPr>
          </a:p>
          <a:p>
            <a:pPr marL="342900" lvl="0" indent="-316230" algn="l" rtl="0">
              <a:spcBef>
                <a:spcPts val="240"/>
              </a:spcBef>
              <a:spcAft>
                <a:spcPts val="0"/>
              </a:spcAft>
              <a:buClr>
                <a:schemeClr val="dk1"/>
              </a:buClr>
              <a:buSzPts val="840"/>
              <a:buChar char="●"/>
            </a:pPr>
            <a:r>
              <a:rPr lang="en-US" sz="1200"/>
              <a:t>Eine Vitritis kann vorliegen: </a:t>
            </a:r>
            <a:r>
              <a:rPr lang="en-US" sz="1200">
                <a:solidFill>
                  <a:srgbClr val="0000FF"/>
                </a:solidFill>
              </a:rPr>
              <a:t>phakoantigenes Glaukom</a:t>
            </a:r>
            <a:endParaRPr sz="1200">
              <a:solidFill>
                <a:srgbClr val="0000FF"/>
              </a:solidFill>
            </a:endParaRPr>
          </a:p>
          <a:p>
            <a:pPr marL="342900" lvl="0" indent="-316230" algn="l" rtl="0">
              <a:spcBef>
                <a:spcPts val="240"/>
              </a:spcBef>
              <a:spcAft>
                <a:spcPts val="0"/>
              </a:spcAft>
              <a:buSzPts val="840"/>
              <a:buChar char="●"/>
            </a:pPr>
            <a:r>
              <a:rPr lang="en-US" sz="1200"/>
              <a:t>Bei der Gonioskopie lässt sich kortikales Material im Kammerwinkel nachweisen: </a:t>
            </a:r>
            <a:r>
              <a:rPr lang="en-US" sz="1200">
                <a:solidFill>
                  <a:srgbClr val="0000FF"/>
                </a:solidFill>
              </a:rPr>
              <a:t>Linsenpartikelglaukom</a:t>
            </a:r>
            <a:endParaRPr sz="1200"/>
          </a:p>
          <a:p>
            <a:pPr marL="342900" lvl="0" indent="-316230" algn="l" rtl="0">
              <a:spcBef>
                <a:spcPts val="240"/>
              </a:spcBef>
              <a:spcAft>
                <a:spcPts val="0"/>
              </a:spcAft>
              <a:buSzPts val="840"/>
              <a:buChar char="●"/>
            </a:pPr>
            <a:r>
              <a:rPr lang="en-US" sz="1200"/>
              <a:t>Am wenigsten wahrscheinlich, dass sich ein erhöhter Augeninnendruck entwickelt: </a:t>
            </a:r>
            <a:r>
              <a:rPr lang="en-US" sz="1200">
                <a:solidFill>
                  <a:srgbClr val="0000FF"/>
                </a:solidFill>
              </a:rPr>
              <a:t>phakoantigenes Glaukom</a:t>
            </a:r>
            <a:endParaRPr sz="1200"/>
          </a:p>
          <a:p>
            <a:pPr marL="342900" lvl="0" indent="-342900" algn="l" rtl="0">
              <a:spcBef>
                <a:spcPts val="240"/>
              </a:spcBef>
              <a:spcAft>
                <a:spcPts val="0"/>
              </a:spcAft>
              <a:buSzPts val="840"/>
              <a:buChar char="●"/>
            </a:pPr>
            <a:r>
              <a:rPr lang="en-US" sz="1200"/>
              <a:t>Wird durch eine Reaktion des </a:t>
            </a:r>
            <a:r>
              <a:rPr lang="en-US" sz="1200" i="1"/>
              <a:t>angeborenen </a:t>
            </a:r>
            <a:r>
              <a:rPr lang="en-US" sz="1200"/>
              <a:t>Immunsystems vermittelt:</a:t>
            </a:r>
            <a:endParaRPr sz="2200">
              <a:solidFill>
                <a:srgbClr val="0000FF"/>
              </a:solidFill>
            </a:endParaRPr>
          </a:p>
        </p:txBody>
      </p:sp>
      <p:sp>
        <p:nvSpPr>
          <p:cNvPr id="1468" name="Google Shape;1468;p115"/>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469" name="Google Shape;1469;p11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115</a:t>
            </a:fld>
            <a:endParaRPr sz="1000" b="0" i="0" u="none" strike="noStrike" cap="none">
              <a:solidFill>
                <a:srgbClr val="000000"/>
              </a:solidFill>
              <a:latin typeface="Arial"/>
              <a:ea typeface="Arial"/>
              <a:cs typeface="Arial"/>
              <a:sym typeface="Arial"/>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Shape 1473"/>
        <p:cNvGrpSpPr/>
        <p:nvPr/>
      </p:nvGrpSpPr>
      <p:grpSpPr>
        <a:xfrm>
          <a:off x="0" y="0"/>
          <a:ext cx="0" cy="0"/>
          <a:chOff x="0" y="0"/>
          <a:chExt cx="0" cy="0"/>
        </a:xfrm>
      </p:grpSpPr>
      <p:sp>
        <p:nvSpPr>
          <p:cNvPr id="1474" name="Google Shape;1474;p116"/>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A</a:t>
            </a:r>
            <a:endParaRPr dirty="0"/>
          </a:p>
        </p:txBody>
      </p:sp>
      <p:sp>
        <p:nvSpPr>
          <p:cNvPr id="1475" name="Google Shape;1475;p116"/>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chemeClr val="dk1"/>
              </a:buClr>
              <a:buSzPts val="840"/>
              <a:buChar char="●"/>
            </a:pPr>
            <a:r>
              <a:rPr lang="en-US" sz="1200" dirty="0"/>
              <a:t>Auch </a:t>
            </a:r>
            <a:r>
              <a:rPr lang="en-US" sz="1200" dirty="0" err="1"/>
              <a:t>bekannt</a:t>
            </a:r>
            <a:r>
              <a:rPr lang="en-US" sz="1200" dirty="0"/>
              <a:t> </a:t>
            </a:r>
            <a:r>
              <a:rPr lang="en-US" sz="1200" dirty="0" err="1"/>
              <a:t>als</a:t>
            </a:r>
            <a:r>
              <a:rPr lang="en-US" sz="1200" dirty="0"/>
              <a:t> </a:t>
            </a:r>
            <a:r>
              <a:rPr lang="en-US" sz="1200" i="1" dirty="0" err="1"/>
              <a:t>phakoanaphylaktisches</a:t>
            </a:r>
            <a:r>
              <a:rPr lang="en-US" sz="1200" i="1" dirty="0"/>
              <a:t> </a:t>
            </a:r>
            <a:r>
              <a:rPr lang="en-US" sz="1200" i="1" dirty="0" err="1"/>
              <a:t>Glaukom</a:t>
            </a:r>
            <a:r>
              <a:rPr lang="en-US" sz="1200" dirty="0"/>
              <a:t>: </a:t>
            </a:r>
            <a:r>
              <a:rPr lang="en-US" sz="1200" dirty="0" err="1">
                <a:solidFill>
                  <a:srgbClr val="0000FF"/>
                </a:solidFill>
              </a:rPr>
              <a:t>phakoantigenes</a:t>
            </a:r>
            <a:r>
              <a:rPr lang="en-US" sz="1200" dirty="0">
                <a:solidFill>
                  <a:srgbClr val="0000FF"/>
                </a:solidFill>
              </a:rPr>
              <a:t> </a:t>
            </a:r>
            <a:r>
              <a:rPr lang="en-US" sz="1200" dirty="0" err="1">
                <a:solidFill>
                  <a:srgbClr val="0000FF"/>
                </a:solidFill>
              </a:rPr>
              <a:t>Glaukom</a:t>
            </a:r>
            <a:endParaRPr sz="2200" dirty="0">
              <a:solidFill>
                <a:srgbClr val="0000FF"/>
              </a:solidFill>
            </a:endParaRPr>
          </a:p>
          <a:p>
            <a:pPr marL="342900" lvl="0" indent="-316230" algn="l" rtl="0">
              <a:spcBef>
                <a:spcPts val="240"/>
              </a:spcBef>
              <a:spcAft>
                <a:spcPts val="0"/>
              </a:spcAft>
              <a:buClr>
                <a:schemeClr val="dk1"/>
              </a:buClr>
              <a:buSzPts val="840"/>
              <a:buChar char="●"/>
            </a:pPr>
            <a:r>
              <a:rPr lang="en-US" sz="1200" dirty="0"/>
              <a:t>In der Regel </a:t>
            </a:r>
            <a:r>
              <a:rPr lang="en-US" sz="1200" dirty="0" err="1"/>
              <a:t>einseitig</a:t>
            </a:r>
            <a:r>
              <a:rPr lang="en-US" sz="1200" dirty="0"/>
              <a:t>: </a:t>
            </a:r>
            <a:r>
              <a:rPr lang="en-US" sz="1200" dirty="0">
                <a:solidFill>
                  <a:srgbClr val="0000FF"/>
                </a:solidFill>
              </a:rPr>
              <a:t>alle</a:t>
            </a:r>
            <a:endParaRPr sz="1200" dirty="0">
              <a:solidFill>
                <a:srgbClr val="0000FF"/>
              </a:solidFill>
            </a:endParaRPr>
          </a:p>
          <a:p>
            <a:pPr marL="342900" lvl="0" indent="-316230" algn="l" rtl="0">
              <a:spcBef>
                <a:spcPts val="240"/>
              </a:spcBef>
              <a:spcAft>
                <a:spcPts val="0"/>
              </a:spcAft>
              <a:buClr>
                <a:schemeClr val="dk1"/>
              </a:buClr>
              <a:buSzPts val="840"/>
              <a:buChar char="●"/>
            </a:pPr>
            <a:r>
              <a:rPr lang="en-US" sz="1200" dirty="0" err="1"/>
              <a:t>Wird</a:t>
            </a:r>
            <a:r>
              <a:rPr lang="en-US" sz="1200" dirty="0"/>
              <a:t> </a:t>
            </a:r>
            <a:r>
              <a:rPr lang="en-US" sz="1200" dirty="0" err="1"/>
              <a:t>durch</a:t>
            </a:r>
            <a:r>
              <a:rPr lang="en-US" sz="1200" dirty="0"/>
              <a:t> </a:t>
            </a:r>
            <a:r>
              <a:rPr lang="en-US" sz="1200" dirty="0" err="1"/>
              <a:t>eine</a:t>
            </a:r>
            <a:r>
              <a:rPr lang="en-US" sz="1200" dirty="0"/>
              <a:t> </a:t>
            </a:r>
            <a:r>
              <a:rPr lang="en-US" sz="1200" i="1" dirty="0"/>
              <a:t>adaptive </a:t>
            </a:r>
            <a:r>
              <a:rPr lang="en-US" sz="1200" dirty="0" err="1"/>
              <a:t>Immunantwort</a:t>
            </a:r>
            <a:r>
              <a:rPr lang="en-US" sz="1200" dirty="0"/>
              <a:t> </a:t>
            </a:r>
            <a:r>
              <a:rPr lang="en-US" sz="1200" dirty="0" err="1"/>
              <a:t>vermittelt</a:t>
            </a:r>
            <a:r>
              <a:rPr lang="en-US" sz="1200" dirty="0"/>
              <a:t>: </a:t>
            </a:r>
            <a:r>
              <a:rPr lang="en-US" sz="1200" dirty="0" err="1">
                <a:solidFill>
                  <a:srgbClr val="0000FF"/>
                </a:solidFill>
              </a:rPr>
              <a:t>phakoantigenes</a:t>
            </a:r>
            <a:r>
              <a:rPr lang="en-US" sz="1200" dirty="0">
                <a:solidFill>
                  <a:srgbClr val="0000FF"/>
                </a:solidFill>
              </a:rPr>
              <a:t> </a:t>
            </a:r>
            <a:r>
              <a:rPr lang="en-US" sz="1200" dirty="0" err="1">
                <a:solidFill>
                  <a:srgbClr val="0000FF"/>
                </a:solidFill>
              </a:rPr>
              <a:t>Glaukom</a:t>
            </a:r>
            <a:endParaRPr sz="1200" dirty="0">
              <a:solidFill>
                <a:srgbClr val="0000FF"/>
              </a:solidFill>
            </a:endParaRPr>
          </a:p>
          <a:p>
            <a:pPr marL="342900" lvl="0" indent="-316230" algn="l" rtl="0">
              <a:spcBef>
                <a:spcPts val="240"/>
              </a:spcBef>
              <a:spcAft>
                <a:spcPts val="0"/>
              </a:spcAft>
              <a:buClr>
                <a:schemeClr val="dk1"/>
              </a:buClr>
              <a:buSzPts val="840"/>
              <a:buChar char="●"/>
            </a:pPr>
            <a:r>
              <a:rPr lang="en-US" sz="1200" dirty="0" err="1"/>
              <a:t>Assoziiert</a:t>
            </a:r>
            <a:r>
              <a:rPr lang="en-US" sz="1200" dirty="0"/>
              <a:t> </a:t>
            </a:r>
            <a:r>
              <a:rPr lang="en-US" sz="1200" dirty="0" err="1"/>
              <a:t>mit</a:t>
            </a:r>
            <a:r>
              <a:rPr lang="en-US" sz="1200" dirty="0"/>
              <a:t> maturer/</a:t>
            </a:r>
            <a:r>
              <a:rPr lang="en-US" sz="1200" dirty="0" err="1"/>
              <a:t>hypermaturer</a:t>
            </a:r>
            <a:r>
              <a:rPr lang="en-US" sz="1200" dirty="0"/>
              <a:t> </a:t>
            </a:r>
            <a:r>
              <a:rPr lang="en-US" sz="1200" dirty="0" err="1"/>
              <a:t>Katarakt</a:t>
            </a:r>
            <a:r>
              <a:rPr lang="en-US" sz="1200" dirty="0"/>
              <a:t>: </a:t>
            </a:r>
            <a:r>
              <a:rPr lang="en-US" sz="1200" dirty="0" err="1">
                <a:solidFill>
                  <a:srgbClr val="0000FF"/>
                </a:solidFill>
              </a:rPr>
              <a:t>phakolytisches</a:t>
            </a:r>
            <a:r>
              <a:rPr lang="en-US" sz="1200" dirty="0">
                <a:solidFill>
                  <a:srgbClr val="0000FF"/>
                </a:solidFill>
              </a:rPr>
              <a:t> </a:t>
            </a:r>
            <a:r>
              <a:rPr lang="en-US" sz="1200" dirty="0" err="1">
                <a:solidFill>
                  <a:srgbClr val="0000FF"/>
                </a:solidFill>
              </a:rPr>
              <a:t>Glaukom</a:t>
            </a:r>
            <a:endParaRPr sz="1200" dirty="0">
              <a:solidFill>
                <a:srgbClr val="0000FF"/>
              </a:solidFill>
            </a:endParaRPr>
          </a:p>
          <a:p>
            <a:pPr marL="342900" lvl="0" indent="-316230" algn="l" rtl="0">
              <a:spcBef>
                <a:spcPts val="240"/>
              </a:spcBef>
              <a:spcAft>
                <a:spcPts val="0"/>
              </a:spcAft>
              <a:buClr>
                <a:schemeClr val="dk1"/>
              </a:buClr>
              <a:buSzPts val="840"/>
              <a:buChar char="●"/>
            </a:pPr>
            <a:r>
              <a:rPr lang="en-US" sz="1200" dirty="0"/>
              <a:t>Eine </a:t>
            </a:r>
            <a:r>
              <a:rPr lang="en-US" sz="1200" dirty="0" err="1"/>
              <a:t>Vitritis</a:t>
            </a:r>
            <a:r>
              <a:rPr lang="en-US" sz="1200" dirty="0"/>
              <a:t> </a:t>
            </a:r>
            <a:r>
              <a:rPr lang="en-US" sz="1200" dirty="0" err="1"/>
              <a:t>kann</a:t>
            </a:r>
            <a:r>
              <a:rPr lang="en-US" sz="1200" dirty="0"/>
              <a:t> </a:t>
            </a:r>
            <a:r>
              <a:rPr lang="en-US" sz="1200" dirty="0" err="1"/>
              <a:t>vorliegen</a:t>
            </a:r>
            <a:r>
              <a:rPr lang="en-US" sz="1200" dirty="0"/>
              <a:t>: </a:t>
            </a:r>
            <a:r>
              <a:rPr lang="en-US" sz="1200" dirty="0" err="1">
                <a:solidFill>
                  <a:srgbClr val="0000FF"/>
                </a:solidFill>
              </a:rPr>
              <a:t>phakoantigenes</a:t>
            </a:r>
            <a:r>
              <a:rPr lang="en-US" sz="1200" dirty="0">
                <a:solidFill>
                  <a:srgbClr val="0000FF"/>
                </a:solidFill>
              </a:rPr>
              <a:t> </a:t>
            </a:r>
            <a:r>
              <a:rPr lang="en-US" sz="1200" dirty="0" err="1">
                <a:solidFill>
                  <a:srgbClr val="0000FF"/>
                </a:solidFill>
              </a:rPr>
              <a:t>Glaukom</a:t>
            </a:r>
            <a:endParaRPr sz="1200" dirty="0">
              <a:solidFill>
                <a:srgbClr val="0000FF"/>
              </a:solidFill>
            </a:endParaRPr>
          </a:p>
          <a:p>
            <a:pPr marL="342900" lvl="0" indent="-316230" algn="l" rtl="0">
              <a:spcBef>
                <a:spcPts val="240"/>
              </a:spcBef>
              <a:spcAft>
                <a:spcPts val="0"/>
              </a:spcAft>
              <a:buSzPts val="840"/>
              <a:buChar char="●"/>
            </a:pPr>
            <a:r>
              <a:rPr lang="en-US" sz="1200" dirty="0"/>
              <a:t>Bei der </a:t>
            </a:r>
            <a:r>
              <a:rPr lang="en-US" sz="1200" dirty="0" err="1"/>
              <a:t>Gonioskopie</a:t>
            </a:r>
            <a:r>
              <a:rPr lang="en-US" sz="1200" dirty="0"/>
              <a:t> </a:t>
            </a:r>
            <a:r>
              <a:rPr lang="en-US" sz="1200" dirty="0" err="1"/>
              <a:t>lässt</a:t>
            </a:r>
            <a:r>
              <a:rPr lang="en-US" sz="1200" dirty="0"/>
              <a:t> </a:t>
            </a:r>
            <a:r>
              <a:rPr lang="en-US" sz="1200" dirty="0" err="1"/>
              <a:t>sich</a:t>
            </a:r>
            <a:r>
              <a:rPr lang="en-US" sz="1200" dirty="0"/>
              <a:t> </a:t>
            </a:r>
            <a:r>
              <a:rPr lang="en-US" sz="1200" dirty="0" err="1"/>
              <a:t>kortikales</a:t>
            </a:r>
            <a:r>
              <a:rPr lang="en-US" sz="1200" dirty="0"/>
              <a:t> Material </a:t>
            </a:r>
            <a:r>
              <a:rPr lang="en-US" sz="1200" dirty="0" err="1"/>
              <a:t>im</a:t>
            </a:r>
            <a:r>
              <a:rPr lang="en-US" sz="1200" dirty="0"/>
              <a:t> </a:t>
            </a:r>
            <a:r>
              <a:rPr lang="en-US" sz="1200" dirty="0" err="1"/>
              <a:t>Kammerwinkel</a:t>
            </a:r>
            <a:r>
              <a:rPr lang="en-US" sz="1200" dirty="0"/>
              <a:t> </a:t>
            </a:r>
            <a:r>
              <a:rPr lang="en-US" sz="1200" dirty="0" err="1"/>
              <a:t>nachweisen</a:t>
            </a:r>
            <a:r>
              <a:rPr lang="en-US" sz="1200" dirty="0"/>
              <a:t>: </a:t>
            </a:r>
            <a:r>
              <a:rPr lang="en-US" sz="1200" dirty="0" err="1">
                <a:solidFill>
                  <a:srgbClr val="0000FF"/>
                </a:solidFill>
              </a:rPr>
              <a:t>Linsenpartikelglaukom</a:t>
            </a:r>
            <a:endParaRPr sz="1200" dirty="0"/>
          </a:p>
          <a:p>
            <a:pPr marL="342900" lvl="0" indent="-316230" algn="l" rtl="0">
              <a:spcBef>
                <a:spcPts val="240"/>
              </a:spcBef>
              <a:spcAft>
                <a:spcPts val="0"/>
              </a:spcAft>
              <a:buSzPts val="840"/>
              <a:buChar char="●"/>
            </a:pPr>
            <a:r>
              <a:rPr lang="en-US" sz="1200" dirty="0"/>
              <a:t>Am </a:t>
            </a:r>
            <a:r>
              <a:rPr lang="en-US" sz="1200" dirty="0" err="1"/>
              <a:t>wenigsten</a:t>
            </a:r>
            <a:r>
              <a:rPr lang="en-US" sz="1200" dirty="0"/>
              <a:t> </a:t>
            </a:r>
            <a:r>
              <a:rPr lang="en-US" sz="1200" dirty="0" err="1"/>
              <a:t>wahrscheinlich</a:t>
            </a:r>
            <a:r>
              <a:rPr lang="en-US" sz="1200" dirty="0"/>
              <a:t>, </a:t>
            </a:r>
            <a:r>
              <a:rPr lang="en-US" sz="1200" dirty="0" err="1"/>
              <a:t>dass</a:t>
            </a:r>
            <a:r>
              <a:rPr lang="en-US" sz="1200" dirty="0"/>
              <a:t> </a:t>
            </a:r>
            <a:r>
              <a:rPr lang="en-US" sz="1200" dirty="0" err="1"/>
              <a:t>sich</a:t>
            </a:r>
            <a:r>
              <a:rPr lang="en-US" sz="1200" dirty="0"/>
              <a:t> </a:t>
            </a:r>
            <a:r>
              <a:rPr lang="en-US" sz="1200" dirty="0" err="1"/>
              <a:t>ein</a:t>
            </a:r>
            <a:r>
              <a:rPr lang="en-US" sz="1200" dirty="0"/>
              <a:t> </a:t>
            </a:r>
            <a:r>
              <a:rPr lang="en-US" sz="1200" dirty="0" err="1"/>
              <a:t>erhöhter</a:t>
            </a:r>
            <a:r>
              <a:rPr lang="en-US" sz="1200" dirty="0"/>
              <a:t> </a:t>
            </a:r>
            <a:r>
              <a:rPr lang="en-US" sz="1200" dirty="0" err="1"/>
              <a:t>Augeninnendruck</a:t>
            </a:r>
            <a:r>
              <a:rPr lang="en-US" sz="1200" dirty="0"/>
              <a:t> </a:t>
            </a:r>
            <a:r>
              <a:rPr lang="en-US" sz="1200" dirty="0" err="1"/>
              <a:t>entwickelt</a:t>
            </a:r>
            <a:r>
              <a:rPr lang="en-US" sz="1200" dirty="0"/>
              <a:t>: </a:t>
            </a:r>
            <a:r>
              <a:rPr lang="en-US" sz="1200" dirty="0" err="1">
                <a:solidFill>
                  <a:srgbClr val="0000FF"/>
                </a:solidFill>
              </a:rPr>
              <a:t>phakoantigenes</a:t>
            </a:r>
            <a:r>
              <a:rPr lang="en-US" sz="1200" dirty="0">
                <a:solidFill>
                  <a:srgbClr val="0000FF"/>
                </a:solidFill>
              </a:rPr>
              <a:t> </a:t>
            </a:r>
            <a:r>
              <a:rPr lang="en-US" sz="1200" dirty="0" err="1">
                <a:solidFill>
                  <a:srgbClr val="0000FF"/>
                </a:solidFill>
              </a:rPr>
              <a:t>Glaukom</a:t>
            </a:r>
            <a:endParaRPr sz="1200" dirty="0"/>
          </a:p>
          <a:p>
            <a:pPr marL="342900" lvl="0" indent="-342900" algn="l" rtl="0">
              <a:spcBef>
                <a:spcPts val="240"/>
              </a:spcBef>
              <a:spcAft>
                <a:spcPts val="0"/>
              </a:spcAft>
              <a:buSzPts val="840"/>
              <a:buChar char="●"/>
            </a:pPr>
            <a:r>
              <a:rPr lang="en-US" sz="1200" dirty="0" err="1"/>
              <a:t>Wird</a:t>
            </a:r>
            <a:r>
              <a:rPr lang="en-US" sz="1200" dirty="0"/>
              <a:t> </a:t>
            </a:r>
            <a:r>
              <a:rPr lang="en-US" sz="1200" dirty="0" err="1"/>
              <a:t>durch</a:t>
            </a:r>
            <a:r>
              <a:rPr lang="en-US" sz="1200" dirty="0"/>
              <a:t> </a:t>
            </a:r>
            <a:r>
              <a:rPr lang="en-US" sz="1200" dirty="0" err="1"/>
              <a:t>eine</a:t>
            </a:r>
            <a:r>
              <a:rPr lang="en-US" sz="1200" dirty="0"/>
              <a:t> </a:t>
            </a:r>
            <a:r>
              <a:rPr lang="en-US" sz="1200" dirty="0" err="1"/>
              <a:t>Reaktion</a:t>
            </a:r>
            <a:r>
              <a:rPr lang="en-US" sz="1200" dirty="0"/>
              <a:t> des </a:t>
            </a:r>
            <a:r>
              <a:rPr lang="en-US" sz="1200" i="1" dirty="0" err="1"/>
              <a:t>angeborenen</a:t>
            </a:r>
            <a:r>
              <a:rPr lang="en-US" sz="1200" i="1" dirty="0"/>
              <a:t> </a:t>
            </a:r>
            <a:r>
              <a:rPr lang="en-US" sz="1200" dirty="0" err="1"/>
              <a:t>Immunsystems</a:t>
            </a:r>
            <a:r>
              <a:rPr lang="en-US" sz="1200" dirty="0"/>
              <a:t> </a:t>
            </a:r>
            <a:r>
              <a:rPr lang="en-US" sz="1200" dirty="0" err="1"/>
              <a:t>vermittelt</a:t>
            </a:r>
            <a:r>
              <a:rPr lang="en-US" sz="1200" dirty="0"/>
              <a:t>: </a:t>
            </a:r>
            <a:r>
              <a:rPr lang="en-US" sz="1200" dirty="0" err="1">
                <a:solidFill>
                  <a:srgbClr val="0000FF"/>
                </a:solidFill>
              </a:rPr>
              <a:t>phakolytisches</a:t>
            </a:r>
            <a:r>
              <a:rPr lang="en-US" sz="1200" dirty="0">
                <a:solidFill>
                  <a:srgbClr val="0000FF"/>
                </a:solidFill>
              </a:rPr>
              <a:t> </a:t>
            </a:r>
            <a:r>
              <a:rPr lang="en-US" sz="1200" dirty="0" err="1">
                <a:solidFill>
                  <a:srgbClr val="0000FF"/>
                </a:solidFill>
              </a:rPr>
              <a:t>Glaukom</a:t>
            </a:r>
            <a:endParaRPr sz="2200" dirty="0">
              <a:solidFill>
                <a:srgbClr val="0000FF"/>
              </a:solidFill>
            </a:endParaRPr>
          </a:p>
        </p:txBody>
      </p:sp>
      <p:sp>
        <p:nvSpPr>
          <p:cNvPr id="1476" name="Google Shape;1476;p116"/>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477" name="Google Shape;1477;p11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116</a:t>
            </a:fld>
            <a:endParaRPr sz="1000" b="0" i="0" u="none" strike="noStrike" cap="none">
              <a:solidFill>
                <a:srgbClr val="000000"/>
              </a:solidFill>
              <a:latin typeface="Arial"/>
              <a:ea typeface="Arial"/>
              <a:cs typeface="Arial"/>
              <a:sym typeface="Arial"/>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Shape 1481"/>
        <p:cNvGrpSpPr/>
        <p:nvPr/>
      </p:nvGrpSpPr>
      <p:grpSpPr>
        <a:xfrm>
          <a:off x="0" y="0"/>
          <a:ext cx="0" cy="0"/>
          <a:chOff x="0" y="0"/>
          <a:chExt cx="0" cy="0"/>
        </a:xfrm>
      </p:grpSpPr>
      <p:sp>
        <p:nvSpPr>
          <p:cNvPr id="1482" name="Google Shape;1482;p117"/>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F</a:t>
            </a:r>
            <a:endParaRPr dirty="0"/>
          </a:p>
        </p:txBody>
      </p:sp>
      <p:sp>
        <p:nvSpPr>
          <p:cNvPr id="1483" name="Google Shape;1483;p117"/>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maturer/hypermaturer Katarakt: phakolytisches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Eine Vitritis kann vorliegen: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Bei der Gonioskopie lässt sich kortikales Material im Kammerwinkel nachweisen: Linsenpartikelglaukom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Am wenigsten wahrscheinlich, dass sich ein erhöhter Augeninnendruck entwickelt: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Reaktion des </a:t>
            </a:r>
            <a:r>
              <a:rPr lang="en-US" sz="1200" i="1">
                <a:solidFill>
                  <a:srgbClr val="BFBFBF"/>
                </a:solidFill>
              </a:rPr>
              <a:t>angeborenen </a:t>
            </a:r>
            <a:r>
              <a:rPr lang="en-US" sz="1200">
                <a:solidFill>
                  <a:srgbClr val="BFBFBF"/>
                </a:solidFill>
              </a:rPr>
              <a:t>Immunsystems vermittelt: phakolytisches Glaukom</a:t>
            </a:r>
            <a:endParaRPr sz="1200">
              <a:solidFill>
                <a:srgbClr val="BFBFBF"/>
              </a:solidFill>
            </a:endParaRPr>
          </a:p>
        </p:txBody>
      </p:sp>
      <p:sp>
        <p:nvSpPr>
          <p:cNvPr id="1484" name="Google Shape;1484;p117"/>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485" name="Google Shape;1485;p11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117</a:t>
            </a:fld>
            <a:endParaRPr sz="1000" b="0" i="0" u="none" strike="noStrike" cap="none">
              <a:solidFill>
                <a:srgbClr val="000000"/>
              </a:solidFill>
              <a:latin typeface="Arial"/>
              <a:ea typeface="Arial"/>
              <a:cs typeface="Arial"/>
              <a:sym typeface="Arial"/>
            </a:endParaRPr>
          </a:p>
        </p:txBody>
      </p:sp>
      <p:sp>
        <p:nvSpPr>
          <p:cNvPr id="1486" name="Google Shape;1486;p117"/>
          <p:cNvSpPr txBox="1"/>
          <p:nvPr/>
        </p:nvSpPr>
        <p:spPr>
          <a:xfrm>
            <a:off x="457200" y="2264549"/>
            <a:ext cx="8479200" cy="1600500"/>
          </a:xfrm>
          <a:prstGeom prst="rect">
            <a:avLst/>
          </a:prstGeom>
          <a:solidFill>
            <a:srgbClr val="EDEDCB"/>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Es gibt zwei große Kategorien von Immunreaktionen – welche sind das?</a:t>
            </a:r>
            <a:endParaRPr sz="1400" i="1">
              <a:solidFill>
                <a:srgbClr val="EDEDCB"/>
              </a:solidFill>
              <a:latin typeface="Arial"/>
              <a:ea typeface="Arial"/>
              <a:cs typeface="Arial"/>
              <a:sym typeface="Arial"/>
            </a:endParaRPr>
          </a:p>
          <a:p>
            <a:pPr marL="0" marR="0" lvl="0" indent="0" algn="l" rtl="0">
              <a:spcBef>
                <a:spcPts val="0"/>
              </a:spcBef>
              <a:spcAft>
                <a:spcPts val="0"/>
              </a:spcAft>
              <a:buNone/>
            </a:pPr>
            <a:r>
              <a:rPr lang="en-US" sz="1200" b="1">
                <a:solidFill>
                  <a:srgbClr val="EDEDCB"/>
                </a:solidFill>
                <a:latin typeface="Arial"/>
                <a:ea typeface="Arial"/>
                <a:cs typeface="Arial"/>
                <a:sym typeface="Arial"/>
              </a:rPr>
              <a:t>Angeboren </a:t>
            </a:r>
            <a:r>
              <a:rPr lang="en-US" sz="1200">
                <a:solidFill>
                  <a:srgbClr val="EDEDCB"/>
                </a:solidFill>
                <a:latin typeface="Arial"/>
                <a:ea typeface="Arial"/>
                <a:cs typeface="Arial"/>
                <a:sym typeface="Arial"/>
              </a:rPr>
              <a:t>und </a:t>
            </a:r>
            <a:r>
              <a:rPr lang="en-US" sz="1200" b="1">
                <a:solidFill>
                  <a:srgbClr val="EDEDCB"/>
                </a:solidFill>
                <a:latin typeface="Arial"/>
                <a:ea typeface="Arial"/>
                <a:cs typeface="Arial"/>
                <a:sym typeface="Arial"/>
              </a:rPr>
              <a:t>adaptiv </a:t>
            </a:r>
            <a:r>
              <a:rPr lang="en-US" sz="1200">
                <a:solidFill>
                  <a:srgbClr val="EDEDCB"/>
                </a:solidFill>
                <a:latin typeface="Arial"/>
                <a:ea typeface="Arial"/>
                <a:cs typeface="Arial"/>
                <a:sym typeface="Arial"/>
              </a:rPr>
              <a:t>(zu Ihrer Information: Wir werden, wie zuvor versprochen, nun </a:t>
            </a:r>
            <a:r>
              <a:rPr lang="en-US" sz="1200" i="1">
                <a:solidFill>
                  <a:srgbClr val="EDEDCB"/>
                </a:solidFill>
                <a:latin typeface="Arial"/>
                <a:ea typeface="Arial"/>
                <a:cs typeface="Arial"/>
                <a:sym typeface="Arial"/>
              </a:rPr>
              <a:t>die adaptive Immunantwort </a:t>
            </a:r>
            <a:r>
              <a:rPr lang="en-US" sz="1200">
                <a:solidFill>
                  <a:srgbClr val="EDEDCB"/>
                </a:solidFill>
                <a:latin typeface="Arial"/>
                <a:ea typeface="Arial"/>
                <a:cs typeface="Arial"/>
                <a:sym typeface="Arial"/>
              </a:rPr>
              <a:t>näher erläutern)</a:t>
            </a:r>
            <a:endParaRPr sz="1400" b="1">
              <a:solidFill>
                <a:srgbClr val="EDEDCB"/>
              </a:solidFill>
              <a:latin typeface="Arial"/>
              <a:ea typeface="Arial"/>
              <a:cs typeface="Arial"/>
              <a:sym typeface="Arial"/>
            </a:endParaRPr>
          </a:p>
          <a:p>
            <a:pPr marL="0" marR="0" lvl="0" indent="0" algn="l" rtl="0">
              <a:spcBef>
                <a:spcPts val="0"/>
              </a:spcBef>
              <a:spcAft>
                <a:spcPts val="0"/>
              </a:spcAft>
              <a:buNone/>
            </a:pPr>
            <a:endParaRPr sz="1400">
              <a:solidFill>
                <a:srgbClr val="EDEDCB"/>
              </a:solidFill>
              <a:latin typeface="Arial"/>
              <a:ea typeface="Arial"/>
              <a:cs typeface="Arial"/>
              <a:sym typeface="Arial"/>
            </a:endParaRPr>
          </a:p>
          <a:p>
            <a:pPr marL="0" marR="0" lvl="0" indent="0" algn="l" rtl="0">
              <a:spcBef>
                <a:spcPts val="0"/>
              </a:spcBef>
              <a:spcAft>
                <a:spcPts val="0"/>
              </a:spcAft>
              <a:buNone/>
            </a:pPr>
            <a:r>
              <a:rPr lang="en-US" sz="1200" i="1">
                <a:solidFill>
                  <a:srgbClr val="EDEDCB"/>
                </a:solidFill>
                <a:latin typeface="Arial"/>
                <a:ea typeface="Arial"/>
                <a:cs typeface="Arial"/>
                <a:sym typeface="Arial"/>
              </a:rPr>
              <a:t>Was ist im Allgemeinen die Natur der jeweiligen Reaktion, und wie unterscheiden sie sich?</a:t>
            </a:r>
            <a:endParaRPr/>
          </a:p>
          <a:p>
            <a:pPr marL="0" marR="0" lvl="0" indent="0" algn="l" rtl="0">
              <a:spcBef>
                <a:spcPts val="0"/>
              </a:spcBef>
              <a:spcAft>
                <a:spcPts val="0"/>
              </a:spcAft>
              <a:buNone/>
            </a:pPr>
            <a:r>
              <a:rPr lang="en-US" sz="1200">
                <a:solidFill>
                  <a:srgbClr val="EDEDCB"/>
                </a:solidFill>
                <a:latin typeface="Arial"/>
                <a:ea typeface="Arial"/>
                <a:cs typeface="Arial"/>
                <a:sym typeface="Arial"/>
              </a:rPr>
              <a:t>Die adaptive Immunantwort beinhaltet einen „Lernprozess“, bei dem Überwachungszellen lernen, Fremdstoffe zu erkennen und sich an sie zu erinnern. Die angeborene (oder </a:t>
            </a:r>
            <a:r>
              <a:rPr lang="en-US" sz="1200" i="1">
                <a:solidFill>
                  <a:srgbClr val="EDEDCB"/>
                </a:solidFill>
                <a:latin typeface="Arial"/>
                <a:ea typeface="Arial"/>
                <a:cs typeface="Arial"/>
                <a:sym typeface="Arial"/>
              </a:rPr>
              <a:t>natürliche</a:t>
            </a:r>
            <a:r>
              <a:rPr lang="en-US" sz="1200">
                <a:solidFill>
                  <a:srgbClr val="EDEDCB"/>
                </a:solidFill>
                <a:latin typeface="Arial"/>
                <a:ea typeface="Arial"/>
                <a:cs typeface="Arial"/>
                <a:sym typeface="Arial"/>
              </a:rPr>
              <a:t>) Immunantwort hingegen erfordert keinen Lernprozess – sie stützt sich auf „vorprogrammierte“ Immunzellen, um Fremdstoffe zu erkennen, auf die sie im Gewebe oder Blut treffen.</a:t>
            </a:r>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Shape 1490"/>
        <p:cNvGrpSpPr/>
        <p:nvPr/>
      </p:nvGrpSpPr>
      <p:grpSpPr>
        <a:xfrm>
          <a:off x="0" y="0"/>
          <a:ext cx="0" cy="0"/>
          <a:chOff x="0" y="0"/>
          <a:chExt cx="0" cy="0"/>
        </a:xfrm>
      </p:grpSpPr>
      <p:sp>
        <p:nvSpPr>
          <p:cNvPr id="1491" name="Google Shape;1491;p118"/>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A</a:t>
            </a:r>
            <a:endParaRPr dirty="0"/>
          </a:p>
        </p:txBody>
      </p:sp>
      <p:sp>
        <p:nvSpPr>
          <p:cNvPr id="1492" name="Google Shape;1492;p118"/>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b="1" i="1" u="sng"/>
              <a:t>adaptive</a:t>
            </a:r>
            <a:r>
              <a:rPr lang="en-US" sz="1200" i="1" u="sng"/>
              <a:t> </a:t>
            </a:r>
            <a:r>
              <a:rPr lang="en-US" sz="1200" u="sng"/>
              <a:t>Immunantwort</a:t>
            </a:r>
            <a:r>
              <a:rPr lang="en-US" sz="1200">
                <a:solidFill>
                  <a:srgbClr val="BFBFBF"/>
                </a:solidFill>
              </a:rPr>
              <a: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maturer/hypermaturer Katarakt: phakolytisches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Eine Vitritis kann vorliegen: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Bei der Gonioskopie lässt sich kortikales Material im Kammerwinkel nachweisen: Linsenpartikelglaukom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Am wenigsten wahrscheinlich, dass sich ein erhöhter Augeninnendruck entwickelt: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Reaktion des </a:t>
            </a:r>
            <a:r>
              <a:rPr lang="en-US" sz="1200" i="1">
                <a:solidFill>
                  <a:srgbClr val="BFBFBF"/>
                </a:solidFill>
              </a:rPr>
              <a:t>angeborenen </a:t>
            </a:r>
            <a:r>
              <a:rPr lang="en-US" sz="1200">
                <a:solidFill>
                  <a:srgbClr val="BFBFBF"/>
                </a:solidFill>
              </a:rPr>
              <a:t>Immunsystems vermittelt: phakolytisches Glaukom</a:t>
            </a:r>
            <a:endParaRPr sz="1200">
              <a:solidFill>
                <a:srgbClr val="BFBFBF"/>
              </a:solidFill>
            </a:endParaRPr>
          </a:p>
          <a:p>
            <a:pPr marL="0" lvl="0" indent="0" algn="l" rtl="0">
              <a:spcBef>
                <a:spcPts val="240"/>
              </a:spcBef>
              <a:spcAft>
                <a:spcPts val="0"/>
              </a:spcAft>
              <a:buNone/>
            </a:pPr>
            <a:endParaRPr sz="1200">
              <a:solidFill>
                <a:srgbClr val="BFBFBF"/>
              </a:solidFill>
            </a:endParaRPr>
          </a:p>
        </p:txBody>
      </p:sp>
      <p:sp>
        <p:nvSpPr>
          <p:cNvPr id="1493" name="Google Shape;1493;p118"/>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494" name="Google Shape;1494;p11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118</a:t>
            </a:fld>
            <a:endParaRPr sz="1000" b="0" i="0" u="none" strike="noStrike" cap="none">
              <a:solidFill>
                <a:srgbClr val="000000"/>
              </a:solidFill>
              <a:latin typeface="Arial"/>
              <a:ea typeface="Arial"/>
              <a:cs typeface="Arial"/>
              <a:sym typeface="Arial"/>
            </a:endParaRPr>
          </a:p>
        </p:txBody>
      </p:sp>
      <p:sp>
        <p:nvSpPr>
          <p:cNvPr id="1495" name="Google Shape;1495;p118"/>
          <p:cNvSpPr txBox="1"/>
          <p:nvPr/>
        </p:nvSpPr>
        <p:spPr>
          <a:xfrm>
            <a:off x="457200" y="2264549"/>
            <a:ext cx="8479200" cy="1534200"/>
          </a:xfrm>
          <a:prstGeom prst="rect">
            <a:avLst/>
          </a:prstGeom>
          <a:solidFill>
            <a:srgbClr val="EDEDCB"/>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Es gibt zwei große Kategorien von Immunreaktionen – welche sind das?</a:t>
            </a:r>
            <a:endParaRPr/>
          </a:p>
          <a:p>
            <a:pPr marL="0" marR="0" lvl="0" indent="0" algn="l" rtl="0">
              <a:spcBef>
                <a:spcPts val="0"/>
              </a:spcBef>
              <a:spcAft>
                <a:spcPts val="0"/>
              </a:spcAft>
              <a:buNone/>
            </a:pPr>
            <a:r>
              <a:rPr lang="en-US" sz="1200" b="1">
                <a:solidFill>
                  <a:schemeClr val="dk1"/>
                </a:solidFill>
                <a:latin typeface="Arial"/>
                <a:ea typeface="Arial"/>
                <a:cs typeface="Arial"/>
                <a:sym typeface="Arial"/>
              </a:rPr>
              <a:t>Angeboren </a:t>
            </a:r>
            <a:r>
              <a:rPr lang="en-US" sz="1200">
                <a:solidFill>
                  <a:schemeClr val="dk1"/>
                </a:solidFill>
                <a:latin typeface="Arial"/>
                <a:ea typeface="Arial"/>
                <a:cs typeface="Arial"/>
                <a:sym typeface="Arial"/>
              </a:rPr>
              <a:t>und </a:t>
            </a:r>
            <a:r>
              <a:rPr lang="en-US" sz="1200" b="1">
                <a:solidFill>
                  <a:schemeClr val="dk1"/>
                </a:solidFill>
                <a:latin typeface="Arial"/>
                <a:ea typeface="Arial"/>
                <a:cs typeface="Arial"/>
                <a:sym typeface="Arial"/>
              </a:rPr>
              <a:t>adaptiv </a:t>
            </a:r>
            <a:r>
              <a:rPr lang="en-US" sz="1200">
                <a:solidFill>
                  <a:schemeClr val="dk1"/>
                </a:solidFill>
                <a:latin typeface="Arial"/>
                <a:ea typeface="Arial"/>
                <a:cs typeface="Arial"/>
                <a:sym typeface="Arial"/>
              </a:rPr>
              <a:t>(zu Ihrer Information: Wir werden, wie zuvor versprochen, nun </a:t>
            </a:r>
            <a:r>
              <a:rPr lang="en-US" sz="1200" i="1">
                <a:solidFill>
                  <a:schemeClr val="dk1"/>
                </a:solidFill>
                <a:latin typeface="Arial"/>
                <a:ea typeface="Arial"/>
                <a:cs typeface="Arial"/>
                <a:sym typeface="Arial"/>
              </a:rPr>
              <a:t>die adaptive Immunantwort </a:t>
            </a:r>
            <a:r>
              <a:rPr lang="en-US" sz="1200">
                <a:solidFill>
                  <a:schemeClr val="dk1"/>
                </a:solidFill>
                <a:latin typeface="Arial"/>
                <a:ea typeface="Arial"/>
                <a:cs typeface="Arial"/>
                <a:sym typeface="Arial"/>
              </a:rPr>
              <a:t>näher erläutern.)</a:t>
            </a:r>
            <a:endParaRPr sz="1400" b="1">
              <a:solidFill>
                <a:srgbClr val="EDEDCB"/>
              </a:solidFill>
              <a:latin typeface="Arial"/>
              <a:ea typeface="Arial"/>
              <a:cs typeface="Arial"/>
              <a:sym typeface="Arial"/>
            </a:endParaRPr>
          </a:p>
          <a:p>
            <a:pPr marL="0" marR="0" lvl="0" indent="0" algn="l" rtl="0">
              <a:spcBef>
                <a:spcPts val="0"/>
              </a:spcBef>
              <a:spcAft>
                <a:spcPts val="0"/>
              </a:spcAft>
              <a:buNone/>
            </a:pPr>
            <a:endParaRPr sz="1400">
              <a:solidFill>
                <a:srgbClr val="EDEDCB"/>
              </a:solidFill>
              <a:latin typeface="Arial"/>
              <a:ea typeface="Arial"/>
              <a:cs typeface="Arial"/>
              <a:sym typeface="Arial"/>
            </a:endParaRPr>
          </a:p>
          <a:p>
            <a:pPr marL="0" marR="0" lvl="0" indent="0" algn="l" rtl="0">
              <a:spcBef>
                <a:spcPts val="0"/>
              </a:spcBef>
              <a:spcAft>
                <a:spcPts val="0"/>
              </a:spcAft>
              <a:buNone/>
            </a:pPr>
            <a:r>
              <a:rPr lang="en-US" sz="1200" i="1">
                <a:solidFill>
                  <a:srgbClr val="EDEDCB"/>
                </a:solidFill>
                <a:latin typeface="Arial"/>
                <a:ea typeface="Arial"/>
                <a:cs typeface="Arial"/>
                <a:sym typeface="Arial"/>
              </a:rPr>
              <a:t>Was ist im Allgemeinen die Natur der jeweiligen Reaktion, und wie unterscheiden sie sich?</a:t>
            </a:r>
            <a:endParaRPr/>
          </a:p>
          <a:p>
            <a:pPr marL="0" marR="0" lvl="0" indent="0" algn="l" rtl="0">
              <a:spcBef>
                <a:spcPts val="0"/>
              </a:spcBef>
              <a:spcAft>
                <a:spcPts val="0"/>
              </a:spcAft>
              <a:buNone/>
            </a:pPr>
            <a:r>
              <a:rPr lang="en-US" sz="1200">
                <a:solidFill>
                  <a:srgbClr val="EDEDCB"/>
                </a:solidFill>
                <a:latin typeface="Arial"/>
                <a:ea typeface="Arial"/>
                <a:cs typeface="Arial"/>
                <a:sym typeface="Arial"/>
              </a:rPr>
              <a:t>Die adaptive Immunantwort beinhaltet einen „Lernprozess“, bei dem Überwachungszellen lernen, Fremdstoffe zu erkennen und sich an sie zu erinnern. Die angeborene (oder </a:t>
            </a:r>
            <a:r>
              <a:rPr lang="en-US" sz="1200" i="1">
                <a:solidFill>
                  <a:srgbClr val="EDEDCB"/>
                </a:solidFill>
                <a:latin typeface="Arial"/>
                <a:ea typeface="Arial"/>
                <a:cs typeface="Arial"/>
                <a:sym typeface="Arial"/>
              </a:rPr>
              <a:t>natürliche</a:t>
            </a:r>
            <a:r>
              <a:rPr lang="en-US" sz="1200">
                <a:solidFill>
                  <a:srgbClr val="EDEDCB"/>
                </a:solidFill>
                <a:latin typeface="Arial"/>
                <a:ea typeface="Arial"/>
                <a:cs typeface="Arial"/>
                <a:sym typeface="Arial"/>
              </a:rPr>
              <a:t>) Immunantwort hingegen erfordert keinen Lernprozess – sie stützt sich auf „vorprogrammierte“ Immunzellen, um Fremdstoffe zu erkennen, auf die sie im Gewebe oder Blut treffen.</a:t>
            </a:r>
            <a:endParaRP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Shape 1499"/>
        <p:cNvGrpSpPr/>
        <p:nvPr/>
      </p:nvGrpSpPr>
      <p:grpSpPr>
        <a:xfrm>
          <a:off x="0" y="0"/>
          <a:ext cx="0" cy="0"/>
          <a:chOff x="0" y="0"/>
          <a:chExt cx="0" cy="0"/>
        </a:xfrm>
      </p:grpSpPr>
      <p:sp>
        <p:nvSpPr>
          <p:cNvPr id="1500" name="Google Shape;1500;p119"/>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F</a:t>
            </a:r>
            <a:endParaRPr dirty="0"/>
          </a:p>
        </p:txBody>
      </p:sp>
      <p:sp>
        <p:nvSpPr>
          <p:cNvPr id="1501" name="Google Shape;1501;p119"/>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b="1" i="1" u="sng"/>
              <a:t>adaptive</a:t>
            </a:r>
            <a:r>
              <a:rPr lang="en-US" sz="1200" i="1" u="sng"/>
              <a:t> </a:t>
            </a:r>
            <a:r>
              <a:rPr lang="en-US" sz="1200" u="sng"/>
              <a:t>Immunantwort</a:t>
            </a:r>
            <a:r>
              <a:rPr lang="en-US" sz="1200">
                <a:solidFill>
                  <a:srgbClr val="BFBFBF"/>
                </a:solidFill>
              </a:rPr>
              <a: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maturer/hypermaturer Katarakt: phakolytisches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Eine Vitritis kann vorliegen: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Bei der Gonioskopie lässt sich kortikales Material im Kammerwinkel nachweisen: Linsenpartikelglaukom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Am wenigsten wahrscheinlich, dass sich ein erhöhter Augeninnendruck entwickelt: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Reaktion des </a:t>
            </a:r>
            <a:r>
              <a:rPr lang="en-US" sz="1200" i="1">
                <a:solidFill>
                  <a:srgbClr val="BFBFBF"/>
                </a:solidFill>
              </a:rPr>
              <a:t>angeborenen </a:t>
            </a:r>
            <a:r>
              <a:rPr lang="en-US" sz="1200">
                <a:solidFill>
                  <a:srgbClr val="BFBFBF"/>
                </a:solidFill>
              </a:rPr>
              <a:t>Immunsystems vermittelt: phakolytisches Glauko</a:t>
            </a:r>
            <a:endParaRPr sz="1200">
              <a:solidFill>
                <a:srgbClr val="BFBFBF"/>
              </a:solidFill>
            </a:endParaRPr>
          </a:p>
        </p:txBody>
      </p:sp>
      <p:sp>
        <p:nvSpPr>
          <p:cNvPr id="1502" name="Google Shape;1502;p119"/>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503" name="Google Shape;1503;p119"/>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119</a:t>
            </a:fld>
            <a:endParaRPr sz="1000" b="0" i="0" u="none" strike="noStrike" cap="none">
              <a:solidFill>
                <a:srgbClr val="000000"/>
              </a:solidFill>
              <a:latin typeface="Arial"/>
              <a:ea typeface="Arial"/>
              <a:cs typeface="Arial"/>
              <a:sym typeface="Arial"/>
            </a:endParaRPr>
          </a:p>
        </p:txBody>
      </p:sp>
      <p:sp>
        <p:nvSpPr>
          <p:cNvPr id="1504" name="Google Shape;1504;p119"/>
          <p:cNvSpPr txBox="1"/>
          <p:nvPr/>
        </p:nvSpPr>
        <p:spPr>
          <a:xfrm>
            <a:off x="457200" y="2264549"/>
            <a:ext cx="8479200" cy="1534200"/>
          </a:xfrm>
          <a:prstGeom prst="rect">
            <a:avLst/>
          </a:prstGeom>
          <a:solidFill>
            <a:srgbClr val="EDEDCB"/>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chemeClr val="dk1"/>
                </a:solidFill>
              </a:rPr>
              <a:t>Es gibt zwei große Kategorien von Immunreaktionen – welche sind das?</a:t>
            </a:r>
            <a:endParaRPr>
              <a:solidFill>
                <a:schemeClr val="dk1"/>
              </a:solidFill>
            </a:endParaRPr>
          </a:p>
          <a:p>
            <a:pPr marL="0" lvl="0" indent="0" algn="l" rtl="0">
              <a:spcBef>
                <a:spcPts val="0"/>
              </a:spcBef>
              <a:spcAft>
                <a:spcPts val="0"/>
              </a:spcAft>
              <a:buClr>
                <a:schemeClr val="dk1"/>
              </a:buClr>
              <a:buFont typeface="Arial"/>
              <a:buNone/>
            </a:pPr>
            <a:r>
              <a:rPr lang="en-US" sz="1200" b="1">
                <a:solidFill>
                  <a:schemeClr val="dk1"/>
                </a:solidFill>
              </a:rPr>
              <a:t>Angeboren </a:t>
            </a:r>
            <a:r>
              <a:rPr lang="en-US" sz="1200">
                <a:solidFill>
                  <a:schemeClr val="dk1"/>
                </a:solidFill>
              </a:rPr>
              <a:t>und </a:t>
            </a:r>
            <a:r>
              <a:rPr lang="en-US" sz="1200" b="1">
                <a:solidFill>
                  <a:schemeClr val="dk1"/>
                </a:solidFill>
              </a:rPr>
              <a:t>adaptiv </a:t>
            </a:r>
            <a:r>
              <a:rPr lang="en-US" sz="1200">
                <a:solidFill>
                  <a:schemeClr val="dk1"/>
                </a:solidFill>
              </a:rPr>
              <a:t>(zu Ihrer Information: Wir werden, wie zuvor versprochen, nun </a:t>
            </a:r>
            <a:r>
              <a:rPr lang="en-US" sz="1200" i="1">
                <a:solidFill>
                  <a:schemeClr val="dk1"/>
                </a:solidFill>
              </a:rPr>
              <a:t>die adaptive Immunantwort </a:t>
            </a:r>
            <a:r>
              <a:rPr lang="en-US" sz="1200">
                <a:solidFill>
                  <a:schemeClr val="dk1"/>
                </a:solidFill>
              </a:rPr>
              <a:t>näher erläutern.)</a:t>
            </a:r>
            <a:endParaRPr sz="1200" i="1">
              <a:solidFill>
                <a:schemeClr val="dk1"/>
              </a:solidFill>
            </a:endParaRPr>
          </a:p>
          <a:p>
            <a:pPr marL="0" marR="0" lvl="0" indent="0" algn="l" rtl="0">
              <a:spcBef>
                <a:spcPts val="0"/>
              </a:spcBef>
              <a:spcAft>
                <a:spcPts val="0"/>
              </a:spcAft>
              <a:buNone/>
            </a:pPr>
            <a:endParaRPr sz="1400">
              <a:solidFill>
                <a:schemeClr val="dk1"/>
              </a:solidFill>
              <a:latin typeface="Arial"/>
              <a:ea typeface="Arial"/>
              <a:cs typeface="Arial"/>
              <a:sym typeface="Arial"/>
            </a:endParaRPr>
          </a:p>
          <a:p>
            <a:pPr marL="0" marR="0" lvl="0" indent="0" algn="l" rtl="0">
              <a:spcBef>
                <a:spcPts val="0"/>
              </a:spcBef>
              <a:spcAft>
                <a:spcPts val="0"/>
              </a:spcAft>
              <a:buNone/>
            </a:pPr>
            <a:r>
              <a:rPr lang="en-US" sz="1200" i="1">
                <a:solidFill>
                  <a:schemeClr val="dk1"/>
                </a:solidFill>
              </a:rPr>
              <a:t>Wie ist die jeweilige Immunreaktion grundsätzlich charakterisiert, und worin unterscheiden sich die beiden Reaktionstypen?</a:t>
            </a:r>
            <a:endParaRPr sz="1400" i="1">
              <a:solidFill>
                <a:srgbClr val="EDEDCB"/>
              </a:solidFill>
              <a:latin typeface="Arial"/>
              <a:ea typeface="Arial"/>
              <a:cs typeface="Arial"/>
              <a:sym typeface="Arial"/>
            </a:endParaRPr>
          </a:p>
          <a:p>
            <a:pPr marL="0" marR="0" lvl="0" indent="0" algn="l" rtl="0">
              <a:spcBef>
                <a:spcPts val="0"/>
              </a:spcBef>
              <a:spcAft>
                <a:spcPts val="0"/>
              </a:spcAft>
              <a:buNone/>
            </a:pPr>
            <a:r>
              <a:rPr lang="en-US" sz="1200">
                <a:solidFill>
                  <a:srgbClr val="EDEDCB"/>
                </a:solidFill>
                <a:latin typeface="Arial"/>
                <a:ea typeface="Arial"/>
                <a:cs typeface="Arial"/>
                <a:sym typeface="Arial"/>
              </a:rPr>
              <a:t>Die adaptive Immunantwort beinhaltet einen „Lernprozess“, bei dem Überwachungszellen lernen, Fremdstoffe zu erkennen und sich an sie zu erinnern. Die angeborene (oder </a:t>
            </a:r>
            <a:r>
              <a:rPr lang="en-US" sz="1200" i="1">
                <a:solidFill>
                  <a:srgbClr val="EDEDCB"/>
                </a:solidFill>
                <a:latin typeface="Arial"/>
                <a:ea typeface="Arial"/>
                <a:cs typeface="Arial"/>
                <a:sym typeface="Arial"/>
              </a:rPr>
              <a:t>natürliche</a:t>
            </a:r>
            <a:r>
              <a:rPr lang="en-US" sz="1200">
                <a:solidFill>
                  <a:srgbClr val="EDEDCB"/>
                </a:solidFill>
                <a:latin typeface="Arial"/>
                <a:ea typeface="Arial"/>
                <a:cs typeface="Arial"/>
                <a:sym typeface="Arial"/>
              </a:rPr>
              <a:t>) Immunantwort hingegen erfordert keinen Lernprozess – sie stützt sich auf „vorprogrammierte“ Immunzellen, um Fremdstoffe zu erkennen, auf die sie im Gewebe oder Blut treffen.</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12"/>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248" name="Google Shape;248;p12"/>
          <p:cNvSpPr txBox="1">
            <a:spLocks noGrp="1"/>
          </p:cNvSpPr>
          <p:nvPr>
            <p:ph type="body" idx="1"/>
          </p:nvPr>
        </p:nvSpPr>
        <p:spPr>
          <a:xfrm>
            <a:off x="380999" y="1010424"/>
            <a:ext cx="8550965" cy="5496394"/>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a:solidFill>
                  <a:srgbClr val="BFBFBF"/>
                </a:solidFill>
              </a:rPr>
              <a:t>Die einzige Form, die im </a:t>
            </a:r>
            <a:r>
              <a:rPr lang="en-US" sz="1200" i="1">
                <a:solidFill>
                  <a:srgbClr val="BFBFBF"/>
                </a:solidFill>
              </a:rPr>
              <a:t>Gla</a:t>
            </a:r>
            <a:r>
              <a:rPr lang="en-US" sz="1200">
                <a:solidFill>
                  <a:srgbClr val="BFBFBF"/>
                </a:solidFill>
              </a:rPr>
              <a:t>ukom-Lehrbuch als „selten“ beschrieben wird: phakoantigenes Glaukom</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Pathogenese durch eine entzündliche Reaktion auf in die Vorderkammer gelangte </a:t>
            </a:r>
            <a:r>
              <a:rPr lang="en-US" sz="1200" b="1"/>
              <a:t>Linsenproteine</a:t>
            </a:r>
            <a:r>
              <a:rPr lang="en-US" sz="1200">
                <a:solidFill>
                  <a:srgbClr val="BFBFBF"/>
                </a:solidFill>
              </a:rPr>
              <a:t>: </a:t>
            </a:r>
            <a:br>
              <a:rPr lang="en-US" sz="1200">
                <a:solidFill>
                  <a:srgbClr val="BFBFBF"/>
                </a:solidFill>
              </a:rPr>
            </a:br>
            <a:r>
              <a:rPr lang="en-US" sz="1200">
                <a:solidFill>
                  <a:srgbClr val="BFBFBF"/>
                </a:solidFill>
              </a:rPr>
              <a:t>phakoantigenes Glaukom; </a:t>
            </a:r>
            <a:r>
              <a:rPr lang="en-US" sz="1200" b="1">
                <a:solidFill>
                  <a:srgbClr val="0000FF"/>
                </a:solidFill>
              </a:rPr>
              <a:t>phakolytisches Glaukom</a:t>
            </a:r>
            <a:endParaRPr sz="2200" b="1">
              <a:solidFill>
                <a:srgbClr val="0000FF"/>
              </a:solidFill>
            </a:endParaRPr>
          </a:p>
          <a:p>
            <a:pPr marL="342900" lvl="0" indent="-342900" algn="l" rtl="0">
              <a:spcBef>
                <a:spcPts val="240"/>
              </a:spcBef>
              <a:spcAft>
                <a:spcPts val="0"/>
              </a:spcAft>
              <a:buSzPts val="840"/>
              <a:buChar char="●"/>
            </a:pPr>
            <a:r>
              <a:rPr lang="en-US" sz="1200">
                <a:solidFill>
                  <a:srgbClr val="BFBFBF"/>
                </a:solidFill>
              </a:rPr>
              <a:t>IgG-Antikörper-vermittelte Immunreaktion: phakoantigenes Glaukom</a:t>
            </a:r>
            <a:endParaRPr sz="2200">
              <a:solidFill>
                <a:srgbClr val="BFBFBF"/>
              </a:solidFill>
            </a:endParaRPr>
          </a:p>
          <a:p>
            <a:pPr marL="342900" lvl="0" indent="-342900" algn="l" rtl="0">
              <a:spcBef>
                <a:spcPts val="240"/>
              </a:spcBef>
              <a:spcAft>
                <a:spcPts val="0"/>
              </a:spcAft>
              <a:buSzPts val="840"/>
              <a:buChar char="●"/>
            </a:pPr>
            <a:r>
              <a:rPr lang="en-US" sz="1200" b="1"/>
              <a:t>Das Trabekelmaschenwerk (TM) ist durch Makrophagen verlegt/verstopft</a:t>
            </a:r>
            <a:r>
              <a:rPr lang="en-US" sz="1200">
                <a:solidFill>
                  <a:srgbClr val="BFBFBF"/>
                </a:solidFill>
              </a:rPr>
              <a:t>: phakolytisches Glaukom</a:t>
            </a:r>
            <a:endParaRPr sz="2200">
              <a:solidFill>
                <a:srgbClr val="BFBFBF"/>
              </a:solidFill>
            </a:endParaRPr>
          </a:p>
        </p:txBody>
      </p:sp>
      <p:sp>
        <p:nvSpPr>
          <p:cNvPr id="249" name="Google Shape;249;p12"/>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250" name="Google Shape;250;p1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12</a:t>
            </a:fld>
            <a:endParaRPr sz="1000" b="0" i="0" u="none" strike="noStrike" cap="none">
              <a:solidFill>
                <a:srgbClr val="000000"/>
              </a:solidFill>
              <a:latin typeface="Arial"/>
              <a:ea typeface="Arial"/>
              <a:cs typeface="Arial"/>
              <a:sym typeface="Arial"/>
            </a:endParaRPr>
          </a:p>
        </p:txBody>
      </p:sp>
      <p:sp>
        <p:nvSpPr>
          <p:cNvPr id="251" name="Google Shape;251;p12"/>
          <p:cNvSpPr txBox="1"/>
          <p:nvPr/>
        </p:nvSpPr>
        <p:spPr>
          <a:xfrm>
            <a:off x="738804" y="3416082"/>
            <a:ext cx="6228600" cy="10107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„TM verstopft mit Makrophagen“ trifft auch auf eine andere Form des sekundären O</a:t>
            </a:r>
            <a:r>
              <a:rPr lang="en-US" sz="1200" i="1">
                <a:solidFill>
                  <a:srgbClr val="0000FF"/>
                </a:solidFill>
              </a:rPr>
              <a:t>W</a:t>
            </a:r>
            <a:r>
              <a:rPr lang="en-US" sz="1200" i="1">
                <a:solidFill>
                  <a:srgbClr val="0000FF"/>
                </a:solidFill>
                <a:latin typeface="Arial"/>
                <a:ea typeface="Arial"/>
                <a:cs typeface="Arial"/>
                <a:sym typeface="Arial"/>
              </a:rPr>
              <a:t>G zu – welche?</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Hämolytisches Glaukom</a:t>
            </a:r>
            <a:endParaRPr/>
          </a:p>
          <a:p>
            <a:pPr marL="0" marR="0" lvl="0" indent="0" algn="l" rtl="0">
              <a:spcBef>
                <a:spcPts val="0"/>
              </a:spcBef>
              <a:spcAft>
                <a:spcPts val="0"/>
              </a:spcAft>
              <a:buNone/>
            </a:pPr>
            <a:endParaRPr sz="1600">
              <a:solidFill>
                <a:srgbClr val="0000FF"/>
              </a:solidFill>
              <a:latin typeface="Arial"/>
              <a:ea typeface="Arial"/>
              <a:cs typeface="Arial"/>
              <a:sym typeface="Arial"/>
            </a:endParaRPr>
          </a:p>
          <a:p>
            <a:pPr marL="0" marR="0" lvl="0" indent="0" algn="l" rtl="0">
              <a:spcBef>
                <a:spcPts val="0"/>
              </a:spcBef>
              <a:spcAft>
                <a:spcPts val="0"/>
              </a:spcAft>
              <a:buNone/>
            </a:pPr>
            <a:r>
              <a:rPr lang="en-US" sz="1200" i="1">
                <a:solidFill>
                  <a:srgbClr val="0000FF"/>
                </a:solidFill>
                <a:latin typeface="Arial"/>
                <a:ea typeface="Arial"/>
                <a:cs typeface="Arial"/>
                <a:sym typeface="Arial"/>
              </a:rPr>
              <a:t>Beim phakolytischen Glaukom sind die Makrophagen mit  Linsenproteinen  gefüllt. </a:t>
            </a:r>
            <a:endParaRP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Shape 1508"/>
        <p:cNvGrpSpPr/>
        <p:nvPr/>
      </p:nvGrpSpPr>
      <p:grpSpPr>
        <a:xfrm>
          <a:off x="0" y="0"/>
          <a:ext cx="0" cy="0"/>
          <a:chOff x="0" y="0"/>
          <a:chExt cx="0" cy="0"/>
        </a:xfrm>
      </p:grpSpPr>
      <p:sp>
        <p:nvSpPr>
          <p:cNvPr id="1509" name="Google Shape;1509;p120"/>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A</a:t>
            </a:r>
            <a:endParaRPr dirty="0"/>
          </a:p>
        </p:txBody>
      </p:sp>
      <p:sp>
        <p:nvSpPr>
          <p:cNvPr id="1510" name="Google Shape;1510;p120"/>
          <p:cNvSpPr txBox="1">
            <a:spLocks noGrp="1"/>
          </p:cNvSpPr>
          <p:nvPr>
            <p:ph type="body" idx="1"/>
          </p:nvPr>
        </p:nvSpPr>
        <p:spPr>
          <a:xfrm>
            <a:off x="381000" y="920113"/>
            <a:ext cx="8382000" cy="5496394"/>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b="1" i="1" u="sng"/>
              <a:t>adaptive</a:t>
            </a:r>
            <a:r>
              <a:rPr lang="en-US" sz="1200" i="1" u="sng"/>
              <a:t> </a:t>
            </a:r>
            <a:r>
              <a:rPr lang="en-US" sz="1200" u="sng"/>
              <a:t>Immunantwort</a:t>
            </a:r>
            <a:r>
              <a:rPr lang="en-US" sz="1200">
                <a:solidFill>
                  <a:srgbClr val="BFBFBF"/>
                </a:solidFill>
              </a:rPr>
              <a: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maturer/hypermaturer Katarakt: phakolytisches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Eine Vitritis kann vorliegen: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Bei der Gonioskopie lässt sich kortikales Material im Kammerwinkel nachweisen: Linsenpartikelglaukom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Am wenigsten wahrscheinlich, dass sich ein erhöhter Augeninnendruck entwickelt: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Reaktion des </a:t>
            </a:r>
            <a:r>
              <a:rPr lang="en-US" sz="1200" i="1">
                <a:solidFill>
                  <a:srgbClr val="BFBFBF"/>
                </a:solidFill>
              </a:rPr>
              <a:t>angeborenen </a:t>
            </a:r>
            <a:r>
              <a:rPr lang="en-US" sz="1200">
                <a:solidFill>
                  <a:srgbClr val="BFBFBF"/>
                </a:solidFill>
              </a:rPr>
              <a:t>Immunsystems vermittelt: phakolytisches Glauko</a:t>
            </a:r>
            <a:endParaRPr sz="1200">
              <a:solidFill>
                <a:srgbClr val="BFBFBF"/>
              </a:solidFill>
            </a:endParaRPr>
          </a:p>
          <a:p>
            <a:pPr marL="342900" lvl="0" indent="0" algn="l" rtl="0">
              <a:spcBef>
                <a:spcPts val="0"/>
              </a:spcBef>
              <a:spcAft>
                <a:spcPts val="0"/>
              </a:spcAft>
              <a:buNone/>
            </a:pPr>
            <a:endParaRPr sz="1200">
              <a:solidFill>
                <a:srgbClr val="BFBFBF"/>
              </a:solidFill>
            </a:endParaRPr>
          </a:p>
        </p:txBody>
      </p:sp>
      <p:sp>
        <p:nvSpPr>
          <p:cNvPr id="1511" name="Google Shape;1511;p120"/>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512" name="Google Shape;1512;p12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120</a:t>
            </a:fld>
            <a:endParaRPr sz="1000" b="0" i="0" u="none" strike="noStrike" cap="none">
              <a:solidFill>
                <a:srgbClr val="000000"/>
              </a:solidFill>
              <a:latin typeface="Arial"/>
              <a:ea typeface="Arial"/>
              <a:cs typeface="Arial"/>
              <a:sym typeface="Arial"/>
            </a:endParaRPr>
          </a:p>
        </p:txBody>
      </p:sp>
      <p:sp>
        <p:nvSpPr>
          <p:cNvPr id="1513" name="Google Shape;1513;p120"/>
          <p:cNvSpPr txBox="1"/>
          <p:nvPr/>
        </p:nvSpPr>
        <p:spPr>
          <a:xfrm>
            <a:off x="457200" y="2264549"/>
            <a:ext cx="8479200" cy="1718700"/>
          </a:xfrm>
          <a:prstGeom prst="rect">
            <a:avLst/>
          </a:prstGeom>
          <a:solidFill>
            <a:srgbClr val="EDEDCB"/>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chemeClr val="dk1"/>
                </a:solidFill>
              </a:rPr>
              <a:t>Es gibt zwei große Kategorien von Immunreaktionen – welche sind das?</a:t>
            </a:r>
            <a:endParaRPr>
              <a:solidFill>
                <a:schemeClr val="dk1"/>
              </a:solidFill>
            </a:endParaRPr>
          </a:p>
          <a:p>
            <a:pPr marL="0" lvl="0" indent="0" algn="l" rtl="0">
              <a:spcBef>
                <a:spcPts val="0"/>
              </a:spcBef>
              <a:spcAft>
                <a:spcPts val="0"/>
              </a:spcAft>
              <a:buClr>
                <a:schemeClr val="dk1"/>
              </a:buClr>
              <a:buFont typeface="Arial"/>
              <a:buNone/>
            </a:pPr>
            <a:r>
              <a:rPr lang="en-US" sz="1200" b="1">
                <a:solidFill>
                  <a:schemeClr val="dk1"/>
                </a:solidFill>
              </a:rPr>
              <a:t>Angeboren </a:t>
            </a:r>
            <a:r>
              <a:rPr lang="en-US" sz="1200">
                <a:solidFill>
                  <a:schemeClr val="dk1"/>
                </a:solidFill>
              </a:rPr>
              <a:t>und </a:t>
            </a:r>
            <a:r>
              <a:rPr lang="en-US" sz="1200" b="1">
                <a:solidFill>
                  <a:schemeClr val="dk1"/>
                </a:solidFill>
              </a:rPr>
              <a:t>adaptiv </a:t>
            </a:r>
            <a:r>
              <a:rPr lang="en-US" sz="1200">
                <a:solidFill>
                  <a:schemeClr val="dk1"/>
                </a:solidFill>
              </a:rPr>
              <a:t>(zu Ihrer Information: Wir werden, wie zuvor versprochen, nun </a:t>
            </a:r>
            <a:r>
              <a:rPr lang="en-US" sz="1200" i="1">
                <a:solidFill>
                  <a:schemeClr val="dk1"/>
                </a:solidFill>
              </a:rPr>
              <a:t>die adaptive Immunantwort </a:t>
            </a:r>
            <a:r>
              <a:rPr lang="en-US" sz="1200">
                <a:solidFill>
                  <a:schemeClr val="dk1"/>
                </a:solidFill>
              </a:rPr>
              <a:t>näher erläutern.)</a:t>
            </a:r>
            <a:endParaRPr sz="1200" i="1">
              <a:solidFill>
                <a:schemeClr val="dk1"/>
              </a:solidFill>
            </a:endParaRPr>
          </a:p>
          <a:p>
            <a:pPr marL="0" lvl="0" indent="0" algn="l" rtl="0">
              <a:spcBef>
                <a:spcPts val="0"/>
              </a:spcBef>
              <a:spcAft>
                <a:spcPts val="0"/>
              </a:spcAft>
              <a:buClr>
                <a:schemeClr val="dk1"/>
              </a:buClr>
              <a:buFont typeface="Arial"/>
              <a:buNone/>
            </a:pPr>
            <a:endParaRPr>
              <a:solidFill>
                <a:schemeClr val="dk1"/>
              </a:solidFill>
            </a:endParaRPr>
          </a:p>
          <a:p>
            <a:pPr marL="0" lvl="0" indent="0" algn="l" rtl="0">
              <a:spcBef>
                <a:spcPts val="0"/>
              </a:spcBef>
              <a:spcAft>
                <a:spcPts val="0"/>
              </a:spcAft>
              <a:buClr>
                <a:schemeClr val="dk1"/>
              </a:buClr>
              <a:buFont typeface="Arial"/>
              <a:buNone/>
            </a:pPr>
            <a:r>
              <a:rPr lang="en-US" sz="1200" i="1">
                <a:solidFill>
                  <a:schemeClr val="dk1"/>
                </a:solidFill>
              </a:rPr>
              <a:t>Wie ist die jeweilige Immunreaktion grundsätzlich charakterisiert, und worin unterscheiden sich die beiden Reaktionstypen?</a:t>
            </a:r>
            <a:endParaRPr sz="1200" i="1">
              <a:solidFill>
                <a:schemeClr val="dk1"/>
              </a:solidFill>
            </a:endParaRPr>
          </a:p>
          <a:p>
            <a:pPr marL="0" marR="0" lvl="0" indent="0" algn="l" rtl="0">
              <a:spcBef>
                <a:spcPts val="0"/>
              </a:spcBef>
              <a:spcAft>
                <a:spcPts val="0"/>
              </a:spcAft>
              <a:buNone/>
            </a:pPr>
            <a:r>
              <a:rPr lang="en-US" sz="1200">
                <a:solidFill>
                  <a:schemeClr val="dk1"/>
                </a:solidFill>
              </a:rPr>
              <a:t>Die adaptive Immunantwort beruht auf einer Art immunologischer „Lern- bzw. Prägungsprozesse", bei denen Immunüberwachungszellen lernen, körperfremde Antigene zu erkennen und sich an diese zu erinnern.</a:t>
            </a:r>
            <a:r>
              <a:rPr lang="en-US" sz="1200">
                <a:solidFill>
                  <a:schemeClr val="dk1"/>
                </a:solidFill>
                <a:latin typeface="Arial"/>
                <a:ea typeface="Arial"/>
                <a:cs typeface="Arial"/>
                <a:sym typeface="Arial"/>
              </a:rPr>
              <a:t> </a:t>
            </a:r>
            <a:r>
              <a:rPr lang="en-US" sz="1200">
                <a:solidFill>
                  <a:srgbClr val="EDEDCB"/>
                </a:solidFill>
                <a:latin typeface="Arial"/>
                <a:ea typeface="Arial"/>
                <a:cs typeface="Arial"/>
                <a:sym typeface="Arial"/>
              </a:rPr>
              <a:t>Die angeborene (oder </a:t>
            </a:r>
            <a:r>
              <a:rPr lang="en-US" sz="1200" i="1">
                <a:solidFill>
                  <a:srgbClr val="EDEDCB"/>
                </a:solidFill>
                <a:latin typeface="Arial"/>
                <a:ea typeface="Arial"/>
                <a:cs typeface="Arial"/>
                <a:sym typeface="Arial"/>
              </a:rPr>
              <a:t>natürliche</a:t>
            </a:r>
            <a:r>
              <a:rPr lang="en-US" sz="1200">
                <a:solidFill>
                  <a:srgbClr val="EDEDCB"/>
                </a:solidFill>
                <a:latin typeface="Arial"/>
                <a:ea typeface="Arial"/>
                <a:cs typeface="Arial"/>
                <a:sym typeface="Arial"/>
              </a:rPr>
              <a:t>) Immunantwort hingegen erfordert keinen Lernprozess – sie stützt sich auf „vorprogrammierte“ Immunzellen, um Fremdstoffe zu erkennen, auf die sie im Gewebe oder Blut treffen.</a:t>
            </a:r>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Shape 1517"/>
        <p:cNvGrpSpPr/>
        <p:nvPr/>
      </p:nvGrpSpPr>
      <p:grpSpPr>
        <a:xfrm>
          <a:off x="0" y="0"/>
          <a:ext cx="0" cy="0"/>
          <a:chOff x="0" y="0"/>
          <a:chExt cx="0" cy="0"/>
        </a:xfrm>
      </p:grpSpPr>
      <p:sp>
        <p:nvSpPr>
          <p:cNvPr id="1518" name="Google Shape;1518;p121"/>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F</a:t>
            </a:r>
            <a:endParaRPr dirty="0"/>
          </a:p>
        </p:txBody>
      </p:sp>
      <p:sp>
        <p:nvSpPr>
          <p:cNvPr id="1519" name="Google Shape;1519;p121"/>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dirty="0">
                <a:solidFill>
                  <a:srgbClr val="BFBFBF"/>
                </a:solidFill>
              </a:rPr>
              <a:t>Auch </a:t>
            </a:r>
            <a:r>
              <a:rPr lang="en-US" sz="1200" dirty="0" err="1">
                <a:solidFill>
                  <a:srgbClr val="BFBFBF"/>
                </a:solidFill>
              </a:rPr>
              <a:t>bekannt</a:t>
            </a:r>
            <a:r>
              <a:rPr lang="en-US" sz="1200" dirty="0">
                <a:solidFill>
                  <a:srgbClr val="BFBFBF"/>
                </a:solidFill>
              </a:rPr>
              <a:t> </a:t>
            </a:r>
            <a:r>
              <a:rPr lang="en-US" sz="1200" dirty="0" err="1">
                <a:solidFill>
                  <a:srgbClr val="BFBFBF"/>
                </a:solidFill>
              </a:rPr>
              <a:t>als</a:t>
            </a:r>
            <a:r>
              <a:rPr lang="en-US" sz="1200" dirty="0">
                <a:solidFill>
                  <a:srgbClr val="BFBFBF"/>
                </a:solidFill>
              </a:rPr>
              <a:t> </a:t>
            </a:r>
            <a:r>
              <a:rPr lang="en-US" sz="1200" i="1" dirty="0" err="1">
                <a:solidFill>
                  <a:srgbClr val="BFBFBF"/>
                </a:solidFill>
              </a:rPr>
              <a:t>phakoanaphylaktisches</a:t>
            </a:r>
            <a:r>
              <a:rPr lang="en-US" sz="1200" i="1" dirty="0">
                <a:solidFill>
                  <a:srgbClr val="BFBFBF"/>
                </a:solidFill>
              </a:rPr>
              <a:t> </a:t>
            </a:r>
            <a:r>
              <a:rPr lang="en-US" sz="1200" i="1" dirty="0" err="1">
                <a:solidFill>
                  <a:srgbClr val="BFBFBF"/>
                </a:solidFill>
              </a:rPr>
              <a:t>Glaukom</a:t>
            </a:r>
            <a:r>
              <a:rPr lang="en-US" sz="1200" dirty="0">
                <a:solidFill>
                  <a:srgbClr val="BFBFBF"/>
                </a:solidFill>
              </a:rPr>
              <a:t>: </a:t>
            </a:r>
            <a:r>
              <a:rPr lang="en-US" sz="1200" dirty="0" err="1">
                <a:solidFill>
                  <a:srgbClr val="BFBFBF"/>
                </a:solidFill>
              </a:rPr>
              <a:t>phakoantigenes</a:t>
            </a:r>
            <a:r>
              <a:rPr lang="en-US" sz="1200" dirty="0">
                <a:solidFill>
                  <a:srgbClr val="BFBFBF"/>
                </a:solidFill>
              </a:rPr>
              <a:t> </a:t>
            </a:r>
            <a:r>
              <a:rPr lang="en-US" sz="1200" dirty="0" err="1">
                <a:solidFill>
                  <a:srgbClr val="BFBFBF"/>
                </a:solidFill>
              </a:rPr>
              <a:t>Glaukom</a:t>
            </a:r>
            <a:endParaRPr sz="2200" dirty="0">
              <a:solidFill>
                <a:srgbClr val="BFBFBF"/>
              </a:solidFill>
            </a:endParaRPr>
          </a:p>
          <a:p>
            <a:pPr marL="342900" lvl="0" indent="-316230" algn="l" rtl="0">
              <a:spcBef>
                <a:spcPts val="240"/>
              </a:spcBef>
              <a:spcAft>
                <a:spcPts val="0"/>
              </a:spcAft>
              <a:buClr>
                <a:srgbClr val="BFBFBF"/>
              </a:buClr>
              <a:buSzPts val="840"/>
              <a:buChar char="●"/>
            </a:pPr>
            <a:r>
              <a:rPr lang="en-US" sz="1200" dirty="0">
                <a:solidFill>
                  <a:srgbClr val="BFBFBF"/>
                </a:solidFill>
              </a:rPr>
              <a:t>In der Regel </a:t>
            </a:r>
            <a:r>
              <a:rPr lang="en-US" sz="1200" dirty="0" err="1">
                <a:solidFill>
                  <a:srgbClr val="BFBFBF"/>
                </a:solidFill>
              </a:rPr>
              <a:t>einseitig</a:t>
            </a:r>
            <a:r>
              <a:rPr lang="en-US" sz="1200" dirty="0">
                <a:solidFill>
                  <a:srgbClr val="BFBFBF"/>
                </a:solidFill>
              </a:rPr>
              <a:t>: alle</a:t>
            </a:r>
            <a:endParaRPr sz="1200" dirty="0">
              <a:solidFill>
                <a:srgbClr val="BFBFBF"/>
              </a:solidFill>
            </a:endParaRPr>
          </a:p>
          <a:p>
            <a:pPr marL="342900" lvl="0" indent="-316230" algn="l" rtl="0">
              <a:spcBef>
                <a:spcPts val="240"/>
              </a:spcBef>
              <a:spcAft>
                <a:spcPts val="0"/>
              </a:spcAft>
              <a:buClr>
                <a:srgbClr val="BFBFBF"/>
              </a:buClr>
              <a:buSzPts val="840"/>
              <a:buChar char="●"/>
            </a:pPr>
            <a:r>
              <a:rPr lang="en-US" sz="1200" dirty="0" err="1">
                <a:solidFill>
                  <a:srgbClr val="BFBFBF"/>
                </a:solidFill>
              </a:rPr>
              <a:t>Wird</a:t>
            </a:r>
            <a:r>
              <a:rPr lang="en-US" sz="1200" dirty="0">
                <a:solidFill>
                  <a:srgbClr val="BFBFBF"/>
                </a:solidFill>
              </a:rPr>
              <a:t> </a:t>
            </a:r>
            <a:r>
              <a:rPr lang="en-US" sz="1200" dirty="0" err="1">
                <a:solidFill>
                  <a:srgbClr val="BFBFBF"/>
                </a:solidFill>
              </a:rPr>
              <a:t>durch</a:t>
            </a:r>
            <a:r>
              <a:rPr lang="en-US" sz="1200" dirty="0">
                <a:solidFill>
                  <a:srgbClr val="BFBFBF"/>
                </a:solidFill>
              </a:rPr>
              <a:t> </a:t>
            </a:r>
            <a:r>
              <a:rPr lang="en-US" sz="1200" dirty="0" err="1">
                <a:solidFill>
                  <a:srgbClr val="BFBFBF"/>
                </a:solidFill>
              </a:rPr>
              <a:t>eine</a:t>
            </a:r>
            <a:r>
              <a:rPr lang="en-US" sz="1200" dirty="0">
                <a:solidFill>
                  <a:srgbClr val="BFBFBF"/>
                </a:solidFill>
              </a:rPr>
              <a:t> </a:t>
            </a:r>
            <a:r>
              <a:rPr lang="en-US" sz="1200" b="1" i="1" u="sng" dirty="0"/>
              <a:t>adaptive</a:t>
            </a:r>
            <a:r>
              <a:rPr lang="en-US" sz="1200" i="1" u="sng" dirty="0"/>
              <a:t> </a:t>
            </a:r>
            <a:r>
              <a:rPr lang="en-US" sz="1200" u="sng" dirty="0" err="1"/>
              <a:t>Immunantwort</a:t>
            </a:r>
            <a:r>
              <a:rPr lang="en-US" sz="1200" dirty="0">
                <a:solidFill>
                  <a:srgbClr val="BFBFBF"/>
                </a:solidFill>
              </a:rPr>
              <a:t> </a:t>
            </a:r>
            <a:r>
              <a:rPr lang="en-US" sz="1200" dirty="0" err="1">
                <a:solidFill>
                  <a:srgbClr val="BFBFBF"/>
                </a:solidFill>
              </a:rPr>
              <a:t>vermittelt</a:t>
            </a:r>
            <a:r>
              <a:rPr lang="en-US" sz="1200" dirty="0">
                <a:solidFill>
                  <a:srgbClr val="BFBFBF"/>
                </a:solidFill>
              </a:rPr>
              <a:t>: </a:t>
            </a:r>
            <a:r>
              <a:rPr lang="en-US" sz="1200" dirty="0" err="1">
                <a:solidFill>
                  <a:srgbClr val="BFBFBF"/>
                </a:solidFill>
              </a:rPr>
              <a:t>phakoantigenes</a:t>
            </a:r>
            <a:r>
              <a:rPr lang="en-US" sz="1200" dirty="0">
                <a:solidFill>
                  <a:srgbClr val="BFBFBF"/>
                </a:solidFill>
              </a:rPr>
              <a:t> </a:t>
            </a:r>
            <a:r>
              <a:rPr lang="en-US" sz="1200" dirty="0" err="1">
                <a:solidFill>
                  <a:srgbClr val="BFBFBF"/>
                </a:solidFill>
              </a:rPr>
              <a:t>Glaukom</a:t>
            </a:r>
            <a:endParaRPr sz="1200" dirty="0">
              <a:solidFill>
                <a:srgbClr val="BFBFBF"/>
              </a:solidFill>
            </a:endParaRPr>
          </a:p>
          <a:p>
            <a:pPr marL="342900" lvl="0" indent="-316230" algn="l" rtl="0">
              <a:spcBef>
                <a:spcPts val="240"/>
              </a:spcBef>
              <a:spcAft>
                <a:spcPts val="0"/>
              </a:spcAft>
              <a:buClr>
                <a:srgbClr val="BFBFBF"/>
              </a:buClr>
              <a:buSzPts val="840"/>
              <a:buChar char="●"/>
            </a:pPr>
            <a:r>
              <a:rPr lang="en-US" sz="1200" dirty="0" err="1">
                <a:solidFill>
                  <a:srgbClr val="BFBFBF"/>
                </a:solidFill>
              </a:rPr>
              <a:t>Assoziiert</a:t>
            </a:r>
            <a:r>
              <a:rPr lang="en-US" sz="1200" dirty="0">
                <a:solidFill>
                  <a:srgbClr val="BFBFBF"/>
                </a:solidFill>
              </a:rPr>
              <a:t> </a:t>
            </a:r>
            <a:r>
              <a:rPr lang="en-US" sz="1200" dirty="0" err="1">
                <a:solidFill>
                  <a:srgbClr val="BFBFBF"/>
                </a:solidFill>
              </a:rPr>
              <a:t>mit</a:t>
            </a:r>
            <a:r>
              <a:rPr lang="en-US" sz="1200" dirty="0">
                <a:solidFill>
                  <a:srgbClr val="BFBFBF"/>
                </a:solidFill>
              </a:rPr>
              <a:t> maturer/</a:t>
            </a:r>
            <a:r>
              <a:rPr lang="en-US" sz="1200" dirty="0" err="1">
                <a:solidFill>
                  <a:srgbClr val="BFBFBF"/>
                </a:solidFill>
              </a:rPr>
              <a:t>hypermaturer</a:t>
            </a:r>
            <a:r>
              <a:rPr lang="en-US" sz="1200" dirty="0">
                <a:solidFill>
                  <a:srgbClr val="BFBFBF"/>
                </a:solidFill>
              </a:rPr>
              <a:t> </a:t>
            </a:r>
            <a:r>
              <a:rPr lang="en-US" sz="1200" dirty="0" err="1">
                <a:solidFill>
                  <a:srgbClr val="BFBFBF"/>
                </a:solidFill>
              </a:rPr>
              <a:t>Katarakt</a:t>
            </a:r>
            <a:r>
              <a:rPr lang="en-US" sz="1200" dirty="0">
                <a:solidFill>
                  <a:srgbClr val="BFBFBF"/>
                </a:solidFill>
              </a:rPr>
              <a:t>: </a:t>
            </a:r>
            <a:r>
              <a:rPr lang="en-US" sz="1200" dirty="0" err="1">
                <a:solidFill>
                  <a:srgbClr val="BFBFBF"/>
                </a:solidFill>
              </a:rPr>
              <a:t>phakolytisches</a:t>
            </a:r>
            <a:r>
              <a:rPr lang="en-US" sz="1200" dirty="0">
                <a:solidFill>
                  <a:srgbClr val="BFBFBF"/>
                </a:solidFill>
              </a:rPr>
              <a:t> </a:t>
            </a:r>
            <a:r>
              <a:rPr lang="en-US" sz="1200" dirty="0" err="1">
                <a:solidFill>
                  <a:srgbClr val="BFBFBF"/>
                </a:solidFill>
              </a:rPr>
              <a:t>Glaukom</a:t>
            </a:r>
            <a:endParaRPr sz="1200" dirty="0">
              <a:solidFill>
                <a:srgbClr val="BFBFBF"/>
              </a:solidFill>
            </a:endParaRPr>
          </a:p>
          <a:p>
            <a:pPr marL="342900" lvl="0" indent="-316230" algn="l" rtl="0">
              <a:spcBef>
                <a:spcPts val="240"/>
              </a:spcBef>
              <a:spcAft>
                <a:spcPts val="0"/>
              </a:spcAft>
              <a:buClr>
                <a:srgbClr val="BFBFBF"/>
              </a:buClr>
              <a:buSzPts val="840"/>
              <a:buChar char="●"/>
            </a:pPr>
            <a:r>
              <a:rPr lang="en-US" sz="1200" dirty="0">
                <a:solidFill>
                  <a:srgbClr val="BFBFBF"/>
                </a:solidFill>
              </a:rPr>
              <a:t>Eine </a:t>
            </a:r>
            <a:r>
              <a:rPr lang="en-US" sz="1200" dirty="0" err="1">
                <a:solidFill>
                  <a:srgbClr val="BFBFBF"/>
                </a:solidFill>
              </a:rPr>
              <a:t>Vitritis</a:t>
            </a:r>
            <a:r>
              <a:rPr lang="en-US" sz="1200" dirty="0">
                <a:solidFill>
                  <a:srgbClr val="BFBFBF"/>
                </a:solidFill>
              </a:rPr>
              <a:t> </a:t>
            </a:r>
            <a:r>
              <a:rPr lang="en-US" sz="1200" dirty="0" err="1">
                <a:solidFill>
                  <a:srgbClr val="BFBFBF"/>
                </a:solidFill>
              </a:rPr>
              <a:t>kann</a:t>
            </a:r>
            <a:r>
              <a:rPr lang="en-US" sz="1200" dirty="0">
                <a:solidFill>
                  <a:srgbClr val="BFBFBF"/>
                </a:solidFill>
              </a:rPr>
              <a:t> </a:t>
            </a:r>
            <a:r>
              <a:rPr lang="en-US" sz="1200" dirty="0" err="1">
                <a:solidFill>
                  <a:srgbClr val="BFBFBF"/>
                </a:solidFill>
              </a:rPr>
              <a:t>vorliegen</a:t>
            </a:r>
            <a:r>
              <a:rPr lang="en-US" sz="1200" dirty="0">
                <a:solidFill>
                  <a:srgbClr val="BFBFBF"/>
                </a:solidFill>
              </a:rPr>
              <a:t>: </a:t>
            </a:r>
            <a:r>
              <a:rPr lang="en-US" sz="1200" dirty="0" err="1">
                <a:solidFill>
                  <a:srgbClr val="BFBFBF"/>
                </a:solidFill>
              </a:rPr>
              <a:t>phakoantigenes</a:t>
            </a:r>
            <a:r>
              <a:rPr lang="en-US" sz="1200" dirty="0">
                <a:solidFill>
                  <a:srgbClr val="BFBFBF"/>
                </a:solidFill>
              </a:rPr>
              <a:t> </a:t>
            </a:r>
            <a:r>
              <a:rPr lang="en-US" sz="1200" dirty="0" err="1">
                <a:solidFill>
                  <a:srgbClr val="BFBFBF"/>
                </a:solidFill>
              </a:rPr>
              <a:t>Glaukom</a:t>
            </a:r>
            <a:endParaRPr sz="1200" dirty="0">
              <a:solidFill>
                <a:srgbClr val="BFBFBF"/>
              </a:solidFill>
            </a:endParaRPr>
          </a:p>
          <a:p>
            <a:pPr marL="342900" lvl="0" indent="-316230" algn="l" rtl="0">
              <a:spcBef>
                <a:spcPts val="240"/>
              </a:spcBef>
              <a:spcAft>
                <a:spcPts val="0"/>
              </a:spcAft>
              <a:buClr>
                <a:srgbClr val="BFBFBF"/>
              </a:buClr>
              <a:buSzPts val="840"/>
              <a:buChar char="●"/>
            </a:pPr>
            <a:r>
              <a:rPr lang="en-US" sz="1200" dirty="0">
                <a:solidFill>
                  <a:srgbClr val="BFBFBF"/>
                </a:solidFill>
              </a:rPr>
              <a:t>Bei der </a:t>
            </a:r>
            <a:r>
              <a:rPr lang="en-US" sz="1200" dirty="0" err="1">
                <a:solidFill>
                  <a:srgbClr val="BFBFBF"/>
                </a:solidFill>
              </a:rPr>
              <a:t>Gonioskopie</a:t>
            </a:r>
            <a:r>
              <a:rPr lang="en-US" sz="1200" dirty="0">
                <a:solidFill>
                  <a:srgbClr val="BFBFBF"/>
                </a:solidFill>
              </a:rPr>
              <a:t> </a:t>
            </a:r>
            <a:r>
              <a:rPr lang="en-US" sz="1200" dirty="0" err="1">
                <a:solidFill>
                  <a:srgbClr val="BFBFBF"/>
                </a:solidFill>
              </a:rPr>
              <a:t>lässt</a:t>
            </a:r>
            <a:r>
              <a:rPr lang="en-US" sz="1200" dirty="0">
                <a:solidFill>
                  <a:srgbClr val="BFBFBF"/>
                </a:solidFill>
              </a:rPr>
              <a:t> </a:t>
            </a:r>
            <a:r>
              <a:rPr lang="en-US" sz="1200" dirty="0" err="1">
                <a:solidFill>
                  <a:srgbClr val="BFBFBF"/>
                </a:solidFill>
              </a:rPr>
              <a:t>sich</a:t>
            </a:r>
            <a:r>
              <a:rPr lang="en-US" sz="1200" dirty="0">
                <a:solidFill>
                  <a:srgbClr val="BFBFBF"/>
                </a:solidFill>
              </a:rPr>
              <a:t> </a:t>
            </a:r>
            <a:r>
              <a:rPr lang="en-US" sz="1200" dirty="0" err="1">
                <a:solidFill>
                  <a:srgbClr val="BFBFBF"/>
                </a:solidFill>
              </a:rPr>
              <a:t>kortikales</a:t>
            </a:r>
            <a:r>
              <a:rPr lang="en-US" sz="1200" dirty="0">
                <a:solidFill>
                  <a:srgbClr val="BFBFBF"/>
                </a:solidFill>
              </a:rPr>
              <a:t> Material </a:t>
            </a:r>
            <a:r>
              <a:rPr lang="en-US" sz="1200" dirty="0" err="1">
                <a:solidFill>
                  <a:srgbClr val="BFBFBF"/>
                </a:solidFill>
              </a:rPr>
              <a:t>im</a:t>
            </a:r>
            <a:r>
              <a:rPr lang="en-US" sz="1200" dirty="0">
                <a:solidFill>
                  <a:srgbClr val="BFBFBF"/>
                </a:solidFill>
              </a:rPr>
              <a:t> </a:t>
            </a:r>
            <a:r>
              <a:rPr lang="en-US" sz="1200" dirty="0" err="1">
                <a:solidFill>
                  <a:srgbClr val="BFBFBF"/>
                </a:solidFill>
              </a:rPr>
              <a:t>Kammerwinkel</a:t>
            </a:r>
            <a:r>
              <a:rPr lang="en-US" sz="1200" dirty="0">
                <a:solidFill>
                  <a:srgbClr val="BFBFBF"/>
                </a:solidFill>
              </a:rPr>
              <a:t> </a:t>
            </a:r>
            <a:r>
              <a:rPr lang="en-US" sz="1200" dirty="0" err="1">
                <a:solidFill>
                  <a:srgbClr val="BFBFBF"/>
                </a:solidFill>
              </a:rPr>
              <a:t>nachweisen</a:t>
            </a:r>
            <a:r>
              <a:rPr lang="en-US" sz="1200" dirty="0">
                <a:solidFill>
                  <a:srgbClr val="BFBFBF"/>
                </a:solidFill>
              </a:rPr>
              <a:t>: </a:t>
            </a:r>
            <a:r>
              <a:rPr lang="en-US" sz="1200" dirty="0" err="1">
                <a:solidFill>
                  <a:srgbClr val="BFBFBF"/>
                </a:solidFill>
              </a:rPr>
              <a:t>Linsenpartikelglaukom</a:t>
            </a:r>
            <a:endParaRPr sz="1200" dirty="0">
              <a:solidFill>
                <a:srgbClr val="BFBFBF"/>
              </a:solidFill>
            </a:endParaRPr>
          </a:p>
          <a:p>
            <a:pPr marL="342900" lvl="0" indent="-316230" algn="l" rtl="0">
              <a:spcBef>
                <a:spcPts val="240"/>
              </a:spcBef>
              <a:spcAft>
                <a:spcPts val="0"/>
              </a:spcAft>
              <a:buClr>
                <a:srgbClr val="BFBFBF"/>
              </a:buClr>
              <a:buSzPts val="840"/>
              <a:buChar char="●"/>
            </a:pPr>
            <a:r>
              <a:rPr lang="en-US" sz="1200" dirty="0">
                <a:solidFill>
                  <a:srgbClr val="BFBFBF"/>
                </a:solidFill>
              </a:rPr>
              <a:t>Am </a:t>
            </a:r>
            <a:r>
              <a:rPr lang="en-US" sz="1200" dirty="0" err="1">
                <a:solidFill>
                  <a:srgbClr val="BFBFBF"/>
                </a:solidFill>
              </a:rPr>
              <a:t>wenigsten</a:t>
            </a:r>
            <a:r>
              <a:rPr lang="en-US" sz="1200" dirty="0">
                <a:solidFill>
                  <a:srgbClr val="BFBFBF"/>
                </a:solidFill>
              </a:rPr>
              <a:t> </a:t>
            </a:r>
            <a:r>
              <a:rPr lang="en-US" sz="1200" dirty="0" err="1">
                <a:solidFill>
                  <a:srgbClr val="BFBFBF"/>
                </a:solidFill>
              </a:rPr>
              <a:t>wahrscheinlich</a:t>
            </a:r>
            <a:r>
              <a:rPr lang="en-US" sz="1200" dirty="0">
                <a:solidFill>
                  <a:srgbClr val="BFBFBF"/>
                </a:solidFill>
              </a:rPr>
              <a:t>, </a:t>
            </a:r>
            <a:r>
              <a:rPr lang="en-US" sz="1200" dirty="0" err="1">
                <a:solidFill>
                  <a:srgbClr val="BFBFBF"/>
                </a:solidFill>
              </a:rPr>
              <a:t>dass</a:t>
            </a:r>
            <a:r>
              <a:rPr lang="en-US" sz="1200" dirty="0">
                <a:solidFill>
                  <a:srgbClr val="BFBFBF"/>
                </a:solidFill>
              </a:rPr>
              <a:t> </a:t>
            </a:r>
            <a:r>
              <a:rPr lang="en-US" sz="1200" dirty="0" err="1">
                <a:solidFill>
                  <a:srgbClr val="BFBFBF"/>
                </a:solidFill>
              </a:rPr>
              <a:t>sich</a:t>
            </a:r>
            <a:r>
              <a:rPr lang="en-US" sz="1200" dirty="0">
                <a:solidFill>
                  <a:srgbClr val="BFBFBF"/>
                </a:solidFill>
              </a:rPr>
              <a:t> </a:t>
            </a:r>
            <a:r>
              <a:rPr lang="en-US" sz="1200" dirty="0" err="1">
                <a:solidFill>
                  <a:srgbClr val="BFBFBF"/>
                </a:solidFill>
              </a:rPr>
              <a:t>ein</a:t>
            </a:r>
            <a:r>
              <a:rPr lang="en-US" sz="1200" dirty="0">
                <a:solidFill>
                  <a:srgbClr val="BFBFBF"/>
                </a:solidFill>
              </a:rPr>
              <a:t> </a:t>
            </a:r>
            <a:r>
              <a:rPr lang="en-US" sz="1200" dirty="0" err="1">
                <a:solidFill>
                  <a:srgbClr val="BFBFBF"/>
                </a:solidFill>
              </a:rPr>
              <a:t>erhöhter</a:t>
            </a:r>
            <a:r>
              <a:rPr lang="en-US" sz="1200" dirty="0">
                <a:solidFill>
                  <a:srgbClr val="BFBFBF"/>
                </a:solidFill>
              </a:rPr>
              <a:t> </a:t>
            </a:r>
            <a:r>
              <a:rPr lang="en-US" sz="1200" dirty="0" err="1">
                <a:solidFill>
                  <a:srgbClr val="BFBFBF"/>
                </a:solidFill>
              </a:rPr>
              <a:t>Augeninnendruck</a:t>
            </a:r>
            <a:r>
              <a:rPr lang="en-US" sz="1200" dirty="0">
                <a:solidFill>
                  <a:srgbClr val="BFBFBF"/>
                </a:solidFill>
              </a:rPr>
              <a:t> </a:t>
            </a:r>
            <a:r>
              <a:rPr lang="en-US" sz="1200" dirty="0" err="1">
                <a:solidFill>
                  <a:srgbClr val="BFBFBF"/>
                </a:solidFill>
              </a:rPr>
              <a:t>entwickelt</a:t>
            </a:r>
            <a:r>
              <a:rPr lang="en-US" sz="1200" dirty="0">
                <a:solidFill>
                  <a:srgbClr val="BFBFBF"/>
                </a:solidFill>
              </a:rPr>
              <a:t>: </a:t>
            </a:r>
            <a:r>
              <a:rPr lang="en-US" sz="1200" dirty="0" err="1">
                <a:solidFill>
                  <a:srgbClr val="BFBFBF"/>
                </a:solidFill>
              </a:rPr>
              <a:t>phakoantigenes</a:t>
            </a:r>
            <a:r>
              <a:rPr lang="en-US" sz="1200" dirty="0">
                <a:solidFill>
                  <a:srgbClr val="BFBFBF"/>
                </a:solidFill>
              </a:rPr>
              <a:t> </a:t>
            </a:r>
            <a:r>
              <a:rPr lang="en-US" sz="1200" dirty="0" err="1">
                <a:solidFill>
                  <a:srgbClr val="BFBFBF"/>
                </a:solidFill>
              </a:rPr>
              <a:t>Glaukom</a:t>
            </a:r>
            <a:endParaRPr sz="1200" dirty="0">
              <a:solidFill>
                <a:srgbClr val="BFBFBF"/>
              </a:solidFill>
            </a:endParaRPr>
          </a:p>
          <a:p>
            <a:pPr marL="342900" lvl="0" indent="-316230" algn="l" rtl="0">
              <a:spcBef>
                <a:spcPts val="240"/>
              </a:spcBef>
              <a:spcAft>
                <a:spcPts val="0"/>
              </a:spcAft>
              <a:buClr>
                <a:srgbClr val="BFBFBF"/>
              </a:buClr>
              <a:buSzPts val="840"/>
              <a:buChar char="●"/>
            </a:pPr>
            <a:r>
              <a:rPr lang="en-US" sz="1200" dirty="0" err="1">
                <a:solidFill>
                  <a:srgbClr val="BFBFBF"/>
                </a:solidFill>
              </a:rPr>
              <a:t>Wird</a:t>
            </a:r>
            <a:r>
              <a:rPr lang="en-US" sz="1200" dirty="0">
                <a:solidFill>
                  <a:srgbClr val="BFBFBF"/>
                </a:solidFill>
              </a:rPr>
              <a:t> </a:t>
            </a:r>
            <a:r>
              <a:rPr lang="en-US" sz="1200" dirty="0" err="1">
                <a:solidFill>
                  <a:srgbClr val="BFBFBF"/>
                </a:solidFill>
              </a:rPr>
              <a:t>durch</a:t>
            </a:r>
            <a:r>
              <a:rPr lang="en-US" sz="1200" dirty="0">
                <a:solidFill>
                  <a:srgbClr val="BFBFBF"/>
                </a:solidFill>
              </a:rPr>
              <a:t> </a:t>
            </a:r>
            <a:r>
              <a:rPr lang="en-US" sz="1200" dirty="0" err="1">
                <a:solidFill>
                  <a:srgbClr val="BFBFBF"/>
                </a:solidFill>
              </a:rPr>
              <a:t>eine</a:t>
            </a:r>
            <a:r>
              <a:rPr lang="en-US" sz="1200" dirty="0">
                <a:solidFill>
                  <a:srgbClr val="BFBFBF"/>
                </a:solidFill>
              </a:rPr>
              <a:t> </a:t>
            </a:r>
            <a:r>
              <a:rPr lang="en-US" sz="1200" dirty="0" err="1">
                <a:solidFill>
                  <a:srgbClr val="BFBFBF"/>
                </a:solidFill>
              </a:rPr>
              <a:t>Reaktion</a:t>
            </a:r>
            <a:r>
              <a:rPr lang="en-US" sz="1200" dirty="0">
                <a:solidFill>
                  <a:srgbClr val="BFBFBF"/>
                </a:solidFill>
              </a:rPr>
              <a:t> des </a:t>
            </a:r>
            <a:r>
              <a:rPr lang="en-US" sz="1200" i="1" dirty="0" err="1">
                <a:solidFill>
                  <a:srgbClr val="BFBFBF"/>
                </a:solidFill>
              </a:rPr>
              <a:t>angeborenen</a:t>
            </a:r>
            <a:r>
              <a:rPr lang="en-US" sz="1200" i="1" dirty="0">
                <a:solidFill>
                  <a:srgbClr val="BFBFBF"/>
                </a:solidFill>
              </a:rPr>
              <a:t> </a:t>
            </a:r>
            <a:r>
              <a:rPr lang="en-US" sz="1200" dirty="0" err="1">
                <a:solidFill>
                  <a:srgbClr val="BFBFBF"/>
                </a:solidFill>
              </a:rPr>
              <a:t>Immunsystems</a:t>
            </a:r>
            <a:r>
              <a:rPr lang="en-US" sz="1200" dirty="0">
                <a:solidFill>
                  <a:srgbClr val="BFBFBF"/>
                </a:solidFill>
              </a:rPr>
              <a:t> </a:t>
            </a:r>
            <a:r>
              <a:rPr lang="en-US" sz="1200" dirty="0" err="1">
                <a:solidFill>
                  <a:srgbClr val="BFBFBF"/>
                </a:solidFill>
              </a:rPr>
              <a:t>vermittelt</a:t>
            </a:r>
            <a:r>
              <a:rPr lang="en-US" sz="1200" dirty="0">
                <a:solidFill>
                  <a:srgbClr val="BFBFBF"/>
                </a:solidFill>
              </a:rPr>
              <a:t>: </a:t>
            </a:r>
            <a:r>
              <a:rPr lang="en-US" sz="1200" dirty="0" err="1">
                <a:solidFill>
                  <a:srgbClr val="BFBFBF"/>
                </a:solidFill>
              </a:rPr>
              <a:t>phakolytisches</a:t>
            </a:r>
            <a:r>
              <a:rPr lang="en-US" sz="1200" dirty="0">
                <a:solidFill>
                  <a:srgbClr val="BFBFBF"/>
                </a:solidFill>
              </a:rPr>
              <a:t> </a:t>
            </a:r>
            <a:r>
              <a:rPr lang="en-US" sz="1200" dirty="0" err="1">
                <a:solidFill>
                  <a:srgbClr val="BFBFBF"/>
                </a:solidFill>
              </a:rPr>
              <a:t>Glauko</a:t>
            </a:r>
            <a:endParaRPr sz="1200" dirty="0">
              <a:solidFill>
                <a:srgbClr val="BFBFBF"/>
              </a:solidFill>
            </a:endParaRPr>
          </a:p>
          <a:p>
            <a:pPr marL="0" lvl="0" indent="0" algn="l" rtl="0">
              <a:spcBef>
                <a:spcPts val="240"/>
              </a:spcBef>
              <a:spcAft>
                <a:spcPts val="0"/>
              </a:spcAft>
              <a:buNone/>
            </a:pPr>
            <a:endParaRPr sz="1200" dirty="0">
              <a:solidFill>
                <a:srgbClr val="BFBFBF"/>
              </a:solidFill>
            </a:endParaRPr>
          </a:p>
        </p:txBody>
      </p:sp>
      <p:sp>
        <p:nvSpPr>
          <p:cNvPr id="1520" name="Google Shape;1520;p121"/>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521" name="Google Shape;1521;p121"/>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121</a:t>
            </a:fld>
            <a:endParaRPr sz="1000" b="0" i="0" u="none" strike="noStrike" cap="none">
              <a:solidFill>
                <a:srgbClr val="000000"/>
              </a:solidFill>
              <a:latin typeface="Arial"/>
              <a:ea typeface="Arial"/>
              <a:cs typeface="Arial"/>
              <a:sym typeface="Arial"/>
            </a:endParaRPr>
          </a:p>
        </p:txBody>
      </p:sp>
      <p:sp>
        <p:nvSpPr>
          <p:cNvPr id="1522" name="Google Shape;1522;p121"/>
          <p:cNvSpPr txBox="1"/>
          <p:nvPr/>
        </p:nvSpPr>
        <p:spPr>
          <a:xfrm>
            <a:off x="457200" y="2264549"/>
            <a:ext cx="8479200" cy="1903500"/>
          </a:xfrm>
          <a:prstGeom prst="rect">
            <a:avLst/>
          </a:prstGeom>
          <a:solidFill>
            <a:srgbClr val="EDEDCB"/>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chemeClr val="dk1"/>
                </a:solidFill>
              </a:rPr>
              <a:t>Es gibt zwei große Kategorien von Immunreaktionen – welche sind das?</a:t>
            </a:r>
            <a:endParaRPr>
              <a:solidFill>
                <a:schemeClr val="dk1"/>
              </a:solidFill>
            </a:endParaRPr>
          </a:p>
          <a:p>
            <a:pPr marL="0" lvl="0" indent="0" algn="l" rtl="0">
              <a:spcBef>
                <a:spcPts val="0"/>
              </a:spcBef>
              <a:spcAft>
                <a:spcPts val="0"/>
              </a:spcAft>
              <a:buClr>
                <a:schemeClr val="dk1"/>
              </a:buClr>
              <a:buFont typeface="Arial"/>
              <a:buNone/>
            </a:pPr>
            <a:r>
              <a:rPr lang="en-US" sz="1200" b="1">
                <a:solidFill>
                  <a:schemeClr val="dk1"/>
                </a:solidFill>
              </a:rPr>
              <a:t>Angeboren </a:t>
            </a:r>
            <a:r>
              <a:rPr lang="en-US" sz="1200">
                <a:solidFill>
                  <a:schemeClr val="dk1"/>
                </a:solidFill>
              </a:rPr>
              <a:t>und </a:t>
            </a:r>
            <a:r>
              <a:rPr lang="en-US" sz="1200" b="1">
                <a:solidFill>
                  <a:schemeClr val="dk1"/>
                </a:solidFill>
              </a:rPr>
              <a:t>adaptiv </a:t>
            </a:r>
            <a:r>
              <a:rPr lang="en-US" sz="1200">
                <a:solidFill>
                  <a:schemeClr val="dk1"/>
                </a:solidFill>
              </a:rPr>
              <a:t>(zu Ihrer Information: Wir werden, wie zuvor versprochen, nun </a:t>
            </a:r>
            <a:r>
              <a:rPr lang="en-US" sz="1200" i="1">
                <a:solidFill>
                  <a:schemeClr val="dk1"/>
                </a:solidFill>
              </a:rPr>
              <a:t>die adaptive Immunantwort </a:t>
            </a:r>
            <a:r>
              <a:rPr lang="en-US" sz="1200">
                <a:solidFill>
                  <a:schemeClr val="dk1"/>
                </a:solidFill>
              </a:rPr>
              <a:t>näher erläutern.)</a:t>
            </a:r>
            <a:endParaRPr sz="1200" i="1">
              <a:solidFill>
                <a:schemeClr val="dk1"/>
              </a:solidFill>
            </a:endParaRPr>
          </a:p>
          <a:p>
            <a:pPr marL="0" lvl="0" indent="0" algn="l" rtl="0">
              <a:spcBef>
                <a:spcPts val="0"/>
              </a:spcBef>
              <a:spcAft>
                <a:spcPts val="0"/>
              </a:spcAft>
              <a:buClr>
                <a:schemeClr val="dk1"/>
              </a:buClr>
              <a:buFont typeface="Arial"/>
              <a:buNone/>
            </a:pPr>
            <a:endParaRPr>
              <a:solidFill>
                <a:schemeClr val="dk1"/>
              </a:solidFill>
            </a:endParaRPr>
          </a:p>
          <a:p>
            <a:pPr marL="0" lvl="0" indent="0" algn="l" rtl="0">
              <a:spcBef>
                <a:spcPts val="0"/>
              </a:spcBef>
              <a:spcAft>
                <a:spcPts val="0"/>
              </a:spcAft>
              <a:buClr>
                <a:schemeClr val="dk1"/>
              </a:buClr>
              <a:buFont typeface="Arial"/>
              <a:buNone/>
            </a:pPr>
            <a:r>
              <a:rPr lang="en-US" sz="1200" i="1">
                <a:solidFill>
                  <a:schemeClr val="dk1"/>
                </a:solidFill>
              </a:rPr>
              <a:t>Wie ist die jeweilige Immunreaktion grundsätzlich charakterisiert, und worin unterscheiden sich die beiden Reaktionstypen?</a:t>
            </a:r>
            <a:endParaRPr sz="1200" i="1">
              <a:solidFill>
                <a:schemeClr val="dk1"/>
              </a:solidFill>
            </a:endParaRPr>
          </a:p>
          <a:p>
            <a:pPr marL="0" marR="0" lvl="0" indent="0" algn="l" rtl="0">
              <a:spcBef>
                <a:spcPts val="0"/>
              </a:spcBef>
              <a:spcAft>
                <a:spcPts val="0"/>
              </a:spcAft>
              <a:buNone/>
            </a:pPr>
            <a:r>
              <a:rPr lang="en-US" sz="1200">
                <a:solidFill>
                  <a:schemeClr val="dk1"/>
                </a:solidFill>
              </a:rPr>
              <a:t>Die adaptive Immunantwort beruht auf einer Art immunologischer „Lern- bzw. Prägungsprozesse", bei denen Immunüberwachungszellen lernen, körperfremde Antigene zu erkennen und sich an diese zu erinnern.</a:t>
            </a:r>
            <a:r>
              <a:rPr lang="en-US" sz="1200">
                <a:solidFill>
                  <a:schemeClr val="dk1"/>
                </a:solidFill>
                <a:latin typeface="Arial"/>
                <a:ea typeface="Arial"/>
                <a:cs typeface="Arial"/>
                <a:sym typeface="Arial"/>
              </a:rPr>
              <a:t> </a:t>
            </a:r>
            <a:r>
              <a:rPr lang="en-US" sz="1200">
                <a:solidFill>
                  <a:srgbClr val="0000FF"/>
                </a:solidFill>
                <a:latin typeface="Arial"/>
                <a:ea typeface="Arial"/>
                <a:cs typeface="Arial"/>
                <a:sym typeface="Arial"/>
              </a:rPr>
              <a:t>I</a:t>
            </a:r>
            <a:r>
              <a:rPr lang="en-US" sz="1200">
                <a:solidFill>
                  <a:srgbClr val="0000FF"/>
                </a:solidFill>
              </a:rPr>
              <a:t>m Gegensatz dazu erfordert die angeborene (oder natürliche) Immunantwort keine vorherige immunologische „Prägung". Sie beruht auf </a:t>
            </a:r>
            <a:r>
              <a:rPr lang="en-US" sz="1200">
                <a:solidFill>
                  <a:schemeClr val="dk1"/>
                </a:solidFill>
              </a:rPr>
              <a:t>„</a:t>
            </a:r>
            <a:r>
              <a:rPr lang="en-US" sz="1200">
                <a:solidFill>
                  <a:srgbClr val="0000FF"/>
                </a:solidFill>
              </a:rPr>
              <a:t>vorprogrammierten" Immunzellen, die körperfremde Strukturen erkennen können, sobald diese im Gewebe oder im Blut auftreten.</a:t>
            </a:r>
            <a:endParaRP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Shape 1526"/>
        <p:cNvGrpSpPr/>
        <p:nvPr/>
      </p:nvGrpSpPr>
      <p:grpSpPr>
        <a:xfrm>
          <a:off x="0" y="0"/>
          <a:ext cx="0" cy="0"/>
          <a:chOff x="0" y="0"/>
          <a:chExt cx="0" cy="0"/>
        </a:xfrm>
      </p:grpSpPr>
      <p:sp>
        <p:nvSpPr>
          <p:cNvPr id="1527" name="Google Shape;1527;p122"/>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A</a:t>
            </a:r>
            <a:endParaRPr dirty="0"/>
          </a:p>
        </p:txBody>
      </p:sp>
      <p:sp>
        <p:nvSpPr>
          <p:cNvPr id="1528" name="Google Shape;1528;p122"/>
          <p:cNvSpPr txBox="1">
            <a:spLocks noGrp="1"/>
          </p:cNvSpPr>
          <p:nvPr>
            <p:ph type="body" idx="1"/>
          </p:nvPr>
        </p:nvSpPr>
        <p:spPr>
          <a:xfrm>
            <a:off x="484932" y="1044856"/>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dirty="0">
                <a:solidFill>
                  <a:srgbClr val="BFBFBF"/>
                </a:solidFill>
              </a:rPr>
              <a:t>Auch </a:t>
            </a:r>
            <a:r>
              <a:rPr lang="en-US" sz="1200" dirty="0" err="1">
                <a:solidFill>
                  <a:srgbClr val="BFBFBF"/>
                </a:solidFill>
              </a:rPr>
              <a:t>bekannt</a:t>
            </a:r>
            <a:r>
              <a:rPr lang="en-US" sz="1200" dirty="0">
                <a:solidFill>
                  <a:srgbClr val="BFBFBF"/>
                </a:solidFill>
              </a:rPr>
              <a:t> </a:t>
            </a:r>
            <a:r>
              <a:rPr lang="en-US" sz="1200" dirty="0" err="1">
                <a:solidFill>
                  <a:srgbClr val="BFBFBF"/>
                </a:solidFill>
              </a:rPr>
              <a:t>als</a:t>
            </a:r>
            <a:r>
              <a:rPr lang="en-US" sz="1200" dirty="0">
                <a:solidFill>
                  <a:srgbClr val="BFBFBF"/>
                </a:solidFill>
              </a:rPr>
              <a:t> </a:t>
            </a:r>
            <a:r>
              <a:rPr lang="en-US" sz="1200" i="1" dirty="0" err="1">
                <a:solidFill>
                  <a:srgbClr val="BFBFBF"/>
                </a:solidFill>
              </a:rPr>
              <a:t>phakoanaphylaktisches</a:t>
            </a:r>
            <a:r>
              <a:rPr lang="en-US" sz="1200" i="1" dirty="0">
                <a:solidFill>
                  <a:srgbClr val="BFBFBF"/>
                </a:solidFill>
              </a:rPr>
              <a:t> </a:t>
            </a:r>
            <a:r>
              <a:rPr lang="en-US" sz="1200" i="1" dirty="0" err="1">
                <a:solidFill>
                  <a:srgbClr val="BFBFBF"/>
                </a:solidFill>
              </a:rPr>
              <a:t>Glaukom</a:t>
            </a:r>
            <a:r>
              <a:rPr lang="en-US" sz="1200" dirty="0">
                <a:solidFill>
                  <a:srgbClr val="BFBFBF"/>
                </a:solidFill>
              </a:rPr>
              <a:t>: </a:t>
            </a:r>
            <a:r>
              <a:rPr lang="en-US" sz="1200" dirty="0" err="1">
                <a:solidFill>
                  <a:srgbClr val="BFBFBF"/>
                </a:solidFill>
              </a:rPr>
              <a:t>phakoantigenes</a:t>
            </a:r>
            <a:r>
              <a:rPr lang="en-US" sz="1200" dirty="0">
                <a:solidFill>
                  <a:srgbClr val="BFBFBF"/>
                </a:solidFill>
              </a:rPr>
              <a:t> </a:t>
            </a:r>
            <a:r>
              <a:rPr lang="en-US" sz="1200" dirty="0" err="1">
                <a:solidFill>
                  <a:srgbClr val="BFBFBF"/>
                </a:solidFill>
              </a:rPr>
              <a:t>Glaukom</a:t>
            </a:r>
            <a:endParaRPr sz="2200" dirty="0">
              <a:solidFill>
                <a:srgbClr val="BFBFBF"/>
              </a:solidFill>
            </a:endParaRPr>
          </a:p>
          <a:p>
            <a:pPr marL="342900" lvl="0" indent="-316230" algn="l" rtl="0">
              <a:spcBef>
                <a:spcPts val="240"/>
              </a:spcBef>
              <a:spcAft>
                <a:spcPts val="0"/>
              </a:spcAft>
              <a:buClr>
                <a:srgbClr val="BFBFBF"/>
              </a:buClr>
              <a:buSzPts val="840"/>
              <a:buChar char="●"/>
            </a:pPr>
            <a:r>
              <a:rPr lang="en-US" sz="1200" dirty="0">
                <a:solidFill>
                  <a:srgbClr val="BFBFBF"/>
                </a:solidFill>
              </a:rPr>
              <a:t>In der Regel </a:t>
            </a:r>
            <a:r>
              <a:rPr lang="en-US" sz="1200" dirty="0" err="1">
                <a:solidFill>
                  <a:srgbClr val="BFBFBF"/>
                </a:solidFill>
              </a:rPr>
              <a:t>einseitig</a:t>
            </a:r>
            <a:r>
              <a:rPr lang="en-US" sz="1200" dirty="0">
                <a:solidFill>
                  <a:srgbClr val="BFBFBF"/>
                </a:solidFill>
              </a:rPr>
              <a:t>: alle</a:t>
            </a:r>
            <a:endParaRPr sz="1200" dirty="0">
              <a:solidFill>
                <a:srgbClr val="BFBFBF"/>
              </a:solidFill>
            </a:endParaRPr>
          </a:p>
          <a:p>
            <a:pPr marL="342900" lvl="0" indent="-316230" algn="l" rtl="0">
              <a:spcBef>
                <a:spcPts val="240"/>
              </a:spcBef>
              <a:spcAft>
                <a:spcPts val="0"/>
              </a:spcAft>
              <a:buClr>
                <a:srgbClr val="BFBFBF"/>
              </a:buClr>
              <a:buSzPts val="840"/>
              <a:buChar char="●"/>
            </a:pPr>
            <a:r>
              <a:rPr lang="en-US" sz="1200" dirty="0" err="1">
                <a:solidFill>
                  <a:srgbClr val="BFBFBF"/>
                </a:solidFill>
              </a:rPr>
              <a:t>Wird</a:t>
            </a:r>
            <a:r>
              <a:rPr lang="en-US" sz="1200" dirty="0">
                <a:solidFill>
                  <a:srgbClr val="BFBFBF"/>
                </a:solidFill>
              </a:rPr>
              <a:t> </a:t>
            </a:r>
            <a:r>
              <a:rPr lang="en-US" sz="1200" dirty="0" err="1">
                <a:solidFill>
                  <a:srgbClr val="BFBFBF"/>
                </a:solidFill>
              </a:rPr>
              <a:t>durch</a:t>
            </a:r>
            <a:r>
              <a:rPr lang="en-US" sz="1200" dirty="0">
                <a:solidFill>
                  <a:srgbClr val="BFBFBF"/>
                </a:solidFill>
              </a:rPr>
              <a:t> </a:t>
            </a:r>
            <a:r>
              <a:rPr lang="en-US" sz="1200" dirty="0" err="1">
                <a:solidFill>
                  <a:srgbClr val="BFBFBF"/>
                </a:solidFill>
              </a:rPr>
              <a:t>eine</a:t>
            </a:r>
            <a:r>
              <a:rPr lang="en-US" sz="1200" dirty="0">
                <a:solidFill>
                  <a:srgbClr val="BFBFBF"/>
                </a:solidFill>
              </a:rPr>
              <a:t> </a:t>
            </a:r>
            <a:r>
              <a:rPr lang="en-US" sz="1200" b="1" i="1" dirty="0">
                <a:solidFill>
                  <a:srgbClr val="BFBFBF"/>
                </a:solidFill>
              </a:rPr>
              <a:t>adaptive</a:t>
            </a:r>
            <a:r>
              <a:rPr lang="en-US" sz="1200" i="1" dirty="0">
                <a:solidFill>
                  <a:srgbClr val="BFBFBF"/>
                </a:solidFill>
              </a:rPr>
              <a:t> </a:t>
            </a:r>
            <a:r>
              <a:rPr lang="en-US" sz="1200" dirty="0" err="1">
                <a:solidFill>
                  <a:srgbClr val="BFBFBF"/>
                </a:solidFill>
              </a:rPr>
              <a:t>Immunantwort</a:t>
            </a:r>
            <a:r>
              <a:rPr lang="en-US" sz="1200" dirty="0">
                <a:solidFill>
                  <a:srgbClr val="BFBFBF"/>
                </a:solidFill>
              </a:rPr>
              <a:t> </a:t>
            </a:r>
            <a:r>
              <a:rPr lang="en-US" sz="1200" dirty="0" err="1">
                <a:solidFill>
                  <a:srgbClr val="BFBFBF"/>
                </a:solidFill>
              </a:rPr>
              <a:t>vermittelt</a:t>
            </a:r>
            <a:r>
              <a:rPr lang="en-US" sz="1200" dirty="0">
                <a:solidFill>
                  <a:srgbClr val="BFBFBF"/>
                </a:solidFill>
              </a:rPr>
              <a:t>: </a:t>
            </a:r>
            <a:r>
              <a:rPr lang="en-US" sz="1200" dirty="0" err="1">
                <a:solidFill>
                  <a:srgbClr val="BFBFBF"/>
                </a:solidFill>
              </a:rPr>
              <a:t>phakoantigenes</a:t>
            </a:r>
            <a:r>
              <a:rPr lang="en-US" sz="1200" dirty="0">
                <a:solidFill>
                  <a:srgbClr val="BFBFBF"/>
                </a:solidFill>
              </a:rPr>
              <a:t> </a:t>
            </a:r>
            <a:r>
              <a:rPr lang="en-US" sz="1200" dirty="0" err="1">
                <a:solidFill>
                  <a:srgbClr val="BFBFBF"/>
                </a:solidFill>
              </a:rPr>
              <a:t>Glaukom</a:t>
            </a:r>
            <a:endParaRPr sz="1200" dirty="0">
              <a:solidFill>
                <a:srgbClr val="BFBFBF"/>
              </a:solidFill>
            </a:endParaRPr>
          </a:p>
          <a:p>
            <a:pPr marL="342900" lvl="0" indent="-316230" algn="l" rtl="0">
              <a:spcBef>
                <a:spcPts val="240"/>
              </a:spcBef>
              <a:spcAft>
                <a:spcPts val="0"/>
              </a:spcAft>
              <a:buClr>
                <a:srgbClr val="BFBFBF"/>
              </a:buClr>
              <a:buSzPts val="840"/>
              <a:buChar char="●"/>
            </a:pPr>
            <a:r>
              <a:rPr lang="en-US" sz="1200" dirty="0" err="1">
                <a:solidFill>
                  <a:srgbClr val="BFBFBF"/>
                </a:solidFill>
              </a:rPr>
              <a:t>Assoziiert</a:t>
            </a:r>
            <a:r>
              <a:rPr lang="en-US" sz="1200" dirty="0">
                <a:solidFill>
                  <a:srgbClr val="BFBFBF"/>
                </a:solidFill>
              </a:rPr>
              <a:t> </a:t>
            </a:r>
            <a:r>
              <a:rPr lang="en-US" sz="1200" dirty="0" err="1">
                <a:solidFill>
                  <a:srgbClr val="BFBFBF"/>
                </a:solidFill>
              </a:rPr>
              <a:t>mit</a:t>
            </a:r>
            <a:r>
              <a:rPr lang="en-US" sz="1200" dirty="0">
                <a:solidFill>
                  <a:srgbClr val="BFBFBF"/>
                </a:solidFill>
              </a:rPr>
              <a:t> maturer/</a:t>
            </a:r>
            <a:r>
              <a:rPr lang="en-US" sz="1200" dirty="0" err="1">
                <a:solidFill>
                  <a:srgbClr val="BFBFBF"/>
                </a:solidFill>
              </a:rPr>
              <a:t>hypermaturer</a:t>
            </a:r>
            <a:r>
              <a:rPr lang="en-US" sz="1200" dirty="0">
                <a:solidFill>
                  <a:srgbClr val="BFBFBF"/>
                </a:solidFill>
              </a:rPr>
              <a:t> </a:t>
            </a:r>
            <a:r>
              <a:rPr lang="en-US" sz="1200" dirty="0" err="1">
                <a:solidFill>
                  <a:srgbClr val="BFBFBF"/>
                </a:solidFill>
              </a:rPr>
              <a:t>Katarakt</a:t>
            </a:r>
            <a:r>
              <a:rPr lang="en-US" sz="1200" dirty="0">
                <a:solidFill>
                  <a:srgbClr val="BFBFBF"/>
                </a:solidFill>
              </a:rPr>
              <a:t>: </a:t>
            </a:r>
            <a:r>
              <a:rPr lang="en-US" sz="1200" dirty="0" err="1">
                <a:solidFill>
                  <a:srgbClr val="BFBFBF"/>
                </a:solidFill>
              </a:rPr>
              <a:t>phakolytisches</a:t>
            </a:r>
            <a:r>
              <a:rPr lang="en-US" sz="1200" dirty="0">
                <a:solidFill>
                  <a:srgbClr val="BFBFBF"/>
                </a:solidFill>
              </a:rPr>
              <a:t> </a:t>
            </a:r>
            <a:r>
              <a:rPr lang="en-US" sz="1200" dirty="0" err="1">
                <a:solidFill>
                  <a:srgbClr val="BFBFBF"/>
                </a:solidFill>
              </a:rPr>
              <a:t>Glaukom</a:t>
            </a:r>
            <a:endParaRPr sz="1200" dirty="0">
              <a:solidFill>
                <a:srgbClr val="BFBFBF"/>
              </a:solidFill>
            </a:endParaRPr>
          </a:p>
          <a:p>
            <a:pPr marL="342900" lvl="0" indent="-316230" algn="l" rtl="0">
              <a:spcBef>
                <a:spcPts val="240"/>
              </a:spcBef>
              <a:spcAft>
                <a:spcPts val="0"/>
              </a:spcAft>
              <a:buClr>
                <a:srgbClr val="BFBFBF"/>
              </a:buClr>
              <a:buSzPts val="840"/>
              <a:buChar char="●"/>
            </a:pPr>
            <a:r>
              <a:rPr lang="en-US" sz="1200" dirty="0">
                <a:solidFill>
                  <a:srgbClr val="BFBFBF"/>
                </a:solidFill>
              </a:rPr>
              <a:t>Eine </a:t>
            </a:r>
            <a:r>
              <a:rPr lang="en-US" sz="1200" dirty="0" err="1">
                <a:solidFill>
                  <a:srgbClr val="BFBFBF"/>
                </a:solidFill>
              </a:rPr>
              <a:t>Vitritis</a:t>
            </a:r>
            <a:r>
              <a:rPr lang="en-US" sz="1200" dirty="0">
                <a:solidFill>
                  <a:srgbClr val="BFBFBF"/>
                </a:solidFill>
              </a:rPr>
              <a:t> </a:t>
            </a:r>
            <a:r>
              <a:rPr lang="en-US" sz="1200" dirty="0" err="1">
                <a:solidFill>
                  <a:srgbClr val="BFBFBF"/>
                </a:solidFill>
              </a:rPr>
              <a:t>kann</a:t>
            </a:r>
            <a:r>
              <a:rPr lang="en-US" sz="1200" dirty="0">
                <a:solidFill>
                  <a:srgbClr val="BFBFBF"/>
                </a:solidFill>
              </a:rPr>
              <a:t> </a:t>
            </a:r>
            <a:r>
              <a:rPr lang="en-US" sz="1200" dirty="0" err="1">
                <a:solidFill>
                  <a:srgbClr val="BFBFBF"/>
                </a:solidFill>
              </a:rPr>
              <a:t>vorliegen</a:t>
            </a:r>
            <a:r>
              <a:rPr lang="en-US" sz="1200" dirty="0">
                <a:solidFill>
                  <a:srgbClr val="BFBFBF"/>
                </a:solidFill>
              </a:rPr>
              <a:t>: </a:t>
            </a:r>
            <a:r>
              <a:rPr lang="en-US" sz="1200" dirty="0" err="1">
                <a:solidFill>
                  <a:srgbClr val="BFBFBF"/>
                </a:solidFill>
              </a:rPr>
              <a:t>phakoantigenes</a:t>
            </a:r>
            <a:r>
              <a:rPr lang="en-US" sz="1200" dirty="0">
                <a:solidFill>
                  <a:srgbClr val="BFBFBF"/>
                </a:solidFill>
              </a:rPr>
              <a:t> </a:t>
            </a:r>
            <a:r>
              <a:rPr lang="en-US" sz="1200"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Glaukom</a:t>
            </a:r>
            <a:endParaRPr sz="1200" dirty="0">
              <a:solidFill>
                <a:srgbClr val="BFBFBF"/>
              </a:solidFill>
            </a:endParaRPr>
          </a:p>
          <a:p>
            <a:pPr marL="342900" lvl="0" indent="-316230" algn="l" rtl="0">
              <a:spcBef>
                <a:spcPts val="240"/>
              </a:spcBef>
              <a:spcAft>
                <a:spcPts val="0"/>
              </a:spcAft>
              <a:buClr>
                <a:srgbClr val="BFBFBF"/>
              </a:buClr>
              <a:buSzPts val="840"/>
              <a:buChar char="●"/>
            </a:pPr>
            <a:r>
              <a:rPr lang="en-US" sz="1200" dirty="0">
                <a:solidFill>
                  <a:srgbClr val="BFBFBF"/>
                </a:solidFill>
              </a:rPr>
              <a:t>Bei der </a:t>
            </a:r>
            <a:r>
              <a:rPr lang="en-US" sz="1200" dirty="0" err="1">
                <a:solidFill>
                  <a:srgbClr val="BFBFBF"/>
                </a:solidFill>
              </a:rPr>
              <a:t>Gonioskopie</a:t>
            </a:r>
            <a:r>
              <a:rPr lang="en-US" sz="1200" dirty="0">
                <a:solidFill>
                  <a:srgbClr val="BFBFBF"/>
                </a:solidFill>
              </a:rPr>
              <a:t> </a:t>
            </a:r>
            <a:r>
              <a:rPr lang="en-US" sz="1200" dirty="0" err="1">
                <a:solidFill>
                  <a:srgbClr val="BFBFBF"/>
                </a:solidFill>
              </a:rPr>
              <a:t>lässt</a:t>
            </a:r>
            <a:r>
              <a:rPr lang="en-US" sz="1200" dirty="0">
                <a:solidFill>
                  <a:srgbClr val="BFBFBF"/>
                </a:solidFill>
              </a:rPr>
              <a:t> </a:t>
            </a:r>
            <a:r>
              <a:rPr lang="en-US" sz="1200" dirty="0" err="1">
                <a:solidFill>
                  <a:srgbClr val="BFBFBF"/>
                </a:solidFill>
              </a:rPr>
              <a:t>sich</a:t>
            </a:r>
            <a:r>
              <a:rPr lang="en-US" sz="1200" dirty="0">
                <a:solidFill>
                  <a:srgbClr val="BFBFBF"/>
                </a:solidFill>
              </a:rPr>
              <a:t> </a:t>
            </a:r>
            <a:r>
              <a:rPr lang="en-US" sz="1200" dirty="0" err="1">
                <a:solidFill>
                  <a:srgbClr val="BFBFBF"/>
                </a:solidFill>
              </a:rPr>
              <a:t>kortikales</a:t>
            </a:r>
            <a:r>
              <a:rPr lang="en-US" sz="1200" dirty="0">
                <a:solidFill>
                  <a:srgbClr val="BFBFBF"/>
                </a:solidFill>
              </a:rPr>
              <a:t> Material </a:t>
            </a:r>
            <a:r>
              <a:rPr lang="en-US" sz="1200" dirty="0" err="1">
                <a:solidFill>
                  <a:srgbClr val="BFBFBF"/>
                </a:solidFill>
              </a:rPr>
              <a:t>im</a:t>
            </a:r>
            <a:r>
              <a:rPr lang="en-US" sz="1200" dirty="0">
                <a:solidFill>
                  <a:srgbClr val="BFBFBF"/>
                </a:solidFill>
              </a:rPr>
              <a:t> </a:t>
            </a:r>
            <a:r>
              <a:rPr lang="en-US" sz="1200" dirty="0" err="1">
                <a:solidFill>
                  <a:srgbClr val="BFBFBF"/>
                </a:solidFill>
              </a:rPr>
              <a:t>Kammerwinkel</a:t>
            </a:r>
            <a:r>
              <a:rPr lang="en-US" sz="1200" dirty="0">
                <a:solidFill>
                  <a:srgbClr val="BFBFBF"/>
                </a:solidFill>
              </a:rPr>
              <a:t> </a:t>
            </a:r>
            <a:r>
              <a:rPr lang="en-US" sz="1200" dirty="0" err="1">
                <a:solidFill>
                  <a:srgbClr val="BFBFBF"/>
                </a:solidFill>
              </a:rPr>
              <a:t>nachweisen</a:t>
            </a:r>
            <a:r>
              <a:rPr lang="en-US" sz="1200" dirty="0">
                <a:solidFill>
                  <a:srgbClr val="BFBFBF"/>
                </a:solidFill>
              </a:rPr>
              <a:t>: </a:t>
            </a:r>
            <a:r>
              <a:rPr lang="en-US" sz="1200" dirty="0" err="1">
                <a:solidFill>
                  <a:srgbClr val="BFBFBF"/>
                </a:solidFill>
              </a:rPr>
              <a:t>Linsenpartikelglaukom</a:t>
            </a:r>
            <a:endParaRPr lang="en-US" sz="1200" dirty="0">
              <a:solidFill>
                <a:srgbClr val="BFBFBF"/>
              </a:solidFill>
            </a:endParaRPr>
          </a:p>
          <a:p>
            <a:pPr marL="342900" lvl="0" indent="-316230" algn="l" rtl="0">
              <a:spcBef>
                <a:spcPts val="240"/>
              </a:spcBef>
              <a:spcAft>
                <a:spcPts val="0"/>
              </a:spcAft>
              <a:buClr>
                <a:srgbClr val="BFBFBF"/>
              </a:buClr>
              <a:buSzPts val="840"/>
              <a:buChar char="●"/>
            </a:pPr>
            <a:endParaRPr lang="en-US" sz="1200" dirty="0">
              <a:solidFill>
                <a:srgbClr val="BFBFBF"/>
              </a:solidFill>
            </a:endParaRPr>
          </a:p>
          <a:p>
            <a:pPr marL="342900" lvl="0" indent="-316230" algn="l" rtl="0">
              <a:spcBef>
                <a:spcPts val="240"/>
              </a:spcBef>
              <a:spcAft>
                <a:spcPts val="0"/>
              </a:spcAft>
              <a:buClr>
                <a:srgbClr val="BFBFBF"/>
              </a:buClr>
              <a:buSzPts val="840"/>
              <a:buChar char="●"/>
            </a:pPr>
            <a:endParaRPr lang="en-US" sz="1200" dirty="0">
              <a:solidFill>
                <a:srgbClr val="BFBFBF"/>
              </a:solidFill>
            </a:endParaRPr>
          </a:p>
          <a:p>
            <a:pPr marL="342900" lvl="0" indent="-316230" algn="l" rtl="0">
              <a:spcBef>
                <a:spcPts val="240"/>
              </a:spcBef>
              <a:spcAft>
                <a:spcPts val="0"/>
              </a:spcAft>
              <a:buClr>
                <a:srgbClr val="BFBFBF"/>
              </a:buClr>
              <a:buSzPts val="840"/>
              <a:buChar char="●"/>
            </a:pPr>
            <a:endParaRPr lang="en-US" sz="1200" dirty="0">
              <a:solidFill>
                <a:srgbClr val="BFBFBF"/>
              </a:solidFill>
            </a:endParaRPr>
          </a:p>
          <a:p>
            <a:pPr marL="342900" lvl="0" indent="-316230" algn="l" rtl="0">
              <a:spcBef>
                <a:spcPts val="240"/>
              </a:spcBef>
              <a:spcAft>
                <a:spcPts val="0"/>
              </a:spcAft>
              <a:buClr>
                <a:srgbClr val="BFBFBF"/>
              </a:buClr>
              <a:buSzPts val="840"/>
              <a:buChar char="●"/>
            </a:pPr>
            <a:endParaRPr sz="1200" dirty="0">
              <a:solidFill>
                <a:srgbClr val="BFBFBF"/>
              </a:solidFill>
            </a:endParaRPr>
          </a:p>
          <a:p>
            <a:pPr marL="342900" indent="-316230">
              <a:spcBef>
                <a:spcPts val="240"/>
              </a:spcBef>
              <a:buClr>
                <a:srgbClr val="BFBFBF"/>
              </a:buClr>
              <a:buSzPts val="840"/>
            </a:pPr>
            <a:r>
              <a:rPr lang="en-US" sz="1200" dirty="0" err="1"/>
              <a:t>Wird</a:t>
            </a:r>
            <a:r>
              <a:rPr lang="en-US" sz="1200" dirty="0"/>
              <a:t> </a:t>
            </a:r>
            <a:r>
              <a:rPr lang="en-US" sz="1200" dirty="0" err="1"/>
              <a:t>durch</a:t>
            </a:r>
            <a:r>
              <a:rPr lang="en-US" sz="1200" dirty="0"/>
              <a:t> </a:t>
            </a:r>
            <a:r>
              <a:rPr lang="en-US" sz="1200" dirty="0" err="1"/>
              <a:t>eine</a:t>
            </a:r>
            <a:r>
              <a:rPr lang="en-US" sz="1200" dirty="0"/>
              <a:t> </a:t>
            </a:r>
            <a:r>
              <a:rPr lang="en-US" sz="1200" dirty="0" err="1"/>
              <a:t>Reaktion</a:t>
            </a:r>
            <a:r>
              <a:rPr lang="en-US" sz="1200" dirty="0"/>
              <a:t> des </a:t>
            </a:r>
            <a:r>
              <a:rPr lang="en-US" sz="1200" i="1" dirty="0" err="1"/>
              <a:t>angeborenen</a:t>
            </a:r>
            <a:r>
              <a:rPr lang="en-US" sz="1200" i="1" dirty="0"/>
              <a:t> </a:t>
            </a:r>
            <a:r>
              <a:rPr lang="en-US" sz="1200" dirty="0" err="1"/>
              <a:t>Immunsystems</a:t>
            </a:r>
            <a:r>
              <a:rPr lang="en-US" sz="1200" dirty="0"/>
              <a:t> </a:t>
            </a:r>
            <a:r>
              <a:rPr lang="en-US" sz="1200" dirty="0" err="1"/>
              <a:t>vermittelt</a:t>
            </a:r>
            <a:r>
              <a:rPr lang="en-US" sz="1200" dirty="0"/>
              <a:t>: </a:t>
            </a:r>
            <a:r>
              <a:rPr lang="en-US" sz="1200" dirty="0" err="1">
                <a:solidFill>
                  <a:srgbClr val="0000FF"/>
                </a:solidFill>
              </a:rPr>
              <a:t>phakolytisches</a:t>
            </a:r>
            <a:r>
              <a:rPr lang="en-US" sz="1200" dirty="0">
                <a:solidFill>
                  <a:srgbClr val="0000FF"/>
                </a:solidFill>
              </a:rPr>
              <a:t> </a:t>
            </a:r>
            <a:r>
              <a:rPr lang="en-US" sz="1200" dirty="0" err="1">
                <a:solidFill>
                  <a:srgbClr val="0000FF"/>
                </a:solidFill>
              </a:rPr>
              <a:t>Glaukom</a:t>
            </a:r>
            <a:endParaRPr lang="en-US" sz="2200" dirty="0">
              <a:solidFill>
                <a:srgbClr val="0000FF"/>
              </a:solidFill>
            </a:endParaRPr>
          </a:p>
          <a:p>
            <a:pPr marL="342900" lvl="0" indent="-316230" algn="l" rtl="0">
              <a:spcBef>
                <a:spcPts val="240"/>
              </a:spcBef>
              <a:spcAft>
                <a:spcPts val="0"/>
              </a:spcAft>
              <a:buClr>
                <a:srgbClr val="BFBFBF"/>
              </a:buClr>
              <a:buSzPts val="840"/>
              <a:buChar char="●"/>
            </a:pPr>
            <a:endParaRPr lang="en-US" sz="1200" dirty="0">
              <a:solidFill>
                <a:srgbClr val="BFBFBF"/>
              </a:solidFill>
            </a:endParaRPr>
          </a:p>
          <a:p>
            <a:pPr marL="342900" lvl="0" indent="-316230" algn="l" rtl="0">
              <a:spcBef>
                <a:spcPts val="240"/>
              </a:spcBef>
              <a:spcAft>
                <a:spcPts val="0"/>
              </a:spcAft>
              <a:buClr>
                <a:srgbClr val="BFBFBF"/>
              </a:buClr>
              <a:buSzPts val="840"/>
              <a:buChar char="●"/>
            </a:pPr>
            <a:endParaRPr lang="en-US" sz="1200" dirty="0">
              <a:solidFill>
                <a:srgbClr val="BFBFBF"/>
              </a:solidFill>
            </a:endParaRPr>
          </a:p>
          <a:p>
            <a:pPr marL="342900" lvl="0" indent="-316230" algn="l" rtl="0">
              <a:spcBef>
                <a:spcPts val="240"/>
              </a:spcBef>
              <a:spcAft>
                <a:spcPts val="0"/>
              </a:spcAft>
              <a:buClr>
                <a:srgbClr val="BFBFBF"/>
              </a:buClr>
              <a:buSzPts val="840"/>
              <a:buChar char="●"/>
            </a:pPr>
            <a:endParaRPr lang="en-US" sz="1200" dirty="0">
              <a:solidFill>
                <a:srgbClr val="BFBFBF"/>
              </a:solidFill>
            </a:endParaRPr>
          </a:p>
          <a:p>
            <a:pPr marL="342900" lvl="0" indent="-316230" algn="l" rtl="0">
              <a:spcBef>
                <a:spcPts val="240"/>
              </a:spcBef>
              <a:spcAft>
                <a:spcPts val="0"/>
              </a:spcAft>
              <a:buClr>
                <a:srgbClr val="BFBFBF"/>
              </a:buClr>
              <a:buSzPts val="840"/>
              <a:buChar char="●"/>
            </a:pPr>
            <a:endParaRPr lang="en-US" sz="1200" dirty="0">
              <a:solidFill>
                <a:srgbClr val="BFBFBF"/>
              </a:solidFill>
            </a:endParaRPr>
          </a:p>
          <a:p>
            <a:pPr marL="342900" lvl="0" indent="-316230" algn="l" rtl="0">
              <a:spcBef>
                <a:spcPts val="240"/>
              </a:spcBef>
              <a:spcAft>
                <a:spcPts val="0"/>
              </a:spcAft>
              <a:buClr>
                <a:srgbClr val="BFBFBF"/>
              </a:buClr>
              <a:buSzPts val="840"/>
              <a:buChar char="●"/>
            </a:pPr>
            <a:endParaRPr lang="en-US" sz="1200" dirty="0">
              <a:solidFill>
                <a:srgbClr val="BFBFBF"/>
              </a:solidFill>
            </a:endParaRPr>
          </a:p>
          <a:p>
            <a:pPr marL="342900" lvl="0" indent="-316230" algn="l" rtl="0">
              <a:spcBef>
                <a:spcPts val="240"/>
              </a:spcBef>
              <a:spcAft>
                <a:spcPts val="0"/>
              </a:spcAft>
              <a:buClr>
                <a:srgbClr val="BFBFBF"/>
              </a:buClr>
              <a:buSzPts val="840"/>
              <a:buChar char="●"/>
            </a:pPr>
            <a:endParaRPr lang="en-US" sz="1200" dirty="0">
              <a:solidFill>
                <a:srgbClr val="BFBFBF"/>
              </a:solidFill>
            </a:endParaRPr>
          </a:p>
          <a:p>
            <a:pPr marL="342900" lvl="0" indent="-316230" algn="l" rtl="0">
              <a:spcBef>
                <a:spcPts val="240"/>
              </a:spcBef>
              <a:spcAft>
                <a:spcPts val="0"/>
              </a:spcAft>
              <a:buClr>
                <a:srgbClr val="BFBFBF"/>
              </a:buClr>
              <a:buSzPts val="840"/>
              <a:buChar char="●"/>
            </a:pPr>
            <a:endParaRPr lang="en-US" sz="1200" dirty="0">
              <a:solidFill>
                <a:srgbClr val="BFBFBF"/>
              </a:solidFill>
            </a:endParaRPr>
          </a:p>
          <a:p>
            <a:pPr marL="342900" lvl="0" indent="-316230" algn="l" rtl="0">
              <a:spcBef>
                <a:spcPts val="240"/>
              </a:spcBef>
              <a:spcAft>
                <a:spcPts val="0"/>
              </a:spcAft>
              <a:buClr>
                <a:srgbClr val="BFBFBF"/>
              </a:buClr>
              <a:buSzPts val="840"/>
              <a:buChar char="●"/>
            </a:pPr>
            <a:endParaRPr lang="en-US" sz="1200" dirty="0">
              <a:solidFill>
                <a:srgbClr val="BFBFBF"/>
              </a:solidFill>
            </a:endParaRPr>
          </a:p>
          <a:p>
            <a:pPr marL="342900" lvl="0" indent="-316230" algn="l" rtl="0">
              <a:spcBef>
                <a:spcPts val="240"/>
              </a:spcBef>
              <a:spcAft>
                <a:spcPts val="0"/>
              </a:spcAft>
              <a:buClr>
                <a:srgbClr val="BFBFBF"/>
              </a:buClr>
              <a:buSzPts val="840"/>
              <a:buChar char="●"/>
            </a:pPr>
            <a:endParaRPr lang="en-US" sz="1200" dirty="0">
              <a:solidFill>
                <a:srgbClr val="BFBFBF"/>
              </a:solidFill>
            </a:endParaRPr>
          </a:p>
          <a:p>
            <a:pPr marL="342900" lvl="0" indent="-316230" algn="l" rtl="0">
              <a:spcBef>
                <a:spcPts val="240"/>
              </a:spcBef>
              <a:spcAft>
                <a:spcPts val="0"/>
              </a:spcAft>
              <a:buClr>
                <a:srgbClr val="BFBFBF"/>
              </a:buClr>
              <a:buSzPts val="840"/>
              <a:buChar char="●"/>
            </a:pPr>
            <a:endParaRPr lang="en-US" sz="1200" dirty="0">
              <a:solidFill>
                <a:srgbClr val="BFBFBF"/>
              </a:solidFill>
            </a:endParaRPr>
          </a:p>
          <a:p>
            <a:pPr marL="26670" lvl="0" indent="0" algn="l" rtl="0">
              <a:spcBef>
                <a:spcPts val="240"/>
              </a:spcBef>
              <a:spcAft>
                <a:spcPts val="0"/>
              </a:spcAft>
              <a:buClr>
                <a:srgbClr val="BFBFBF"/>
              </a:buClr>
              <a:buSzPts val="840"/>
              <a:buNone/>
            </a:pPr>
            <a:endParaRPr sz="1200" dirty="0">
              <a:solidFill>
                <a:srgbClr val="BFBFBF"/>
              </a:solidFill>
            </a:endParaRPr>
          </a:p>
          <a:p>
            <a:pPr marL="342900" lvl="0" indent="-316230" algn="l" rtl="0">
              <a:spcBef>
                <a:spcPts val="240"/>
              </a:spcBef>
              <a:spcAft>
                <a:spcPts val="0"/>
              </a:spcAft>
              <a:buClr>
                <a:srgbClr val="BFBFBF"/>
              </a:buClr>
              <a:buSzPts val="840"/>
              <a:buChar char="●"/>
            </a:pPr>
            <a:r>
              <a:rPr lang="en-US" sz="1200" dirty="0" err="1">
                <a:solidFill>
                  <a:srgbClr val="BFBFBF"/>
                </a:solidFill>
              </a:rPr>
              <a:t>Wird</a:t>
            </a:r>
            <a:r>
              <a:rPr lang="en-US" sz="1200" dirty="0">
                <a:solidFill>
                  <a:srgbClr val="BFBFBF"/>
                </a:solidFill>
              </a:rPr>
              <a:t> </a:t>
            </a:r>
            <a:r>
              <a:rPr lang="en-US" sz="1200" dirty="0" err="1">
                <a:solidFill>
                  <a:srgbClr val="BFBFBF"/>
                </a:solidFill>
              </a:rPr>
              <a:t>durch</a:t>
            </a:r>
            <a:r>
              <a:rPr lang="en-US" sz="1200" dirty="0">
                <a:solidFill>
                  <a:srgbClr val="BFBFBF"/>
                </a:solidFill>
              </a:rPr>
              <a:t> </a:t>
            </a:r>
            <a:r>
              <a:rPr lang="en-US" sz="1200" dirty="0" err="1">
                <a:solidFill>
                  <a:srgbClr val="BFBFBF"/>
                </a:solidFill>
              </a:rPr>
              <a:t>eine</a:t>
            </a:r>
            <a:r>
              <a:rPr lang="en-US" sz="1200" dirty="0">
                <a:solidFill>
                  <a:srgbClr val="BFBFBF"/>
                </a:solidFill>
              </a:rPr>
              <a:t> </a:t>
            </a:r>
            <a:r>
              <a:rPr lang="en-US" sz="1200" dirty="0" err="1">
                <a:solidFill>
                  <a:srgbClr val="BFBFBF"/>
                </a:solidFill>
              </a:rPr>
              <a:t>Reaktion</a:t>
            </a:r>
            <a:r>
              <a:rPr lang="en-US" sz="1200" dirty="0">
                <a:solidFill>
                  <a:srgbClr val="BFBFBF"/>
                </a:solidFill>
              </a:rPr>
              <a:t> des </a:t>
            </a:r>
            <a:r>
              <a:rPr lang="en-US" sz="1200" i="1" dirty="0" err="1">
                <a:solidFill>
                  <a:srgbClr val="BFBFBF"/>
                </a:solidFill>
              </a:rPr>
              <a:t>angeborenen</a:t>
            </a:r>
            <a:r>
              <a:rPr lang="en-US" sz="1200" i="1" dirty="0">
                <a:solidFill>
                  <a:srgbClr val="BFBFBF"/>
                </a:solidFill>
              </a:rPr>
              <a:t> </a:t>
            </a:r>
            <a:r>
              <a:rPr lang="en-US" sz="1200" dirty="0" err="1">
                <a:solidFill>
                  <a:srgbClr val="BFBFBF"/>
                </a:solidFill>
              </a:rPr>
              <a:t>Immunsystems</a:t>
            </a:r>
            <a:r>
              <a:rPr lang="en-US" sz="1200" dirty="0">
                <a:solidFill>
                  <a:srgbClr val="BFBFBF"/>
                </a:solidFill>
              </a:rPr>
              <a:t> </a:t>
            </a:r>
            <a:r>
              <a:rPr lang="en-US" sz="1200" dirty="0" err="1">
                <a:solidFill>
                  <a:srgbClr val="BFBFBF"/>
                </a:solidFill>
              </a:rPr>
              <a:t>vermittelt</a:t>
            </a:r>
            <a:r>
              <a:rPr lang="en-US" sz="1200" dirty="0">
                <a:solidFill>
                  <a:srgbClr val="BFBFBF"/>
                </a:solidFill>
              </a:rPr>
              <a:t>: </a:t>
            </a:r>
            <a:r>
              <a:rPr lang="en-US" sz="1200" dirty="0" err="1">
                <a:solidFill>
                  <a:srgbClr val="BFBFBF"/>
                </a:solidFill>
              </a:rPr>
              <a:t>phakolytisches</a:t>
            </a:r>
            <a:r>
              <a:rPr lang="en-US" sz="1200" dirty="0">
                <a:solidFill>
                  <a:srgbClr val="BFBFBF"/>
                </a:solidFill>
              </a:rPr>
              <a:t> </a:t>
            </a:r>
            <a:r>
              <a:rPr lang="en-US" sz="1200" dirty="0" err="1">
                <a:solidFill>
                  <a:srgbClr val="BFBFBF"/>
                </a:solidFill>
              </a:rPr>
              <a:t>Glauko</a:t>
            </a:r>
            <a:endParaRPr sz="1200" dirty="0">
              <a:solidFill>
                <a:srgbClr val="BFBFBF"/>
              </a:solidFill>
            </a:endParaRPr>
          </a:p>
          <a:p>
            <a:pPr marL="0" lvl="0" indent="0" algn="l" rtl="0">
              <a:spcBef>
                <a:spcPts val="240"/>
              </a:spcBef>
              <a:spcAft>
                <a:spcPts val="0"/>
              </a:spcAft>
              <a:buNone/>
            </a:pPr>
            <a:endParaRPr sz="1200" dirty="0">
              <a:solidFill>
                <a:srgbClr val="BFBFBF"/>
              </a:solidFill>
            </a:endParaRPr>
          </a:p>
          <a:p>
            <a:pPr marL="342900" lvl="0" indent="0" algn="l" rtl="0">
              <a:spcBef>
                <a:spcPts val="240"/>
              </a:spcBef>
              <a:spcAft>
                <a:spcPts val="0"/>
              </a:spcAft>
              <a:buNone/>
            </a:pPr>
            <a:endParaRPr sz="1200" dirty="0">
              <a:solidFill>
                <a:srgbClr val="BFBFBF"/>
              </a:solidFill>
            </a:endParaRPr>
          </a:p>
        </p:txBody>
      </p:sp>
      <p:sp>
        <p:nvSpPr>
          <p:cNvPr id="1529" name="Google Shape;1529;p122"/>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530" name="Google Shape;1530;p12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122</a:t>
            </a:fld>
            <a:endParaRPr sz="1000" b="0" i="0" u="none" strike="noStrike" cap="none">
              <a:solidFill>
                <a:srgbClr val="000000"/>
              </a:solidFill>
              <a:latin typeface="Arial"/>
              <a:ea typeface="Arial"/>
              <a:cs typeface="Arial"/>
              <a:sym typeface="Arial"/>
            </a:endParaRPr>
          </a:p>
        </p:txBody>
      </p:sp>
      <p:sp>
        <p:nvSpPr>
          <p:cNvPr id="1531" name="Google Shape;1531;p122"/>
          <p:cNvSpPr txBox="1"/>
          <p:nvPr/>
        </p:nvSpPr>
        <p:spPr>
          <a:xfrm>
            <a:off x="484932" y="1140742"/>
            <a:ext cx="8479200" cy="1903500"/>
          </a:xfrm>
          <a:prstGeom prst="rect">
            <a:avLst/>
          </a:prstGeom>
          <a:solidFill>
            <a:srgbClr val="EDEDCB"/>
          </a:solidFill>
          <a:ln>
            <a:noFill/>
          </a:ln>
        </p:spPr>
        <p:txBody>
          <a:bodyPr spcFirstLastPara="1" wrap="square" lIns="25400" tIns="12700" rIns="25400" bIns="12700" anchor="t" anchorCtr="0">
            <a:spAutoFit/>
          </a:bodyPr>
          <a:lstStyle/>
          <a:p>
            <a:pPr marL="0" lvl="0" indent="0" algn="l" rtl="0">
              <a:spcBef>
                <a:spcPts val="0"/>
              </a:spcBef>
              <a:spcAft>
                <a:spcPts val="0"/>
              </a:spcAft>
              <a:buNone/>
            </a:pPr>
            <a:r>
              <a:rPr lang="en-US" sz="1200" i="1" dirty="0">
                <a:solidFill>
                  <a:srgbClr val="BFBFBF"/>
                </a:solidFill>
              </a:rPr>
              <a:t>Es </a:t>
            </a:r>
            <a:r>
              <a:rPr lang="en-US" sz="1200" i="1" dirty="0" err="1">
                <a:solidFill>
                  <a:srgbClr val="BFBFBF"/>
                </a:solidFill>
              </a:rPr>
              <a:t>gibt</a:t>
            </a:r>
            <a:r>
              <a:rPr lang="en-US" sz="1200" i="1" dirty="0">
                <a:solidFill>
                  <a:srgbClr val="BFBFBF"/>
                </a:solidFill>
              </a:rPr>
              <a:t> </a:t>
            </a:r>
            <a:r>
              <a:rPr lang="en-US" sz="1200" i="1" dirty="0" err="1">
                <a:solidFill>
                  <a:srgbClr val="BFBFBF"/>
                </a:solidFill>
              </a:rPr>
              <a:t>zwei</a:t>
            </a:r>
            <a:r>
              <a:rPr lang="en-US" sz="1200" i="1" dirty="0">
                <a:solidFill>
                  <a:srgbClr val="BFBFBF"/>
                </a:solidFill>
              </a:rPr>
              <a:t> </a:t>
            </a:r>
            <a:r>
              <a:rPr lang="en-US" sz="1200" i="1" dirty="0" err="1">
                <a:solidFill>
                  <a:srgbClr val="BFBFBF"/>
                </a:solidFill>
              </a:rPr>
              <a:t>große</a:t>
            </a:r>
            <a:r>
              <a:rPr lang="en-US" sz="1200" i="1" dirty="0">
                <a:solidFill>
                  <a:srgbClr val="BFBFBF"/>
                </a:solidFill>
              </a:rPr>
              <a:t> </a:t>
            </a:r>
            <a:r>
              <a:rPr lang="en-US" sz="1200" i="1" dirty="0" err="1">
                <a:solidFill>
                  <a:srgbClr val="BFBFBF"/>
                </a:solidFill>
              </a:rPr>
              <a:t>Kategorien</a:t>
            </a:r>
            <a:r>
              <a:rPr lang="en-US" sz="1200" i="1" dirty="0">
                <a:solidFill>
                  <a:srgbClr val="BFBFBF"/>
                </a:solidFill>
              </a:rPr>
              <a:t> von </a:t>
            </a:r>
            <a:r>
              <a:rPr lang="en-US" sz="1200" i="1" dirty="0" err="1">
                <a:solidFill>
                  <a:srgbClr val="BFBFBF"/>
                </a:solidFill>
              </a:rPr>
              <a:t>Immunreaktionen</a:t>
            </a:r>
            <a:r>
              <a:rPr lang="en-US" sz="1200" i="1" dirty="0">
                <a:solidFill>
                  <a:srgbClr val="BFBFBF"/>
                </a:solidFill>
              </a:rPr>
              <a:t> – </a:t>
            </a:r>
            <a:r>
              <a:rPr lang="en-US" sz="1200" i="1" dirty="0" err="1">
                <a:solidFill>
                  <a:srgbClr val="BFBFBF"/>
                </a:solidFill>
              </a:rPr>
              <a:t>welche</a:t>
            </a:r>
            <a:r>
              <a:rPr lang="en-US" sz="1200" i="1" dirty="0">
                <a:solidFill>
                  <a:srgbClr val="BFBFBF"/>
                </a:solidFill>
              </a:rPr>
              <a:t> </a:t>
            </a:r>
            <a:r>
              <a:rPr lang="en-US" sz="1200" i="1" dirty="0" err="1">
                <a:solidFill>
                  <a:srgbClr val="BFBFBF"/>
                </a:solidFill>
              </a:rPr>
              <a:t>sind</a:t>
            </a:r>
            <a:r>
              <a:rPr lang="en-US" sz="1200" i="1" dirty="0">
                <a:solidFill>
                  <a:srgbClr val="BFBFBF"/>
                </a:solidFill>
              </a:rPr>
              <a:t> das?</a:t>
            </a:r>
            <a:endParaRPr dirty="0">
              <a:solidFill>
                <a:srgbClr val="BFBFBF"/>
              </a:solidFill>
            </a:endParaRPr>
          </a:p>
          <a:p>
            <a:pPr marL="0" lvl="0" indent="0" algn="l" rtl="0">
              <a:spcBef>
                <a:spcPts val="0"/>
              </a:spcBef>
              <a:spcAft>
                <a:spcPts val="0"/>
              </a:spcAft>
              <a:buNone/>
            </a:pPr>
            <a:r>
              <a:rPr lang="en-US" sz="1200" b="1" dirty="0" err="1">
                <a:solidFill>
                  <a:srgbClr val="BFBFBF"/>
                </a:solidFill>
              </a:rPr>
              <a:t>Angeboren</a:t>
            </a:r>
            <a:r>
              <a:rPr lang="en-US" sz="1200" b="1" dirty="0">
                <a:solidFill>
                  <a:srgbClr val="BFBFBF"/>
                </a:solidFill>
              </a:rPr>
              <a:t> </a:t>
            </a:r>
            <a:r>
              <a:rPr lang="en-US" sz="1200" dirty="0">
                <a:solidFill>
                  <a:srgbClr val="BFBFBF"/>
                </a:solidFill>
              </a:rPr>
              <a:t>und </a:t>
            </a:r>
            <a:r>
              <a:rPr lang="en-US" sz="1200" b="1" dirty="0" err="1">
                <a:solidFill>
                  <a:srgbClr val="BFBFBF"/>
                </a:solidFill>
              </a:rPr>
              <a:t>adaptiv</a:t>
            </a:r>
            <a:r>
              <a:rPr lang="en-US" sz="1200" b="1" dirty="0">
                <a:solidFill>
                  <a:srgbClr val="BFBFBF"/>
                </a:solidFill>
              </a:rPr>
              <a:t> </a:t>
            </a:r>
            <a:r>
              <a:rPr lang="en-US" sz="1200" dirty="0">
                <a:solidFill>
                  <a:srgbClr val="BFBFBF"/>
                </a:solidFill>
              </a:rPr>
              <a:t>(</a:t>
            </a:r>
            <a:r>
              <a:rPr lang="en-US" sz="1200" dirty="0" err="1">
                <a:solidFill>
                  <a:srgbClr val="BFBFBF"/>
                </a:solidFill>
              </a:rPr>
              <a:t>zu</a:t>
            </a:r>
            <a:r>
              <a:rPr lang="en-US" sz="1200" dirty="0">
                <a:solidFill>
                  <a:srgbClr val="BFBFBF"/>
                </a:solidFill>
              </a:rPr>
              <a:t> </a:t>
            </a:r>
            <a:r>
              <a:rPr lang="en-US" sz="1200" dirty="0" err="1">
                <a:solidFill>
                  <a:srgbClr val="BFBFBF"/>
                </a:solidFill>
              </a:rPr>
              <a:t>Ihrer</a:t>
            </a:r>
            <a:r>
              <a:rPr lang="en-US" sz="1200" dirty="0">
                <a:solidFill>
                  <a:srgbClr val="BFBFBF"/>
                </a:solidFill>
              </a:rPr>
              <a:t> Information: Wir </a:t>
            </a:r>
            <a:r>
              <a:rPr lang="en-US" sz="1200" dirty="0" err="1">
                <a:solidFill>
                  <a:srgbClr val="BFBFBF"/>
                </a:solidFill>
              </a:rPr>
              <a:t>werden</a:t>
            </a:r>
            <a:r>
              <a:rPr lang="en-US" sz="1200" dirty="0">
                <a:solidFill>
                  <a:srgbClr val="BFBFBF"/>
                </a:solidFill>
              </a:rPr>
              <a:t>, </a:t>
            </a:r>
            <a:r>
              <a:rPr lang="en-US" sz="1200" dirty="0" err="1">
                <a:solidFill>
                  <a:srgbClr val="BFBFBF"/>
                </a:solidFill>
              </a:rPr>
              <a:t>wie</a:t>
            </a:r>
            <a:r>
              <a:rPr lang="en-US" sz="1200" dirty="0">
                <a:solidFill>
                  <a:srgbClr val="BFBFBF"/>
                </a:solidFill>
              </a:rPr>
              <a:t> </a:t>
            </a:r>
            <a:r>
              <a:rPr lang="en-US" sz="1200" dirty="0" err="1">
                <a:solidFill>
                  <a:srgbClr val="BFBFBF"/>
                </a:solidFill>
              </a:rPr>
              <a:t>zuvor</a:t>
            </a:r>
            <a:r>
              <a:rPr lang="en-US" sz="1200" dirty="0">
                <a:solidFill>
                  <a:srgbClr val="BFBFBF"/>
                </a:solidFill>
              </a:rPr>
              <a:t> </a:t>
            </a:r>
            <a:r>
              <a:rPr lang="en-US" sz="1200" dirty="0" err="1">
                <a:solidFill>
                  <a:srgbClr val="BFBFBF"/>
                </a:solidFill>
              </a:rPr>
              <a:t>versprochen</a:t>
            </a:r>
            <a:r>
              <a:rPr lang="en-US" sz="1200" dirty="0">
                <a:solidFill>
                  <a:srgbClr val="BFBFBF"/>
                </a:solidFill>
              </a:rPr>
              <a:t>, nun </a:t>
            </a:r>
            <a:r>
              <a:rPr lang="en-US" sz="1200" i="1" dirty="0">
                <a:solidFill>
                  <a:srgbClr val="BFBFBF"/>
                </a:solidFill>
              </a:rPr>
              <a:t>die adaptive </a:t>
            </a:r>
            <a:r>
              <a:rPr lang="en-US" sz="1200" i="1" dirty="0" err="1">
                <a:solidFill>
                  <a:srgbClr val="BFBFBF"/>
                </a:solidFill>
              </a:rPr>
              <a:t>Immunantwort</a:t>
            </a:r>
            <a:r>
              <a:rPr lang="en-US" sz="1200" i="1" dirty="0">
                <a:solidFill>
                  <a:srgbClr val="BFBFBF"/>
                </a:solidFill>
              </a:rPr>
              <a:t> </a:t>
            </a:r>
            <a:r>
              <a:rPr lang="en-US" sz="1200" dirty="0" err="1">
                <a:solidFill>
                  <a:srgbClr val="BFBFBF"/>
                </a:solidFill>
              </a:rPr>
              <a:t>näher</a:t>
            </a:r>
            <a:r>
              <a:rPr lang="en-US" sz="1200" dirty="0">
                <a:solidFill>
                  <a:srgbClr val="BFBFBF"/>
                </a:solidFill>
              </a:rPr>
              <a:t> </a:t>
            </a:r>
            <a:r>
              <a:rPr lang="en-US" sz="1200" dirty="0" err="1">
                <a:solidFill>
                  <a:srgbClr val="BFBFBF"/>
                </a:solidFill>
              </a:rPr>
              <a:t>erläutern</a:t>
            </a:r>
            <a:r>
              <a:rPr lang="en-US" sz="1200" dirty="0">
                <a:solidFill>
                  <a:srgbClr val="BFBFBF"/>
                </a:solidFill>
              </a:rPr>
              <a:t>.)</a:t>
            </a:r>
            <a:endParaRPr sz="1200" i="1" dirty="0">
              <a:solidFill>
                <a:srgbClr val="BFBFBF"/>
              </a:solidFill>
            </a:endParaRPr>
          </a:p>
          <a:p>
            <a:pPr marL="0" lvl="0" indent="0" algn="l" rtl="0">
              <a:spcBef>
                <a:spcPts val="0"/>
              </a:spcBef>
              <a:spcAft>
                <a:spcPts val="0"/>
              </a:spcAft>
              <a:buNone/>
            </a:pPr>
            <a:endParaRPr dirty="0">
              <a:solidFill>
                <a:srgbClr val="BFBFBF"/>
              </a:solidFill>
            </a:endParaRPr>
          </a:p>
          <a:p>
            <a:pPr marL="0" lvl="0" indent="0" algn="l" rtl="0">
              <a:spcBef>
                <a:spcPts val="0"/>
              </a:spcBef>
              <a:spcAft>
                <a:spcPts val="0"/>
              </a:spcAft>
              <a:buNone/>
            </a:pPr>
            <a:r>
              <a:rPr lang="en-US" sz="1200" i="1" dirty="0">
                <a:solidFill>
                  <a:srgbClr val="BFBFBF"/>
                </a:solidFill>
              </a:rPr>
              <a:t>Wie </a:t>
            </a:r>
            <a:r>
              <a:rPr lang="en-US" sz="1200" i="1" dirty="0" err="1">
                <a:solidFill>
                  <a:srgbClr val="BFBFBF"/>
                </a:solidFill>
              </a:rPr>
              <a:t>ist</a:t>
            </a:r>
            <a:r>
              <a:rPr lang="en-US" sz="1200" i="1" dirty="0">
                <a:solidFill>
                  <a:srgbClr val="BFBFBF"/>
                </a:solidFill>
              </a:rPr>
              <a:t> die </a:t>
            </a:r>
            <a:r>
              <a:rPr lang="en-US" sz="1200" i="1" dirty="0" err="1">
                <a:solidFill>
                  <a:srgbClr val="BFBFBF"/>
                </a:solidFill>
              </a:rPr>
              <a:t>jeweilige</a:t>
            </a:r>
            <a:r>
              <a:rPr lang="en-US" sz="1200" i="1" dirty="0">
                <a:solidFill>
                  <a:srgbClr val="BFBFBF"/>
                </a:solidFill>
              </a:rPr>
              <a:t> </a:t>
            </a:r>
            <a:r>
              <a:rPr lang="en-US" sz="1200" i="1" dirty="0" err="1">
                <a:solidFill>
                  <a:srgbClr val="BFBFBF"/>
                </a:solidFill>
              </a:rPr>
              <a:t>Immunreaktion</a:t>
            </a:r>
            <a:r>
              <a:rPr lang="en-US" sz="1200" i="1" dirty="0">
                <a:solidFill>
                  <a:srgbClr val="BFBFBF"/>
                </a:solidFill>
              </a:rPr>
              <a:t> </a:t>
            </a:r>
            <a:r>
              <a:rPr lang="en-US" sz="1200" i="1" dirty="0" err="1">
                <a:solidFill>
                  <a:srgbClr val="BFBFBF"/>
                </a:solidFill>
              </a:rPr>
              <a:t>grundsätzlich</a:t>
            </a:r>
            <a:r>
              <a:rPr lang="en-US" sz="1200" i="1" dirty="0">
                <a:solidFill>
                  <a:srgbClr val="BFBFBF"/>
                </a:solidFill>
              </a:rPr>
              <a:t> </a:t>
            </a:r>
            <a:r>
              <a:rPr lang="en-US" sz="1200" i="1" dirty="0" err="1">
                <a:solidFill>
                  <a:srgbClr val="BFBFBF"/>
                </a:solidFill>
              </a:rPr>
              <a:t>charakterisiert</a:t>
            </a:r>
            <a:r>
              <a:rPr lang="en-US" sz="1200" i="1" dirty="0">
                <a:solidFill>
                  <a:srgbClr val="BFBFBF"/>
                </a:solidFill>
              </a:rPr>
              <a:t>, und </a:t>
            </a:r>
            <a:r>
              <a:rPr lang="en-US" sz="1200" i="1" dirty="0" err="1">
                <a:solidFill>
                  <a:srgbClr val="BFBFBF"/>
                </a:solidFill>
              </a:rPr>
              <a:t>worin</a:t>
            </a:r>
            <a:r>
              <a:rPr lang="en-US" sz="1200" i="1" dirty="0">
                <a:solidFill>
                  <a:srgbClr val="BFBFBF"/>
                </a:solidFill>
              </a:rPr>
              <a:t> </a:t>
            </a:r>
            <a:r>
              <a:rPr lang="en-US" sz="1200" i="1" dirty="0" err="1">
                <a:solidFill>
                  <a:srgbClr val="BFBFBF"/>
                </a:solidFill>
              </a:rPr>
              <a:t>unterscheiden</a:t>
            </a:r>
            <a:r>
              <a:rPr lang="en-US" sz="1200" i="1" dirty="0">
                <a:solidFill>
                  <a:srgbClr val="BFBFBF"/>
                </a:solidFill>
              </a:rPr>
              <a:t> </a:t>
            </a:r>
            <a:r>
              <a:rPr lang="en-US" sz="1200" i="1" dirty="0" err="1">
                <a:solidFill>
                  <a:srgbClr val="BFBFBF"/>
                </a:solidFill>
              </a:rPr>
              <a:t>sich</a:t>
            </a:r>
            <a:r>
              <a:rPr lang="en-US" sz="1200" i="1" dirty="0">
                <a:solidFill>
                  <a:srgbClr val="BFBFBF"/>
                </a:solidFill>
              </a:rPr>
              <a:t> die </a:t>
            </a:r>
            <a:r>
              <a:rPr lang="en-US" sz="1200" i="1" dirty="0" err="1">
                <a:solidFill>
                  <a:srgbClr val="BFBFBF"/>
                </a:solidFill>
              </a:rPr>
              <a:t>beiden</a:t>
            </a:r>
            <a:r>
              <a:rPr lang="en-US" sz="1200" i="1" dirty="0">
                <a:solidFill>
                  <a:srgbClr val="BFBFBF"/>
                </a:solidFill>
              </a:rPr>
              <a:t> </a:t>
            </a:r>
            <a:r>
              <a:rPr lang="en-US" sz="1200" i="1" dirty="0" err="1">
                <a:solidFill>
                  <a:srgbClr val="BFBFBF"/>
                </a:solidFill>
              </a:rPr>
              <a:t>Reaktionstypen</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chemeClr val="dk1"/>
              </a:buClr>
              <a:buFont typeface="Arial"/>
              <a:buNone/>
            </a:pPr>
            <a:r>
              <a:rPr lang="en-US" sz="1200" dirty="0">
                <a:solidFill>
                  <a:srgbClr val="BFBFBF"/>
                </a:solidFill>
              </a:rPr>
              <a:t>Die adaptive </a:t>
            </a:r>
            <a:r>
              <a:rPr lang="en-US" sz="1200" dirty="0" err="1">
                <a:solidFill>
                  <a:srgbClr val="BFBFBF"/>
                </a:solidFill>
              </a:rPr>
              <a:t>Immunantwort</a:t>
            </a:r>
            <a:r>
              <a:rPr lang="en-US" sz="1200" dirty="0">
                <a:solidFill>
                  <a:srgbClr val="BFBFBF"/>
                </a:solidFill>
              </a:rPr>
              <a:t> </a:t>
            </a:r>
            <a:r>
              <a:rPr lang="en-US" sz="1200" dirty="0" err="1">
                <a:solidFill>
                  <a:srgbClr val="BFBFBF"/>
                </a:solidFill>
              </a:rPr>
              <a:t>beruht</a:t>
            </a:r>
            <a:r>
              <a:rPr lang="en-US" sz="1200" dirty="0">
                <a:solidFill>
                  <a:srgbClr val="BFBFBF"/>
                </a:solidFill>
              </a:rPr>
              <a:t> auf </a:t>
            </a:r>
            <a:r>
              <a:rPr lang="en-US" sz="1200" dirty="0" err="1">
                <a:solidFill>
                  <a:srgbClr val="BFBFBF"/>
                </a:solidFill>
              </a:rPr>
              <a:t>einer</a:t>
            </a:r>
            <a:r>
              <a:rPr lang="en-US" sz="1200" dirty="0">
                <a:solidFill>
                  <a:srgbClr val="BFBFBF"/>
                </a:solidFill>
              </a:rPr>
              <a:t> Art </a:t>
            </a:r>
            <a:r>
              <a:rPr lang="en-US" sz="1200" dirty="0" err="1">
                <a:solidFill>
                  <a:srgbClr val="BFBFBF"/>
                </a:solidFill>
              </a:rPr>
              <a:t>immunologischer</a:t>
            </a:r>
            <a:r>
              <a:rPr lang="en-US" sz="1200" dirty="0">
                <a:solidFill>
                  <a:srgbClr val="BFBFBF"/>
                </a:solidFill>
              </a:rPr>
              <a:t> „</a:t>
            </a:r>
            <a:r>
              <a:rPr lang="en-US" sz="1200" dirty="0" err="1">
                <a:solidFill>
                  <a:srgbClr val="BFBFBF"/>
                </a:solidFill>
              </a:rPr>
              <a:t>Lern</a:t>
            </a:r>
            <a:r>
              <a:rPr lang="en-US" sz="1200" dirty="0">
                <a:solidFill>
                  <a:srgbClr val="BFBFBF"/>
                </a:solidFill>
              </a:rPr>
              <a:t>- </a:t>
            </a:r>
            <a:r>
              <a:rPr lang="en-US" sz="1200" dirty="0" err="1">
                <a:solidFill>
                  <a:srgbClr val="BFBFBF"/>
                </a:solidFill>
              </a:rPr>
              <a:t>bzw</a:t>
            </a:r>
            <a:r>
              <a:rPr lang="en-US" sz="1200" dirty="0">
                <a:solidFill>
                  <a:srgbClr val="BFBFBF"/>
                </a:solidFill>
              </a:rPr>
              <a:t>. </a:t>
            </a:r>
            <a:r>
              <a:rPr lang="en-US" sz="1200" dirty="0" err="1">
                <a:solidFill>
                  <a:srgbClr val="BFBFBF"/>
                </a:solidFill>
              </a:rPr>
              <a:t>Prägungsprozesse</a:t>
            </a:r>
            <a:r>
              <a:rPr lang="en-US" sz="1200" dirty="0">
                <a:solidFill>
                  <a:srgbClr val="BFBFBF"/>
                </a:solidFill>
              </a:rPr>
              <a:t>", </a:t>
            </a:r>
            <a:r>
              <a:rPr lang="en-US" sz="1200" dirty="0" err="1">
                <a:solidFill>
                  <a:srgbClr val="BFBFBF"/>
                </a:solidFill>
              </a:rPr>
              <a:t>bei</a:t>
            </a:r>
            <a:r>
              <a:rPr lang="en-US" sz="1200" dirty="0">
                <a:solidFill>
                  <a:srgbClr val="BFBFBF"/>
                </a:solidFill>
              </a:rPr>
              <a:t> </a:t>
            </a:r>
            <a:r>
              <a:rPr lang="en-US" sz="1200" dirty="0" err="1">
                <a:solidFill>
                  <a:srgbClr val="BFBFBF"/>
                </a:solidFill>
              </a:rPr>
              <a:t>denen</a:t>
            </a:r>
            <a:r>
              <a:rPr lang="en-US" sz="1200" dirty="0">
                <a:solidFill>
                  <a:srgbClr val="BFBFBF"/>
                </a:solidFill>
              </a:rPr>
              <a:t> </a:t>
            </a:r>
            <a:r>
              <a:rPr lang="en-US" sz="1200" dirty="0" err="1">
                <a:solidFill>
                  <a:srgbClr val="BFBFBF"/>
                </a:solidFill>
              </a:rPr>
              <a:t>Immunüberwachungszellen</a:t>
            </a:r>
            <a:r>
              <a:rPr lang="en-US" sz="1200" dirty="0">
                <a:solidFill>
                  <a:srgbClr val="BFBFBF"/>
                </a:solidFill>
              </a:rPr>
              <a:t> </a:t>
            </a:r>
            <a:r>
              <a:rPr lang="en-US" sz="1200" dirty="0" err="1">
                <a:solidFill>
                  <a:srgbClr val="BFBFBF"/>
                </a:solidFill>
              </a:rPr>
              <a:t>lernen</a:t>
            </a:r>
            <a:r>
              <a:rPr lang="en-US" sz="1200" dirty="0">
                <a:solidFill>
                  <a:srgbClr val="BFBFBF"/>
                </a:solidFill>
              </a:rPr>
              <a:t>, </a:t>
            </a:r>
            <a:r>
              <a:rPr lang="en-US" sz="1200" dirty="0" err="1">
                <a:solidFill>
                  <a:srgbClr val="BFBFBF"/>
                </a:solidFill>
              </a:rPr>
              <a:t>körperfremde</a:t>
            </a:r>
            <a:r>
              <a:rPr lang="en-US" sz="1200" dirty="0">
                <a:solidFill>
                  <a:srgbClr val="BFBFBF"/>
                </a:solidFill>
              </a:rPr>
              <a:t> </a:t>
            </a:r>
            <a:r>
              <a:rPr lang="en-US" sz="1200" dirty="0" err="1">
                <a:solidFill>
                  <a:srgbClr val="BFBFBF"/>
                </a:solidFill>
              </a:rPr>
              <a:t>Antigene</a:t>
            </a:r>
            <a:r>
              <a:rPr lang="en-US" sz="1200" dirty="0">
                <a:solidFill>
                  <a:srgbClr val="BFBFBF"/>
                </a:solidFill>
              </a:rPr>
              <a:t> </a:t>
            </a:r>
            <a:r>
              <a:rPr lang="en-US" sz="1200" dirty="0" err="1">
                <a:solidFill>
                  <a:srgbClr val="BFBFBF"/>
                </a:solidFill>
              </a:rPr>
              <a:t>zu</a:t>
            </a:r>
            <a:r>
              <a:rPr lang="en-US" sz="1200" dirty="0">
                <a:solidFill>
                  <a:srgbClr val="BFBFBF"/>
                </a:solidFill>
              </a:rPr>
              <a:t> </a:t>
            </a:r>
            <a:r>
              <a:rPr lang="en-US" sz="1200" dirty="0" err="1">
                <a:solidFill>
                  <a:srgbClr val="BFBFBF"/>
                </a:solidFill>
              </a:rPr>
              <a:t>erkennen</a:t>
            </a:r>
            <a:r>
              <a:rPr lang="en-US" sz="1200" dirty="0">
                <a:solidFill>
                  <a:srgbClr val="BFBFBF"/>
                </a:solidFill>
              </a:rPr>
              <a:t> und </a:t>
            </a:r>
            <a:r>
              <a:rPr lang="en-US" sz="1200" dirty="0" err="1">
                <a:solidFill>
                  <a:srgbClr val="BFBFBF"/>
                </a:solidFill>
              </a:rPr>
              <a:t>sich</a:t>
            </a:r>
            <a:r>
              <a:rPr lang="en-US" sz="1200" dirty="0">
                <a:solidFill>
                  <a:srgbClr val="BFBFBF"/>
                </a:solidFill>
              </a:rPr>
              <a:t> an </a:t>
            </a:r>
            <a:r>
              <a:rPr lang="en-US" sz="1200" dirty="0" err="1">
                <a:solidFill>
                  <a:srgbClr val="BFBFBF"/>
                </a:solidFill>
              </a:rPr>
              <a:t>diese</a:t>
            </a:r>
            <a:r>
              <a:rPr lang="en-US" sz="1200" dirty="0">
                <a:solidFill>
                  <a:srgbClr val="BFBFBF"/>
                </a:solidFill>
              </a:rPr>
              <a:t> </a:t>
            </a:r>
            <a:r>
              <a:rPr lang="en-US" sz="1200" dirty="0" err="1">
                <a:solidFill>
                  <a:srgbClr val="BFBFBF"/>
                </a:solidFill>
              </a:rPr>
              <a:t>zu</a:t>
            </a:r>
            <a:r>
              <a:rPr lang="en-US" sz="1200" dirty="0">
                <a:solidFill>
                  <a:srgbClr val="BFBFBF"/>
                </a:solidFill>
              </a:rPr>
              <a:t> </a:t>
            </a:r>
            <a:r>
              <a:rPr lang="en-US" sz="1200" dirty="0" err="1">
                <a:solidFill>
                  <a:srgbClr val="BFBFBF"/>
                </a:solidFill>
              </a:rPr>
              <a:t>erinnern</a:t>
            </a:r>
            <a:r>
              <a:rPr lang="en-US" sz="1200" dirty="0">
                <a:solidFill>
                  <a:srgbClr val="BFBFBF"/>
                </a:solidFill>
              </a:rPr>
              <a:t>. </a:t>
            </a:r>
            <a:r>
              <a:rPr lang="en-US" sz="1200" dirty="0" err="1">
                <a:solidFill>
                  <a:srgbClr val="BFBFBF"/>
                </a:solidFill>
              </a:rPr>
              <a:t>Im</a:t>
            </a:r>
            <a:r>
              <a:rPr lang="en-US" sz="1200" dirty="0">
                <a:solidFill>
                  <a:srgbClr val="BFBFBF"/>
                </a:solidFill>
              </a:rPr>
              <a:t> </a:t>
            </a:r>
            <a:r>
              <a:rPr lang="en-US" sz="1200" dirty="0" err="1">
                <a:solidFill>
                  <a:srgbClr val="BFBFBF"/>
                </a:solidFill>
              </a:rPr>
              <a:t>Gegensatz</a:t>
            </a:r>
            <a:r>
              <a:rPr lang="en-US" sz="1200" dirty="0">
                <a:solidFill>
                  <a:srgbClr val="BFBFBF"/>
                </a:solidFill>
              </a:rPr>
              <a:t> </a:t>
            </a:r>
            <a:r>
              <a:rPr lang="en-US" sz="1200" dirty="0" err="1">
                <a:solidFill>
                  <a:srgbClr val="BFBFBF"/>
                </a:solidFill>
              </a:rPr>
              <a:t>dazu</a:t>
            </a:r>
            <a:r>
              <a:rPr lang="en-US" sz="1200" dirty="0">
                <a:solidFill>
                  <a:srgbClr val="BFBFBF"/>
                </a:solidFill>
              </a:rPr>
              <a:t> </a:t>
            </a:r>
            <a:r>
              <a:rPr lang="en-US" sz="1200" dirty="0" err="1">
                <a:solidFill>
                  <a:srgbClr val="BFBFBF"/>
                </a:solidFill>
              </a:rPr>
              <a:t>erfordert</a:t>
            </a:r>
            <a:r>
              <a:rPr lang="en-US" sz="1200" dirty="0">
                <a:solidFill>
                  <a:srgbClr val="BFBFBF"/>
                </a:solidFill>
              </a:rPr>
              <a:t> die </a:t>
            </a:r>
            <a:r>
              <a:rPr lang="en-US" sz="1200" dirty="0" err="1">
                <a:solidFill>
                  <a:srgbClr val="BFBFBF"/>
                </a:solidFill>
              </a:rPr>
              <a:t>angeborene</a:t>
            </a:r>
            <a:r>
              <a:rPr lang="en-US" sz="1200" dirty="0">
                <a:solidFill>
                  <a:srgbClr val="BFBFBF"/>
                </a:solidFill>
              </a:rPr>
              <a:t> (</a:t>
            </a:r>
            <a:r>
              <a:rPr lang="en-US" sz="1200" dirty="0" err="1">
                <a:solidFill>
                  <a:srgbClr val="BFBFBF"/>
                </a:solidFill>
              </a:rPr>
              <a:t>oder</a:t>
            </a:r>
            <a:r>
              <a:rPr lang="en-US" sz="1200" dirty="0">
                <a:solidFill>
                  <a:srgbClr val="BFBFBF"/>
                </a:solidFill>
              </a:rPr>
              <a:t> </a:t>
            </a:r>
            <a:r>
              <a:rPr lang="en-US" sz="1200" dirty="0" err="1">
                <a:solidFill>
                  <a:srgbClr val="BFBFBF"/>
                </a:solidFill>
              </a:rPr>
              <a:t>natürliche</a:t>
            </a:r>
            <a:r>
              <a:rPr lang="en-US" sz="1200" dirty="0">
                <a:solidFill>
                  <a:srgbClr val="BFBFBF"/>
                </a:solidFill>
              </a:rPr>
              <a:t>) </a:t>
            </a:r>
            <a:r>
              <a:rPr lang="en-US" sz="1200" dirty="0" err="1">
                <a:solidFill>
                  <a:srgbClr val="BFBFBF"/>
                </a:solidFill>
              </a:rPr>
              <a:t>Immunantwort</a:t>
            </a:r>
            <a:r>
              <a:rPr lang="en-US" sz="1200" dirty="0">
                <a:solidFill>
                  <a:srgbClr val="BFBFBF"/>
                </a:solidFill>
              </a:rPr>
              <a:t> </a:t>
            </a:r>
            <a:r>
              <a:rPr lang="en-US" sz="1200" dirty="0" err="1">
                <a:solidFill>
                  <a:srgbClr val="BFBFBF"/>
                </a:solidFill>
              </a:rPr>
              <a:t>keine</a:t>
            </a:r>
            <a:r>
              <a:rPr lang="en-US" sz="1200" dirty="0">
                <a:solidFill>
                  <a:srgbClr val="BFBFBF"/>
                </a:solidFill>
              </a:rPr>
              <a:t> </a:t>
            </a:r>
            <a:r>
              <a:rPr lang="en-US" sz="1200" dirty="0" err="1">
                <a:solidFill>
                  <a:srgbClr val="BFBFBF"/>
                </a:solidFill>
              </a:rPr>
              <a:t>vorherige</a:t>
            </a:r>
            <a:r>
              <a:rPr lang="en-US" sz="1200" dirty="0">
                <a:solidFill>
                  <a:srgbClr val="BFBFBF"/>
                </a:solidFill>
              </a:rPr>
              <a:t> </a:t>
            </a:r>
            <a:r>
              <a:rPr lang="en-US" sz="1200" dirty="0" err="1">
                <a:solidFill>
                  <a:srgbClr val="BFBFBF"/>
                </a:solidFill>
              </a:rPr>
              <a:t>immunologische</a:t>
            </a:r>
            <a:r>
              <a:rPr lang="en-US" sz="1200" dirty="0">
                <a:solidFill>
                  <a:srgbClr val="BFBFBF"/>
                </a:solidFill>
              </a:rPr>
              <a:t> „</a:t>
            </a:r>
            <a:r>
              <a:rPr lang="en-US" sz="1200" dirty="0" err="1">
                <a:solidFill>
                  <a:srgbClr val="BFBFBF"/>
                </a:solidFill>
              </a:rPr>
              <a:t>Prägung</a:t>
            </a:r>
            <a:r>
              <a:rPr lang="en-US" sz="1200" dirty="0">
                <a:solidFill>
                  <a:srgbClr val="BFBFBF"/>
                </a:solidFill>
              </a:rPr>
              <a:t>". Sie </a:t>
            </a:r>
            <a:r>
              <a:rPr lang="en-US" sz="1200" dirty="0" err="1">
                <a:solidFill>
                  <a:srgbClr val="BFBFBF"/>
                </a:solidFill>
              </a:rPr>
              <a:t>beruht</a:t>
            </a:r>
            <a:r>
              <a:rPr lang="en-US" sz="1200" dirty="0">
                <a:solidFill>
                  <a:srgbClr val="BFBFBF"/>
                </a:solidFill>
              </a:rPr>
              <a:t> auf </a:t>
            </a:r>
            <a:r>
              <a:rPr lang="en-US" sz="1200" b="1" u="sng" dirty="0">
                <a:solidFill>
                  <a:srgbClr val="0000FF"/>
                </a:solidFill>
              </a:rPr>
              <a:t>„</a:t>
            </a:r>
            <a:r>
              <a:rPr lang="en-US" sz="1200" b="1" u="sng" dirty="0" err="1">
                <a:solidFill>
                  <a:srgbClr val="0000FF"/>
                </a:solidFill>
              </a:rPr>
              <a:t>vorprogrammierten</a:t>
            </a:r>
            <a:r>
              <a:rPr lang="en-US" sz="1200" b="1" u="sng" dirty="0">
                <a:solidFill>
                  <a:srgbClr val="0000FF"/>
                </a:solidFill>
              </a:rPr>
              <a:t>" </a:t>
            </a:r>
            <a:r>
              <a:rPr lang="en-US" sz="1200" b="1" u="sng" dirty="0" err="1">
                <a:solidFill>
                  <a:srgbClr val="0000FF"/>
                </a:solidFill>
              </a:rPr>
              <a:t>Immunzellen</a:t>
            </a:r>
            <a:r>
              <a:rPr lang="en-US" sz="1200" b="1" u="sng" dirty="0">
                <a:solidFill>
                  <a:srgbClr val="0000FF"/>
                </a:solidFill>
              </a:rPr>
              <a:t>,</a:t>
            </a:r>
            <a:r>
              <a:rPr lang="en-US" sz="1200" dirty="0">
                <a:solidFill>
                  <a:srgbClr val="BFBFBF"/>
                </a:solidFill>
              </a:rPr>
              <a:t> die </a:t>
            </a:r>
            <a:r>
              <a:rPr lang="en-US" sz="1200" dirty="0" err="1">
                <a:solidFill>
                  <a:srgbClr val="BFBFBF"/>
                </a:solidFill>
              </a:rPr>
              <a:t>körperfremde</a:t>
            </a:r>
            <a:r>
              <a:rPr lang="en-US" sz="1200" dirty="0">
                <a:solidFill>
                  <a:srgbClr val="BFBFBF"/>
                </a:solidFill>
              </a:rPr>
              <a:t> </a:t>
            </a:r>
            <a:r>
              <a:rPr lang="en-US" sz="1200" dirty="0" err="1">
                <a:solidFill>
                  <a:srgbClr val="BFBFBF"/>
                </a:solidFill>
              </a:rPr>
              <a:t>Strukturen</a:t>
            </a:r>
            <a:r>
              <a:rPr lang="en-US" sz="1200" dirty="0">
                <a:solidFill>
                  <a:srgbClr val="BFBFBF"/>
                </a:solidFill>
              </a:rPr>
              <a:t> </a:t>
            </a:r>
            <a:r>
              <a:rPr lang="en-US" sz="1200" dirty="0" err="1">
                <a:solidFill>
                  <a:srgbClr val="BFBFBF"/>
                </a:solidFill>
              </a:rPr>
              <a:t>erkennen</a:t>
            </a:r>
            <a:r>
              <a:rPr lang="en-US" sz="1200" dirty="0">
                <a:solidFill>
                  <a:srgbClr val="BFBFBF"/>
                </a:solidFill>
              </a:rPr>
              <a:t> </a:t>
            </a:r>
            <a:r>
              <a:rPr lang="en-US" sz="1200" dirty="0" err="1">
                <a:solidFill>
                  <a:srgbClr val="BFBFBF"/>
                </a:solidFill>
              </a:rPr>
              <a:t>können</a:t>
            </a:r>
            <a:r>
              <a:rPr lang="en-US" sz="1200" dirty="0">
                <a:solidFill>
                  <a:srgbClr val="BFBFBF"/>
                </a:solidFill>
              </a:rPr>
              <a:t>, </a:t>
            </a:r>
            <a:r>
              <a:rPr lang="en-US" sz="1200" dirty="0" err="1">
                <a:solidFill>
                  <a:srgbClr val="BFBFBF"/>
                </a:solidFill>
              </a:rPr>
              <a:t>sobald</a:t>
            </a:r>
            <a:r>
              <a:rPr lang="en-US" sz="1200" dirty="0">
                <a:solidFill>
                  <a:srgbClr val="BFBFBF"/>
                </a:solidFill>
              </a:rPr>
              <a:t> </a:t>
            </a:r>
            <a:r>
              <a:rPr lang="en-US" sz="1200" dirty="0" err="1">
                <a:solidFill>
                  <a:srgbClr val="BFBFBF"/>
                </a:solidFill>
              </a:rPr>
              <a:t>diese</a:t>
            </a:r>
            <a:r>
              <a:rPr lang="en-US" sz="1200" dirty="0">
                <a:solidFill>
                  <a:srgbClr val="BFBFBF"/>
                </a:solidFill>
              </a:rPr>
              <a:t> </a:t>
            </a:r>
            <a:r>
              <a:rPr lang="en-US" sz="1200" dirty="0" err="1">
                <a:solidFill>
                  <a:srgbClr val="BFBFBF"/>
                </a:solidFill>
              </a:rPr>
              <a:t>im</a:t>
            </a:r>
            <a:r>
              <a:rPr lang="en-US" sz="1200" dirty="0">
                <a:solidFill>
                  <a:srgbClr val="BFBFBF"/>
                </a:solidFill>
              </a:rPr>
              <a:t> </a:t>
            </a:r>
            <a:r>
              <a:rPr lang="en-US" sz="1200" dirty="0" err="1">
                <a:solidFill>
                  <a:srgbClr val="BFBFBF"/>
                </a:solidFill>
              </a:rPr>
              <a:t>Gewebe</a:t>
            </a:r>
            <a:r>
              <a:rPr lang="en-US" sz="1200" dirty="0">
                <a:solidFill>
                  <a:srgbClr val="BFBFBF"/>
                </a:solidFill>
              </a:rPr>
              <a:t> </a:t>
            </a:r>
            <a:r>
              <a:rPr lang="en-US" sz="1200" dirty="0" err="1">
                <a:solidFill>
                  <a:srgbClr val="BFBFBF"/>
                </a:solidFill>
              </a:rPr>
              <a:t>oder</a:t>
            </a:r>
            <a:r>
              <a:rPr lang="en-US" sz="1200" dirty="0">
                <a:solidFill>
                  <a:srgbClr val="BFBFBF"/>
                </a:solidFill>
              </a:rPr>
              <a:t> </a:t>
            </a:r>
            <a:r>
              <a:rPr lang="en-US" sz="1200" dirty="0" err="1">
                <a:solidFill>
                  <a:srgbClr val="BFBFBF"/>
                </a:solidFill>
              </a:rPr>
              <a:t>im</a:t>
            </a:r>
            <a:r>
              <a:rPr lang="en-US" sz="1200" dirty="0">
                <a:solidFill>
                  <a:srgbClr val="BFBFBF"/>
                </a:solidFill>
              </a:rPr>
              <a:t> Blut </a:t>
            </a:r>
            <a:r>
              <a:rPr lang="en-US" sz="1200" dirty="0" err="1">
                <a:solidFill>
                  <a:srgbClr val="BFBFBF"/>
                </a:solidFill>
              </a:rPr>
              <a:t>auftreten</a:t>
            </a:r>
            <a:r>
              <a:rPr lang="en-US" sz="1200" dirty="0">
                <a:solidFill>
                  <a:srgbClr val="BFBFBF"/>
                </a:solidFill>
              </a:rPr>
              <a:t>.</a:t>
            </a:r>
            <a:endParaRPr sz="1200" i="1" dirty="0">
              <a:solidFill>
                <a:srgbClr val="BFBFBF"/>
              </a:solidFill>
            </a:endParaRPr>
          </a:p>
        </p:txBody>
      </p:sp>
      <p:sp>
        <p:nvSpPr>
          <p:cNvPr id="1532" name="Google Shape;1532;p122"/>
          <p:cNvSpPr/>
          <p:nvPr/>
        </p:nvSpPr>
        <p:spPr>
          <a:xfrm>
            <a:off x="179868" y="2286457"/>
            <a:ext cx="7338532" cy="1345442"/>
          </a:xfrm>
          <a:prstGeom prst="frame">
            <a:avLst>
              <a:gd name="adj1" fmla="val 12500"/>
            </a:avLst>
          </a:prstGeom>
          <a:solidFill>
            <a:srgbClr val="FF00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533" name="Google Shape;1533;p122"/>
          <p:cNvSpPr txBox="1"/>
          <p:nvPr/>
        </p:nvSpPr>
        <p:spPr>
          <a:xfrm>
            <a:off x="484932" y="4571544"/>
            <a:ext cx="6718200" cy="1749600"/>
          </a:xfrm>
          <a:prstGeom prst="rect">
            <a:avLst/>
          </a:prstGeom>
          <a:solidFill>
            <a:srgbClr val="0020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chemeClr val="lt1"/>
                </a:solidFill>
              </a:rPr>
              <a:t>Welche</a:t>
            </a:r>
            <a:r>
              <a:rPr lang="en-US" sz="1200" i="1" dirty="0">
                <a:solidFill>
                  <a:schemeClr val="lt1"/>
                </a:solidFill>
              </a:rPr>
              <a:t> </a:t>
            </a:r>
            <a:r>
              <a:rPr lang="en-US" sz="1200" i="1" dirty="0" err="1">
                <a:solidFill>
                  <a:schemeClr val="lt1"/>
                </a:solidFill>
              </a:rPr>
              <a:t>beiden</a:t>
            </a:r>
            <a:r>
              <a:rPr lang="en-US" sz="1200" i="1" dirty="0">
                <a:solidFill>
                  <a:schemeClr val="lt1"/>
                </a:solidFill>
              </a:rPr>
              <a:t> </a:t>
            </a:r>
            <a:r>
              <a:rPr lang="en-US" sz="1200" i="1" dirty="0" err="1">
                <a:solidFill>
                  <a:schemeClr val="lt1"/>
                </a:solidFill>
              </a:rPr>
              <a:t>wesentlichen</a:t>
            </a:r>
            <a:r>
              <a:rPr lang="en-US" sz="1200" i="1" dirty="0">
                <a:solidFill>
                  <a:schemeClr val="lt1"/>
                </a:solidFill>
              </a:rPr>
              <a:t> </a:t>
            </a:r>
            <a:r>
              <a:rPr lang="en-US" sz="1200" i="1" dirty="0" err="1">
                <a:solidFill>
                  <a:schemeClr val="lt1"/>
                </a:solidFill>
              </a:rPr>
              <a:t>Effektorzelltypen</a:t>
            </a:r>
            <a:r>
              <a:rPr lang="en-US" sz="1200" i="1" dirty="0">
                <a:solidFill>
                  <a:schemeClr val="lt1"/>
                </a:solidFill>
              </a:rPr>
              <a:t> </a:t>
            </a:r>
            <a:r>
              <a:rPr lang="en-US" sz="1200" i="1" dirty="0" err="1">
                <a:solidFill>
                  <a:schemeClr val="lt1"/>
                </a:solidFill>
              </a:rPr>
              <a:t>sind</a:t>
            </a:r>
            <a:r>
              <a:rPr lang="en-US" sz="1200" i="1" dirty="0">
                <a:solidFill>
                  <a:schemeClr val="lt1"/>
                </a:solidFill>
              </a:rPr>
              <a:t> an der </a:t>
            </a:r>
            <a:r>
              <a:rPr lang="en-US" sz="1200" i="1" dirty="0" err="1">
                <a:solidFill>
                  <a:schemeClr val="lt1"/>
                </a:solidFill>
              </a:rPr>
              <a:t>angeborenen</a:t>
            </a:r>
            <a:r>
              <a:rPr lang="en-US" sz="1200" i="1" dirty="0">
                <a:solidFill>
                  <a:schemeClr val="lt1"/>
                </a:solidFill>
              </a:rPr>
              <a:t> </a:t>
            </a:r>
            <a:r>
              <a:rPr lang="en-US" sz="1200" i="1" dirty="0" err="1">
                <a:solidFill>
                  <a:schemeClr val="lt1"/>
                </a:solidFill>
              </a:rPr>
              <a:t>Immunantwort</a:t>
            </a:r>
            <a:r>
              <a:rPr lang="en-US" sz="1200" i="1" dirty="0">
                <a:solidFill>
                  <a:schemeClr val="lt1"/>
                </a:solidFill>
              </a:rPr>
              <a:t> </a:t>
            </a:r>
            <a:r>
              <a:rPr lang="en-US" sz="1200" i="1" dirty="0" err="1">
                <a:solidFill>
                  <a:schemeClr val="lt1"/>
                </a:solidFill>
              </a:rPr>
              <a:t>beteiligt</a:t>
            </a:r>
            <a:r>
              <a:rPr lang="en-US" sz="1200" i="1" dirty="0">
                <a:solidFill>
                  <a:schemeClr val="lt1"/>
                </a:solidFill>
              </a:rPr>
              <a:t>?</a:t>
            </a:r>
            <a:endParaRPr sz="1400" i="1" dirty="0">
              <a:solidFill>
                <a:srgbClr val="002060"/>
              </a:solidFill>
              <a:latin typeface="Arial"/>
              <a:ea typeface="Arial"/>
              <a:cs typeface="Arial"/>
              <a:sym typeface="Arial"/>
            </a:endParaRPr>
          </a:p>
          <a:p>
            <a:pPr marL="0" marR="0" lvl="0" indent="0" algn="l" rtl="0">
              <a:spcBef>
                <a:spcPts val="0"/>
              </a:spcBef>
              <a:spcAft>
                <a:spcPts val="0"/>
              </a:spcAft>
              <a:buNone/>
            </a:pPr>
            <a:r>
              <a:rPr lang="en-US" sz="1200" dirty="0">
                <a:solidFill>
                  <a:srgbClr val="002060"/>
                </a:solidFill>
                <a:latin typeface="Arial"/>
                <a:ea typeface="Arial"/>
                <a:cs typeface="Arial"/>
                <a:sym typeface="Arial"/>
              </a:rPr>
              <a:t>Neutrophile und </a:t>
            </a:r>
            <a:r>
              <a:rPr lang="en-US" sz="1200" dirty="0" err="1">
                <a:solidFill>
                  <a:srgbClr val="002060"/>
                </a:solidFill>
                <a:latin typeface="Arial"/>
                <a:ea typeface="Arial"/>
                <a:cs typeface="Arial"/>
                <a:sym typeface="Arial"/>
              </a:rPr>
              <a:t>Makrophagen</a:t>
            </a:r>
            <a:endParaRPr dirty="0"/>
          </a:p>
          <a:p>
            <a:pPr marL="0" marR="0" lvl="0" indent="0" algn="l" rtl="0">
              <a:spcBef>
                <a:spcPts val="0"/>
              </a:spcBef>
              <a:spcAft>
                <a:spcPts val="0"/>
              </a:spcAft>
              <a:buNone/>
            </a:pPr>
            <a:endParaRPr sz="1400" b="1" dirty="0">
              <a:solidFill>
                <a:srgbClr val="002060"/>
              </a:solidFill>
              <a:latin typeface="Arial"/>
              <a:ea typeface="Arial"/>
              <a:cs typeface="Arial"/>
              <a:sym typeface="Arial"/>
            </a:endParaRPr>
          </a:p>
          <a:p>
            <a:pPr marL="0" marR="0" lvl="0" indent="0" algn="l" rtl="0">
              <a:spcBef>
                <a:spcPts val="0"/>
              </a:spcBef>
              <a:spcAft>
                <a:spcPts val="0"/>
              </a:spcAft>
              <a:buNone/>
            </a:pPr>
            <a:r>
              <a:rPr lang="en-US" sz="1200" i="1" dirty="0" err="1">
                <a:solidFill>
                  <a:srgbClr val="002060"/>
                </a:solidFill>
                <a:latin typeface="Arial"/>
                <a:ea typeface="Arial"/>
                <a:cs typeface="Arial"/>
                <a:sym typeface="Arial"/>
              </a:rPr>
              <a:t>Welche</a:t>
            </a:r>
            <a:r>
              <a:rPr lang="en-US" sz="1200" i="1" dirty="0">
                <a:solidFill>
                  <a:srgbClr val="002060"/>
                </a:solidFill>
                <a:latin typeface="Arial"/>
                <a:ea typeface="Arial"/>
                <a:cs typeface="Arial"/>
                <a:sym typeface="Arial"/>
              </a:rPr>
              <a:t> </a:t>
            </a:r>
            <a:r>
              <a:rPr lang="en-US" sz="1200" i="1" dirty="0" err="1">
                <a:solidFill>
                  <a:srgbClr val="002060"/>
                </a:solidFill>
                <a:latin typeface="Arial"/>
                <a:ea typeface="Arial"/>
                <a:cs typeface="Arial"/>
                <a:sym typeface="Arial"/>
              </a:rPr>
              <a:t>allgemeine</a:t>
            </a:r>
            <a:r>
              <a:rPr lang="en-US" sz="1200" i="1" dirty="0">
                <a:solidFill>
                  <a:srgbClr val="002060"/>
                </a:solidFill>
                <a:latin typeface="Arial"/>
                <a:ea typeface="Arial"/>
                <a:cs typeface="Arial"/>
                <a:sym typeface="Arial"/>
              </a:rPr>
              <a:t> </a:t>
            </a:r>
            <a:r>
              <a:rPr lang="en-US" sz="1200" i="1" dirty="0" err="1">
                <a:solidFill>
                  <a:srgbClr val="002060"/>
                </a:solidFill>
                <a:latin typeface="Arial"/>
                <a:ea typeface="Arial"/>
                <a:cs typeface="Arial"/>
                <a:sym typeface="Arial"/>
              </a:rPr>
              <a:t>Molekülklasse</a:t>
            </a:r>
            <a:r>
              <a:rPr lang="en-US" sz="1200" i="1" dirty="0">
                <a:solidFill>
                  <a:srgbClr val="002060"/>
                </a:solidFill>
                <a:latin typeface="Arial"/>
                <a:ea typeface="Arial"/>
                <a:cs typeface="Arial"/>
                <a:sym typeface="Arial"/>
              </a:rPr>
              <a:t> </a:t>
            </a:r>
            <a:r>
              <a:rPr lang="en-US" sz="1200" i="1" dirty="0" err="1">
                <a:solidFill>
                  <a:srgbClr val="002060"/>
                </a:solidFill>
                <a:latin typeface="Arial"/>
                <a:ea typeface="Arial"/>
                <a:cs typeface="Arial"/>
                <a:sym typeface="Arial"/>
              </a:rPr>
              <a:t>ist</a:t>
            </a:r>
            <a:r>
              <a:rPr lang="en-US" sz="1200" i="1" dirty="0">
                <a:solidFill>
                  <a:srgbClr val="002060"/>
                </a:solidFill>
                <a:latin typeface="Arial"/>
                <a:ea typeface="Arial"/>
                <a:cs typeface="Arial"/>
                <a:sym typeface="Arial"/>
              </a:rPr>
              <a:t> der </a:t>
            </a:r>
            <a:r>
              <a:rPr lang="en-US" sz="1200" i="1" dirty="0" err="1">
                <a:solidFill>
                  <a:srgbClr val="002060"/>
                </a:solidFill>
                <a:latin typeface="Arial"/>
                <a:ea typeface="Arial"/>
                <a:cs typeface="Arial"/>
                <a:sym typeface="Arial"/>
              </a:rPr>
              <a:t>Hauptauslöser</a:t>
            </a:r>
            <a:r>
              <a:rPr lang="en-US" sz="1200" i="1" dirty="0">
                <a:solidFill>
                  <a:srgbClr val="002060"/>
                </a:solidFill>
                <a:latin typeface="Arial"/>
                <a:ea typeface="Arial"/>
                <a:cs typeface="Arial"/>
                <a:sym typeface="Arial"/>
              </a:rPr>
              <a:t> der </a:t>
            </a:r>
            <a:r>
              <a:rPr lang="en-US" sz="1200" i="1" dirty="0" err="1">
                <a:solidFill>
                  <a:srgbClr val="002060"/>
                </a:solidFill>
                <a:latin typeface="Arial"/>
                <a:ea typeface="Arial"/>
                <a:cs typeface="Arial"/>
                <a:sym typeface="Arial"/>
              </a:rPr>
              <a:t>angeborenen</a:t>
            </a:r>
            <a:r>
              <a:rPr lang="en-US" sz="1200" i="1" dirty="0">
                <a:solidFill>
                  <a:srgbClr val="002060"/>
                </a:solidFill>
                <a:latin typeface="Arial"/>
                <a:ea typeface="Arial"/>
                <a:cs typeface="Arial"/>
                <a:sym typeface="Arial"/>
              </a:rPr>
              <a:t> </a:t>
            </a:r>
            <a:r>
              <a:rPr lang="en-US" sz="1200" i="1" dirty="0" err="1">
                <a:solidFill>
                  <a:srgbClr val="002060"/>
                </a:solidFill>
                <a:latin typeface="Arial"/>
                <a:ea typeface="Arial"/>
                <a:cs typeface="Arial"/>
                <a:sym typeface="Arial"/>
              </a:rPr>
              <a:t>Immunantwort</a:t>
            </a:r>
            <a:r>
              <a:rPr lang="en-US" sz="1200" i="1" dirty="0">
                <a:solidFill>
                  <a:srgbClr val="002060"/>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002060"/>
                </a:solidFill>
                <a:latin typeface="Arial"/>
                <a:ea typeface="Arial"/>
                <a:cs typeface="Arial"/>
                <a:sym typeface="Arial"/>
              </a:rPr>
              <a:t>Lipopolysaccharide (LPS)</a:t>
            </a:r>
            <a:endParaRPr dirty="0"/>
          </a:p>
          <a:p>
            <a:pPr marL="0" marR="0" lvl="0" indent="0" algn="l" rtl="0">
              <a:spcBef>
                <a:spcPts val="0"/>
              </a:spcBef>
              <a:spcAft>
                <a:spcPts val="0"/>
              </a:spcAft>
              <a:buNone/>
            </a:pPr>
            <a:endParaRPr sz="1400" dirty="0">
              <a:solidFill>
                <a:srgbClr val="002060"/>
              </a:solidFill>
              <a:latin typeface="Arial"/>
              <a:ea typeface="Arial"/>
              <a:cs typeface="Arial"/>
              <a:sym typeface="Arial"/>
            </a:endParaRPr>
          </a:p>
          <a:p>
            <a:pPr marL="0" marR="0" lvl="0" indent="0" algn="l" rtl="0">
              <a:spcBef>
                <a:spcPts val="0"/>
              </a:spcBef>
              <a:spcAft>
                <a:spcPts val="0"/>
              </a:spcAft>
              <a:buNone/>
            </a:pPr>
            <a:r>
              <a:rPr lang="en-US" sz="1200" i="1" dirty="0">
                <a:solidFill>
                  <a:srgbClr val="002060"/>
                </a:solidFill>
                <a:latin typeface="Arial"/>
                <a:ea typeface="Arial"/>
                <a:cs typeface="Arial"/>
                <a:sym typeface="Arial"/>
              </a:rPr>
              <a:t>Wie </a:t>
            </a:r>
            <a:r>
              <a:rPr lang="en-US" sz="1200" i="1" dirty="0" err="1">
                <a:solidFill>
                  <a:srgbClr val="002060"/>
                </a:solidFill>
                <a:latin typeface="Arial"/>
                <a:ea typeface="Arial"/>
                <a:cs typeface="Arial"/>
                <a:sym typeface="Arial"/>
              </a:rPr>
              <a:t>lautet</a:t>
            </a:r>
            <a:r>
              <a:rPr lang="en-US" sz="1200" i="1" dirty="0">
                <a:solidFill>
                  <a:srgbClr val="002060"/>
                </a:solidFill>
                <a:latin typeface="Arial"/>
                <a:ea typeface="Arial"/>
                <a:cs typeface="Arial"/>
                <a:sym typeface="Arial"/>
              </a:rPr>
              <a:t> der Name des </a:t>
            </a:r>
            <a:r>
              <a:rPr lang="en-US" sz="1200" i="1" dirty="0" err="1">
                <a:solidFill>
                  <a:srgbClr val="002060"/>
                </a:solidFill>
                <a:latin typeface="Arial"/>
                <a:ea typeface="Arial"/>
                <a:cs typeface="Arial"/>
                <a:sym typeface="Arial"/>
              </a:rPr>
              <a:t>Rezeptors</a:t>
            </a:r>
            <a:r>
              <a:rPr lang="en-US" sz="1200" i="1" dirty="0">
                <a:solidFill>
                  <a:srgbClr val="002060"/>
                </a:solidFill>
                <a:latin typeface="Arial"/>
                <a:ea typeface="Arial"/>
                <a:cs typeface="Arial"/>
                <a:sym typeface="Arial"/>
              </a:rPr>
              <a:t>, der auf </a:t>
            </a:r>
            <a:r>
              <a:rPr lang="en-US" sz="1200" i="1" dirty="0" err="1">
                <a:solidFill>
                  <a:srgbClr val="002060"/>
                </a:solidFill>
                <a:latin typeface="Arial"/>
                <a:ea typeface="Arial"/>
                <a:cs typeface="Arial"/>
                <a:sym typeface="Arial"/>
              </a:rPr>
              <a:t>Neutrophilen</a:t>
            </a:r>
            <a:r>
              <a:rPr lang="en-US" sz="1200" i="1" dirty="0">
                <a:solidFill>
                  <a:srgbClr val="002060"/>
                </a:solidFill>
                <a:latin typeface="Arial"/>
                <a:ea typeface="Arial"/>
                <a:cs typeface="Arial"/>
                <a:sym typeface="Arial"/>
              </a:rPr>
              <a:t> und </a:t>
            </a:r>
            <a:r>
              <a:rPr lang="en-US" sz="1200" i="1" dirty="0" err="1">
                <a:solidFill>
                  <a:srgbClr val="002060"/>
                </a:solidFill>
                <a:latin typeface="Arial"/>
                <a:ea typeface="Arial"/>
                <a:cs typeface="Arial"/>
                <a:sym typeface="Arial"/>
              </a:rPr>
              <a:t>Makrophagen</a:t>
            </a:r>
            <a:r>
              <a:rPr lang="en-US" sz="1200" i="1" dirty="0">
                <a:solidFill>
                  <a:srgbClr val="002060"/>
                </a:solidFill>
                <a:latin typeface="Arial"/>
                <a:ea typeface="Arial"/>
                <a:cs typeface="Arial"/>
                <a:sym typeface="Arial"/>
              </a:rPr>
              <a:t> (</a:t>
            </a:r>
            <a:r>
              <a:rPr lang="en-US" sz="1200" i="1" dirty="0" err="1">
                <a:solidFill>
                  <a:srgbClr val="002060"/>
                </a:solidFill>
                <a:latin typeface="Arial"/>
                <a:ea typeface="Arial"/>
                <a:cs typeface="Arial"/>
                <a:sym typeface="Arial"/>
              </a:rPr>
              <a:t>sowie</a:t>
            </a:r>
            <a:r>
              <a:rPr lang="en-US" sz="1200" i="1" dirty="0">
                <a:solidFill>
                  <a:srgbClr val="002060"/>
                </a:solidFill>
                <a:latin typeface="Arial"/>
                <a:ea typeface="Arial"/>
                <a:cs typeface="Arial"/>
                <a:sym typeface="Arial"/>
              </a:rPr>
              <a:t> </a:t>
            </a:r>
            <a:r>
              <a:rPr lang="en-US" sz="1200" i="1" dirty="0" err="1">
                <a:solidFill>
                  <a:srgbClr val="002060"/>
                </a:solidFill>
                <a:latin typeface="Arial"/>
                <a:ea typeface="Arial"/>
                <a:cs typeface="Arial"/>
                <a:sym typeface="Arial"/>
              </a:rPr>
              <a:t>einigen</a:t>
            </a:r>
            <a:r>
              <a:rPr lang="en-US" sz="1200" i="1" dirty="0">
                <a:solidFill>
                  <a:srgbClr val="002060"/>
                </a:solidFill>
                <a:latin typeface="Arial"/>
                <a:ea typeface="Arial"/>
                <a:cs typeface="Arial"/>
                <a:sym typeface="Arial"/>
              </a:rPr>
              <a:t> </a:t>
            </a:r>
            <a:r>
              <a:rPr lang="en-US" sz="1200" i="1" dirty="0" err="1">
                <a:solidFill>
                  <a:srgbClr val="002060"/>
                </a:solidFill>
                <a:latin typeface="Arial"/>
                <a:ea typeface="Arial"/>
                <a:cs typeface="Arial"/>
                <a:sym typeface="Arial"/>
              </a:rPr>
              <a:t>anderen</a:t>
            </a:r>
            <a:r>
              <a:rPr lang="en-US" sz="1200" i="1" dirty="0">
                <a:solidFill>
                  <a:srgbClr val="002060"/>
                </a:solidFill>
                <a:latin typeface="Arial"/>
                <a:ea typeface="Arial"/>
                <a:cs typeface="Arial"/>
                <a:sym typeface="Arial"/>
              </a:rPr>
              <a:t> </a:t>
            </a:r>
            <a:r>
              <a:rPr lang="en-US" sz="1200" i="1" dirty="0" err="1">
                <a:solidFill>
                  <a:srgbClr val="002060"/>
                </a:solidFill>
                <a:latin typeface="Arial"/>
                <a:ea typeface="Arial"/>
                <a:cs typeface="Arial"/>
                <a:sym typeface="Arial"/>
              </a:rPr>
              <a:t>immunbezogenen</a:t>
            </a:r>
            <a:r>
              <a:rPr lang="en-US" sz="1200" i="1" dirty="0">
                <a:solidFill>
                  <a:srgbClr val="002060"/>
                </a:solidFill>
                <a:latin typeface="Arial"/>
                <a:ea typeface="Arial"/>
                <a:cs typeface="Arial"/>
                <a:sym typeface="Arial"/>
              </a:rPr>
              <a:t> </a:t>
            </a:r>
            <a:r>
              <a:rPr lang="en-US" sz="1200" i="1" dirty="0" err="1">
                <a:solidFill>
                  <a:srgbClr val="002060"/>
                </a:solidFill>
                <a:latin typeface="Arial"/>
                <a:ea typeface="Arial"/>
                <a:cs typeface="Arial"/>
                <a:sym typeface="Arial"/>
              </a:rPr>
              <a:t>Zelltypen</a:t>
            </a:r>
            <a:r>
              <a:rPr lang="en-US" sz="1200" i="1" dirty="0">
                <a:solidFill>
                  <a:srgbClr val="002060"/>
                </a:solidFill>
                <a:latin typeface="Arial"/>
                <a:ea typeface="Arial"/>
                <a:cs typeface="Arial"/>
                <a:sym typeface="Arial"/>
              </a:rPr>
              <a:t>) </a:t>
            </a:r>
            <a:r>
              <a:rPr lang="en-US" sz="1200" i="1" dirty="0" err="1">
                <a:solidFill>
                  <a:srgbClr val="002060"/>
                </a:solidFill>
                <a:latin typeface="Arial"/>
                <a:ea typeface="Arial"/>
                <a:cs typeface="Arial"/>
                <a:sym typeface="Arial"/>
              </a:rPr>
              <a:t>zu</a:t>
            </a:r>
            <a:r>
              <a:rPr lang="en-US" sz="1200" i="1" dirty="0">
                <a:solidFill>
                  <a:srgbClr val="002060"/>
                </a:solidFill>
                <a:latin typeface="Arial"/>
                <a:ea typeface="Arial"/>
                <a:cs typeface="Arial"/>
                <a:sym typeface="Arial"/>
              </a:rPr>
              <a:t> </a:t>
            </a:r>
            <a:r>
              <a:rPr lang="en-US" sz="1200" i="1" dirty="0" err="1">
                <a:solidFill>
                  <a:srgbClr val="002060"/>
                </a:solidFill>
                <a:latin typeface="Arial"/>
                <a:ea typeface="Arial"/>
                <a:cs typeface="Arial"/>
                <a:sym typeface="Arial"/>
              </a:rPr>
              <a:t>finden</a:t>
            </a:r>
            <a:r>
              <a:rPr lang="en-US" sz="1200" i="1" dirty="0">
                <a:solidFill>
                  <a:srgbClr val="002060"/>
                </a:solidFill>
                <a:latin typeface="Arial"/>
                <a:ea typeface="Arial"/>
                <a:cs typeface="Arial"/>
                <a:sym typeface="Arial"/>
              </a:rPr>
              <a:t> </a:t>
            </a:r>
            <a:r>
              <a:rPr lang="en-US" sz="1200" i="1" dirty="0" err="1">
                <a:solidFill>
                  <a:srgbClr val="002060"/>
                </a:solidFill>
                <a:latin typeface="Arial"/>
                <a:ea typeface="Arial"/>
                <a:cs typeface="Arial"/>
                <a:sym typeface="Arial"/>
              </a:rPr>
              <a:t>ist</a:t>
            </a:r>
            <a:r>
              <a:rPr lang="en-US" sz="1200" i="1" dirty="0">
                <a:solidFill>
                  <a:srgbClr val="002060"/>
                </a:solidFill>
                <a:latin typeface="Arial"/>
                <a:ea typeface="Arial"/>
                <a:cs typeface="Arial"/>
                <a:sym typeface="Arial"/>
              </a:rPr>
              <a:t> und der </a:t>
            </a:r>
            <a:r>
              <a:rPr lang="en-US" sz="1200" i="1" dirty="0" err="1">
                <a:solidFill>
                  <a:srgbClr val="002060"/>
                </a:solidFill>
                <a:latin typeface="Arial"/>
                <a:ea typeface="Arial"/>
                <a:cs typeface="Arial"/>
                <a:sym typeface="Arial"/>
              </a:rPr>
              <a:t>primäre</a:t>
            </a:r>
            <a:r>
              <a:rPr lang="en-US" sz="1200" i="1" dirty="0">
                <a:solidFill>
                  <a:srgbClr val="002060"/>
                </a:solidFill>
                <a:latin typeface="Arial"/>
                <a:ea typeface="Arial"/>
                <a:cs typeface="Arial"/>
                <a:sym typeface="Arial"/>
              </a:rPr>
              <a:t> </a:t>
            </a:r>
            <a:r>
              <a:rPr lang="en-US" sz="1200" i="1" dirty="0" err="1">
                <a:solidFill>
                  <a:srgbClr val="002060"/>
                </a:solidFill>
                <a:latin typeface="Arial"/>
                <a:ea typeface="Arial"/>
                <a:cs typeface="Arial"/>
                <a:sym typeface="Arial"/>
              </a:rPr>
              <a:t>Rezeptor</a:t>
            </a:r>
            <a:r>
              <a:rPr lang="en-US" sz="1200" i="1" dirty="0">
                <a:solidFill>
                  <a:srgbClr val="002060"/>
                </a:solidFill>
                <a:latin typeface="Arial"/>
                <a:ea typeface="Arial"/>
                <a:cs typeface="Arial"/>
                <a:sym typeface="Arial"/>
              </a:rPr>
              <a:t> für LPS </a:t>
            </a:r>
            <a:r>
              <a:rPr lang="en-US" sz="1200" i="1" dirty="0" err="1">
                <a:solidFill>
                  <a:srgbClr val="002060"/>
                </a:solidFill>
                <a:latin typeface="Arial"/>
                <a:ea typeface="Arial"/>
                <a:cs typeface="Arial"/>
                <a:sym typeface="Arial"/>
              </a:rPr>
              <a:t>ist</a:t>
            </a:r>
            <a:r>
              <a:rPr lang="en-US" sz="1200" i="1" dirty="0">
                <a:solidFill>
                  <a:srgbClr val="002060"/>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002060"/>
                </a:solidFill>
                <a:latin typeface="Arial"/>
                <a:ea typeface="Arial"/>
                <a:cs typeface="Arial"/>
                <a:sym typeface="Arial"/>
              </a:rPr>
              <a:t>Toll-like-</a:t>
            </a:r>
            <a:r>
              <a:rPr lang="en-US" sz="1200" dirty="0" err="1">
                <a:solidFill>
                  <a:srgbClr val="002060"/>
                </a:solidFill>
                <a:latin typeface="Arial"/>
                <a:ea typeface="Arial"/>
                <a:cs typeface="Arial"/>
                <a:sym typeface="Arial"/>
              </a:rPr>
              <a:t>Rezeptoren</a:t>
            </a:r>
            <a:r>
              <a:rPr lang="en-US" sz="1200" dirty="0">
                <a:solidFill>
                  <a:srgbClr val="002060"/>
                </a:solidFill>
                <a:latin typeface="Arial"/>
                <a:ea typeface="Arial"/>
                <a:cs typeface="Arial"/>
                <a:sym typeface="Arial"/>
              </a:rPr>
              <a:t> (TLRs)</a:t>
            </a:r>
            <a:endParaRPr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Shape 1537"/>
        <p:cNvGrpSpPr/>
        <p:nvPr/>
      </p:nvGrpSpPr>
      <p:grpSpPr>
        <a:xfrm>
          <a:off x="0" y="0"/>
          <a:ext cx="0" cy="0"/>
          <a:chOff x="0" y="0"/>
          <a:chExt cx="0" cy="0"/>
        </a:xfrm>
      </p:grpSpPr>
      <p:sp>
        <p:nvSpPr>
          <p:cNvPr id="1538" name="Google Shape;1538;p123"/>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Ein</a:t>
            </a:r>
            <a:endParaRPr/>
          </a:p>
        </p:txBody>
      </p:sp>
      <p:sp>
        <p:nvSpPr>
          <p:cNvPr id="1539" name="Google Shape;1539;p123"/>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dirty="0">
                <a:solidFill>
                  <a:srgbClr val="BFBFBF"/>
                </a:solidFill>
              </a:rPr>
              <a:t>Auch </a:t>
            </a:r>
            <a:r>
              <a:rPr lang="en-US" sz="1200" dirty="0" err="1">
                <a:solidFill>
                  <a:srgbClr val="BFBFBF"/>
                </a:solidFill>
              </a:rPr>
              <a:t>bekannt</a:t>
            </a:r>
            <a:r>
              <a:rPr lang="en-US" sz="1200" dirty="0">
                <a:solidFill>
                  <a:srgbClr val="BFBFBF"/>
                </a:solidFill>
              </a:rPr>
              <a:t> </a:t>
            </a:r>
            <a:r>
              <a:rPr lang="en-US" sz="1200" dirty="0" err="1">
                <a:solidFill>
                  <a:srgbClr val="BFBFBF"/>
                </a:solidFill>
              </a:rPr>
              <a:t>als</a:t>
            </a:r>
            <a:r>
              <a:rPr lang="en-US" sz="1200" dirty="0">
                <a:solidFill>
                  <a:srgbClr val="BFBFBF"/>
                </a:solidFill>
              </a:rPr>
              <a:t> </a:t>
            </a:r>
            <a:r>
              <a:rPr lang="en-US" sz="1200" i="1" dirty="0" err="1">
                <a:solidFill>
                  <a:srgbClr val="BFBFBF"/>
                </a:solidFill>
              </a:rPr>
              <a:t>phakoanaphylaktisches</a:t>
            </a:r>
            <a:r>
              <a:rPr lang="en-US" sz="1200" i="1" dirty="0">
                <a:solidFill>
                  <a:srgbClr val="BFBFBF"/>
                </a:solidFill>
              </a:rPr>
              <a:t> </a:t>
            </a:r>
            <a:r>
              <a:rPr lang="en-US" sz="1200" i="1" dirty="0" err="1">
                <a:solidFill>
                  <a:srgbClr val="BFBFBF"/>
                </a:solidFill>
              </a:rPr>
              <a:t>Glaukom</a:t>
            </a:r>
            <a:r>
              <a:rPr lang="en-US" sz="1200" dirty="0">
                <a:solidFill>
                  <a:srgbClr val="BFBFBF"/>
                </a:solidFill>
              </a:rPr>
              <a:t>: </a:t>
            </a:r>
            <a:r>
              <a:rPr lang="en-US" sz="1200" dirty="0" err="1">
                <a:solidFill>
                  <a:srgbClr val="BFBFBF"/>
                </a:solidFill>
              </a:rPr>
              <a:t>phakoantigenes</a:t>
            </a:r>
            <a:r>
              <a:rPr lang="en-US" sz="1200" dirty="0">
                <a:solidFill>
                  <a:srgbClr val="BFBFBF"/>
                </a:solidFill>
              </a:rPr>
              <a:t> </a:t>
            </a:r>
            <a:r>
              <a:rPr lang="en-US" sz="1200" dirty="0" err="1">
                <a:solidFill>
                  <a:srgbClr val="BFBFBF"/>
                </a:solidFill>
              </a:rPr>
              <a:t>Glaukom</a:t>
            </a:r>
            <a:endParaRPr sz="2200" dirty="0">
              <a:solidFill>
                <a:srgbClr val="BFBFBF"/>
              </a:solidFill>
            </a:endParaRPr>
          </a:p>
          <a:p>
            <a:pPr marL="342900" lvl="0" indent="-316230" algn="l" rtl="0">
              <a:spcBef>
                <a:spcPts val="240"/>
              </a:spcBef>
              <a:spcAft>
                <a:spcPts val="0"/>
              </a:spcAft>
              <a:buClr>
                <a:srgbClr val="BFBFBF"/>
              </a:buClr>
              <a:buSzPts val="840"/>
              <a:buChar char="●"/>
            </a:pPr>
            <a:r>
              <a:rPr lang="en-US" sz="1200" dirty="0">
                <a:solidFill>
                  <a:srgbClr val="BFBFBF"/>
                </a:solidFill>
              </a:rPr>
              <a:t>In der Regel </a:t>
            </a:r>
            <a:r>
              <a:rPr lang="en-US" sz="1200" dirty="0" err="1">
                <a:solidFill>
                  <a:srgbClr val="BFBFBF"/>
                </a:solidFill>
              </a:rPr>
              <a:t>einseitig</a:t>
            </a:r>
            <a:r>
              <a:rPr lang="en-US" sz="1200" dirty="0">
                <a:solidFill>
                  <a:srgbClr val="BFBFBF"/>
                </a:solidFill>
              </a:rPr>
              <a:t>: alle</a:t>
            </a:r>
            <a:endParaRPr sz="1200" dirty="0">
              <a:solidFill>
                <a:srgbClr val="BFBFBF"/>
              </a:solidFill>
            </a:endParaRPr>
          </a:p>
          <a:p>
            <a:pPr marL="342900" lvl="0" indent="-316230" algn="l" rtl="0">
              <a:spcBef>
                <a:spcPts val="240"/>
              </a:spcBef>
              <a:spcAft>
                <a:spcPts val="0"/>
              </a:spcAft>
              <a:buClr>
                <a:srgbClr val="BFBFBF"/>
              </a:buClr>
              <a:buSzPts val="840"/>
              <a:buChar char="●"/>
            </a:pPr>
            <a:r>
              <a:rPr lang="en-US" sz="1200" dirty="0" err="1">
                <a:solidFill>
                  <a:srgbClr val="BFBFBF"/>
                </a:solidFill>
              </a:rPr>
              <a:t>Wird</a:t>
            </a:r>
            <a:r>
              <a:rPr lang="en-US" sz="1200" dirty="0">
                <a:solidFill>
                  <a:srgbClr val="BFBFBF"/>
                </a:solidFill>
              </a:rPr>
              <a:t> </a:t>
            </a:r>
            <a:r>
              <a:rPr lang="en-US" sz="1200" dirty="0" err="1">
                <a:solidFill>
                  <a:srgbClr val="BFBFBF"/>
                </a:solidFill>
              </a:rPr>
              <a:t>durch</a:t>
            </a:r>
            <a:r>
              <a:rPr lang="en-US" sz="1200" dirty="0">
                <a:solidFill>
                  <a:srgbClr val="BFBFBF"/>
                </a:solidFill>
              </a:rPr>
              <a:t> </a:t>
            </a:r>
            <a:r>
              <a:rPr lang="en-US" sz="1200" dirty="0" err="1">
                <a:solidFill>
                  <a:srgbClr val="BFBFBF"/>
                </a:solidFill>
              </a:rPr>
              <a:t>eine</a:t>
            </a:r>
            <a:r>
              <a:rPr lang="en-US" sz="1200" dirty="0">
                <a:solidFill>
                  <a:srgbClr val="BFBFBF"/>
                </a:solidFill>
              </a:rPr>
              <a:t> </a:t>
            </a:r>
            <a:r>
              <a:rPr lang="en-US" sz="1200" b="1" i="1" dirty="0">
                <a:solidFill>
                  <a:srgbClr val="BFBFBF"/>
                </a:solidFill>
              </a:rPr>
              <a:t>adaptive</a:t>
            </a:r>
            <a:r>
              <a:rPr lang="en-US" sz="1200" i="1" dirty="0">
                <a:solidFill>
                  <a:srgbClr val="BFBFBF"/>
                </a:solidFill>
              </a:rPr>
              <a:t> </a:t>
            </a:r>
            <a:r>
              <a:rPr lang="en-US" sz="1200" dirty="0" err="1">
                <a:solidFill>
                  <a:srgbClr val="BFBFBF"/>
                </a:solidFill>
              </a:rPr>
              <a:t>Immunantwort</a:t>
            </a:r>
            <a:r>
              <a:rPr lang="en-US" sz="1200" dirty="0">
                <a:solidFill>
                  <a:srgbClr val="BFBFBF"/>
                </a:solidFill>
              </a:rPr>
              <a:t> </a:t>
            </a:r>
            <a:r>
              <a:rPr lang="en-US" sz="1200" dirty="0" err="1">
                <a:solidFill>
                  <a:srgbClr val="BFBFBF"/>
                </a:solidFill>
              </a:rPr>
              <a:t>vermittelt</a:t>
            </a:r>
            <a:r>
              <a:rPr lang="en-US" sz="1200" dirty="0">
                <a:solidFill>
                  <a:srgbClr val="BFBFBF"/>
                </a:solidFill>
              </a:rPr>
              <a:t>: </a:t>
            </a:r>
            <a:r>
              <a:rPr lang="en-US" sz="1200" dirty="0" err="1">
                <a:solidFill>
                  <a:srgbClr val="BFBFBF"/>
                </a:solidFill>
              </a:rPr>
              <a:t>phakoantigenes</a:t>
            </a:r>
            <a:r>
              <a:rPr lang="en-US" sz="1200" dirty="0">
                <a:solidFill>
                  <a:srgbClr val="BFBFBF"/>
                </a:solidFill>
              </a:rPr>
              <a:t> </a:t>
            </a:r>
            <a:r>
              <a:rPr lang="en-US" sz="1200" dirty="0" err="1">
                <a:solidFill>
                  <a:srgbClr val="BFBFBF"/>
                </a:solidFill>
              </a:rPr>
              <a:t>Glaukom</a:t>
            </a:r>
            <a:endParaRPr sz="1200" dirty="0">
              <a:solidFill>
                <a:srgbClr val="BFBFBF"/>
              </a:solidFill>
            </a:endParaRPr>
          </a:p>
          <a:p>
            <a:pPr marL="342900" lvl="0" indent="-316230" algn="l" rtl="0">
              <a:spcBef>
                <a:spcPts val="240"/>
              </a:spcBef>
              <a:spcAft>
                <a:spcPts val="0"/>
              </a:spcAft>
              <a:buClr>
                <a:srgbClr val="BFBFBF"/>
              </a:buClr>
              <a:buSzPts val="840"/>
              <a:buChar char="●"/>
            </a:pPr>
            <a:r>
              <a:rPr lang="en-US" sz="1200" dirty="0" err="1">
                <a:solidFill>
                  <a:srgbClr val="BFBFBF"/>
                </a:solidFill>
              </a:rPr>
              <a:t>Assoziiert</a:t>
            </a:r>
            <a:r>
              <a:rPr lang="en-US" sz="1200" dirty="0">
                <a:solidFill>
                  <a:srgbClr val="BFBFBF"/>
                </a:solidFill>
              </a:rPr>
              <a:t> </a:t>
            </a:r>
            <a:r>
              <a:rPr lang="en-US" sz="1200" dirty="0" err="1">
                <a:solidFill>
                  <a:srgbClr val="BFBFBF"/>
                </a:solidFill>
              </a:rPr>
              <a:t>mit</a:t>
            </a:r>
            <a:r>
              <a:rPr lang="en-US" sz="1200" dirty="0">
                <a:solidFill>
                  <a:srgbClr val="BFBFBF"/>
                </a:solidFill>
              </a:rPr>
              <a:t> maturer/</a:t>
            </a:r>
            <a:r>
              <a:rPr lang="en-US" sz="1200" dirty="0" err="1">
                <a:solidFill>
                  <a:srgbClr val="BFBFBF"/>
                </a:solidFill>
              </a:rPr>
              <a:t>hypermaturer</a:t>
            </a:r>
            <a:r>
              <a:rPr lang="en-US" sz="1200" dirty="0">
                <a:solidFill>
                  <a:srgbClr val="BFBFBF"/>
                </a:solidFill>
              </a:rPr>
              <a:t> </a:t>
            </a:r>
            <a:r>
              <a:rPr lang="en-US" sz="1200" dirty="0" err="1">
                <a:solidFill>
                  <a:srgbClr val="BFBFBF"/>
                </a:solidFill>
              </a:rPr>
              <a:t>Katarakt</a:t>
            </a:r>
            <a:r>
              <a:rPr lang="en-US" sz="1200" dirty="0">
                <a:solidFill>
                  <a:srgbClr val="BFBFBF"/>
                </a:solidFill>
              </a:rPr>
              <a:t>: </a:t>
            </a:r>
            <a:r>
              <a:rPr lang="en-US" sz="1200" dirty="0" err="1">
                <a:solidFill>
                  <a:srgbClr val="BFBFBF"/>
                </a:solidFill>
              </a:rPr>
              <a:t>phakolytisches</a:t>
            </a:r>
            <a:r>
              <a:rPr lang="en-US" sz="1200" dirty="0">
                <a:solidFill>
                  <a:srgbClr val="BFBFBF"/>
                </a:solidFill>
              </a:rPr>
              <a:t> </a:t>
            </a:r>
            <a:r>
              <a:rPr lang="en-US" sz="1200" dirty="0" err="1">
                <a:solidFill>
                  <a:srgbClr val="BFBFBF"/>
                </a:solidFill>
              </a:rPr>
              <a:t>Glaukom</a:t>
            </a:r>
            <a:endParaRPr sz="1200" dirty="0">
              <a:solidFill>
                <a:srgbClr val="BFBFBF"/>
              </a:solidFill>
            </a:endParaRPr>
          </a:p>
          <a:p>
            <a:pPr marL="342900" lvl="0" indent="-316230" algn="l" rtl="0">
              <a:spcBef>
                <a:spcPts val="240"/>
              </a:spcBef>
              <a:spcAft>
                <a:spcPts val="0"/>
              </a:spcAft>
              <a:buClr>
                <a:srgbClr val="BFBFBF"/>
              </a:buClr>
              <a:buSzPts val="840"/>
              <a:buChar char="●"/>
            </a:pPr>
            <a:r>
              <a:rPr lang="en-US" sz="1200" dirty="0">
                <a:solidFill>
                  <a:srgbClr val="BFBFBF"/>
                </a:solidFill>
              </a:rPr>
              <a:t>Eine </a:t>
            </a:r>
            <a:r>
              <a:rPr lang="en-US" sz="1200" dirty="0" err="1">
                <a:solidFill>
                  <a:srgbClr val="BFBFBF"/>
                </a:solidFill>
              </a:rPr>
              <a:t>Vitritis</a:t>
            </a:r>
            <a:r>
              <a:rPr lang="en-US" sz="1200" dirty="0">
                <a:solidFill>
                  <a:srgbClr val="BFBFBF"/>
                </a:solidFill>
              </a:rPr>
              <a:t> </a:t>
            </a:r>
            <a:r>
              <a:rPr lang="en-US" sz="1200" dirty="0" err="1">
                <a:solidFill>
                  <a:srgbClr val="BFBFBF"/>
                </a:solidFill>
              </a:rPr>
              <a:t>kann</a:t>
            </a:r>
            <a:r>
              <a:rPr lang="en-US" sz="1200" dirty="0">
                <a:solidFill>
                  <a:srgbClr val="BFBFBF"/>
                </a:solidFill>
              </a:rPr>
              <a:t> </a:t>
            </a:r>
            <a:r>
              <a:rPr lang="en-US" sz="1200" dirty="0" err="1">
                <a:solidFill>
                  <a:srgbClr val="BFBFBF"/>
                </a:solidFill>
              </a:rPr>
              <a:t>vorliegen</a:t>
            </a:r>
            <a:r>
              <a:rPr lang="en-US" sz="1200" dirty="0">
                <a:solidFill>
                  <a:srgbClr val="BFBFBF"/>
                </a:solidFill>
              </a:rPr>
              <a:t>: </a:t>
            </a:r>
            <a:r>
              <a:rPr lang="en-US" sz="1200" dirty="0" err="1">
                <a:solidFill>
                  <a:srgbClr val="BFBFBF"/>
                </a:solidFill>
              </a:rPr>
              <a:t>phakoantigenes</a:t>
            </a:r>
            <a:r>
              <a:rPr lang="en-US" sz="1200" dirty="0">
                <a:solidFill>
                  <a:srgbClr val="BFBFBF"/>
                </a:solidFill>
              </a:rPr>
              <a:t> </a:t>
            </a:r>
            <a:r>
              <a:rPr lang="en-US" sz="1200"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
                  </a:ext>
                </a:extLst>
              </a:rPr>
              <a:t>Glaukom</a:t>
            </a:r>
            <a:endParaRPr sz="1200" dirty="0">
              <a:solidFill>
                <a:srgbClr val="BFBFBF"/>
              </a:solidFill>
            </a:endParaRPr>
          </a:p>
          <a:p>
            <a:pPr marL="342900" lvl="0" indent="-316230" algn="l" rtl="0">
              <a:spcBef>
                <a:spcPts val="240"/>
              </a:spcBef>
              <a:spcAft>
                <a:spcPts val="0"/>
              </a:spcAft>
              <a:buClr>
                <a:srgbClr val="BFBFBF"/>
              </a:buClr>
              <a:buSzPts val="840"/>
              <a:buChar char="●"/>
            </a:pPr>
            <a:r>
              <a:rPr lang="en-US" sz="1200" dirty="0">
                <a:solidFill>
                  <a:srgbClr val="BFBFBF"/>
                </a:solidFill>
              </a:rPr>
              <a:t>Bei der </a:t>
            </a:r>
            <a:r>
              <a:rPr lang="en-US" sz="1200" dirty="0" err="1">
                <a:solidFill>
                  <a:srgbClr val="BFBFBF"/>
                </a:solidFill>
              </a:rPr>
              <a:t>Gonioskopie</a:t>
            </a:r>
            <a:r>
              <a:rPr lang="en-US" sz="1200" dirty="0">
                <a:solidFill>
                  <a:srgbClr val="BFBFBF"/>
                </a:solidFill>
              </a:rPr>
              <a:t> </a:t>
            </a:r>
            <a:r>
              <a:rPr lang="en-US" sz="1200" dirty="0" err="1">
                <a:solidFill>
                  <a:srgbClr val="BFBFBF"/>
                </a:solidFill>
              </a:rPr>
              <a:t>lässt</a:t>
            </a:r>
            <a:r>
              <a:rPr lang="en-US" sz="1200" dirty="0">
                <a:solidFill>
                  <a:srgbClr val="BFBFBF"/>
                </a:solidFill>
              </a:rPr>
              <a:t> </a:t>
            </a:r>
            <a:r>
              <a:rPr lang="en-US" sz="1200" dirty="0" err="1">
                <a:solidFill>
                  <a:srgbClr val="BFBFBF"/>
                </a:solidFill>
              </a:rPr>
              <a:t>sich</a:t>
            </a:r>
            <a:r>
              <a:rPr lang="en-US" sz="1200" dirty="0">
                <a:solidFill>
                  <a:srgbClr val="BFBFBF"/>
                </a:solidFill>
              </a:rPr>
              <a:t> </a:t>
            </a:r>
            <a:r>
              <a:rPr lang="en-US" sz="1200" dirty="0" err="1">
                <a:solidFill>
                  <a:srgbClr val="BFBFBF"/>
                </a:solidFill>
              </a:rPr>
              <a:t>kortikales</a:t>
            </a:r>
            <a:r>
              <a:rPr lang="en-US" sz="1200" dirty="0">
                <a:solidFill>
                  <a:srgbClr val="BFBFBF"/>
                </a:solidFill>
              </a:rPr>
              <a:t> Material </a:t>
            </a:r>
            <a:r>
              <a:rPr lang="en-US" sz="1200" dirty="0" err="1">
                <a:solidFill>
                  <a:srgbClr val="BFBFBF"/>
                </a:solidFill>
              </a:rPr>
              <a:t>im</a:t>
            </a:r>
            <a:r>
              <a:rPr lang="en-US" sz="1200" dirty="0">
                <a:solidFill>
                  <a:srgbClr val="BFBFBF"/>
                </a:solidFill>
              </a:rPr>
              <a:t> </a:t>
            </a:r>
            <a:r>
              <a:rPr lang="en-US" sz="1200" dirty="0" err="1">
                <a:solidFill>
                  <a:srgbClr val="BFBFBF"/>
                </a:solidFill>
              </a:rPr>
              <a:t>Kammerwinkel</a:t>
            </a:r>
            <a:r>
              <a:rPr lang="en-US" sz="1200" dirty="0">
                <a:solidFill>
                  <a:srgbClr val="BFBFBF"/>
                </a:solidFill>
              </a:rPr>
              <a:t> </a:t>
            </a:r>
            <a:r>
              <a:rPr lang="en-US" sz="1200" dirty="0" err="1">
                <a:solidFill>
                  <a:srgbClr val="BFBFBF"/>
                </a:solidFill>
              </a:rPr>
              <a:t>nachweisen</a:t>
            </a:r>
            <a:r>
              <a:rPr lang="en-US" sz="1200" dirty="0">
                <a:solidFill>
                  <a:srgbClr val="BFBFBF"/>
                </a:solidFill>
              </a:rPr>
              <a:t>: </a:t>
            </a:r>
            <a:r>
              <a:rPr lang="en-US" sz="1200" dirty="0" err="1">
                <a:solidFill>
                  <a:srgbClr val="BFBFBF"/>
                </a:solidFill>
              </a:rPr>
              <a:t>Linsenpartikelglaukom</a:t>
            </a:r>
            <a:endParaRPr sz="1200" dirty="0">
              <a:solidFill>
                <a:srgbClr val="BFBFBF"/>
              </a:solidFill>
            </a:endParaRPr>
          </a:p>
          <a:p>
            <a:pPr marL="342900" lvl="0" indent="-316230" algn="l" rtl="0">
              <a:spcBef>
                <a:spcPts val="240"/>
              </a:spcBef>
              <a:spcAft>
                <a:spcPts val="0"/>
              </a:spcAft>
              <a:buClr>
                <a:srgbClr val="BFBFBF"/>
              </a:buClr>
              <a:buSzPts val="840"/>
              <a:buChar char="●"/>
            </a:pPr>
            <a:r>
              <a:rPr lang="en-US" sz="1200" dirty="0">
                <a:solidFill>
                  <a:srgbClr val="BFBFBF"/>
                </a:solidFill>
              </a:rPr>
              <a:t>Am </a:t>
            </a:r>
            <a:r>
              <a:rPr lang="en-US" sz="1200" dirty="0" err="1">
                <a:solidFill>
                  <a:srgbClr val="BFBFBF"/>
                </a:solidFill>
              </a:rPr>
              <a:t>wenigsten</a:t>
            </a:r>
            <a:r>
              <a:rPr lang="en-US" sz="1200" dirty="0">
                <a:solidFill>
                  <a:srgbClr val="BFBFBF"/>
                </a:solidFill>
              </a:rPr>
              <a:t> </a:t>
            </a:r>
            <a:r>
              <a:rPr lang="en-US" sz="1200" dirty="0" err="1">
                <a:solidFill>
                  <a:srgbClr val="BFBFBF"/>
                </a:solidFill>
              </a:rPr>
              <a:t>wahrscheinlich</a:t>
            </a:r>
            <a:r>
              <a:rPr lang="en-US" sz="1200" dirty="0">
                <a:solidFill>
                  <a:srgbClr val="BFBFBF"/>
                </a:solidFill>
              </a:rPr>
              <a:t>, </a:t>
            </a:r>
            <a:r>
              <a:rPr lang="en-US" sz="1200" dirty="0" err="1">
                <a:solidFill>
                  <a:srgbClr val="BFBFBF"/>
                </a:solidFill>
              </a:rPr>
              <a:t>dass</a:t>
            </a:r>
            <a:r>
              <a:rPr lang="en-US" sz="1200" dirty="0">
                <a:solidFill>
                  <a:srgbClr val="BFBFBF"/>
                </a:solidFill>
              </a:rPr>
              <a:t> </a:t>
            </a:r>
            <a:r>
              <a:rPr lang="en-US" sz="1200" dirty="0" err="1">
                <a:solidFill>
                  <a:srgbClr val="BFBFBF"/>
                </a:solidFill>
              </a:rPr>
              <a:t>sich</a:t>
            </a:r>
            <a:r>
              <a:rPr lang="en-US" sz="1200" dirty="0">
                <a:solidFill>
                  <a:srgbClr val="BFBFBF"/>
                </a:solidFill>
              </a:rPr>
              <a:t> </a:t>
            </a:r>
            <a:r>
              <a:rPr lang="en-US" sz="1200" dirty="0" err="1">
                <a:solidFill>
                  <a:srgbClr val="BFBFBF"/>
                </a:solidFill>
              </a:rPr>
              <a:t>ein</a:t>
            </a:r>
            <a:r>
              <a:rPr lang="en-US" sz="1200" dirty="0">
                <a:solidFill>
                  <a:srgbClr val="BFBFBF"/>
                </a:solidFill>
              </a:rPr>
              <a:t> </a:t>
            </a:r>
            <a:r>
              <a:rPr lang="en-US" sz="1200" dirty="0" err="1">
                <a:solidFill>
                  <a:srgbClr val="BFBFBF"/>
                </a:solidFill>
              </a:rPr>
              <a:t>erhöhter</a:t>
            </a:r>
            <a:r>
              <a:rPr lang="en-US" sz="1200" dirty="0">
                <a:solidFill>
                  <a:srgbClr val="BFBFBF"/>
                </a:solidFill>
              </a:rPr>
              <a:t> </a:t>
            </a:r>
            <a:r>
              <a:rPr lang="en-US" sz="1200" dirty="0" err="1">
                <a:solidFill>
                  <a:srgbClr val="BFBFBF"/>
                </a:solidFill>
              </a:rPr>
              <a:t>Augeninnendruck</a:t>
            </a:r>
            <a:r>
              <a:rPr lang="en-US" sz="1200" dirty="0">
                <a:solidFill>
                  <a:srgbClr val="BFBFBF"/>
                </a:solidFill>
              </a:rPr>
              <a:t> </a:t>
            </a:r>
            <a:r>
              <a:rPr lang="en-US" sz="1200" dirty="0" err="1">
                <a:solidFill>
                  <a:srgbClr val="BFBFBF"/>
                </a:solidFill>
              </a:rPr>
              <a:t>entwickelt</a:t>
            </a:r>
            <a:r>
              <a:rPr lang="en-US" sz="1200" dirty="0">
                <a:solidFill>
                  <a:srgbClr val="BFBFBF"/>
                </a:solidFill>
              </a:rPr>
              <a:t>: </a:t>
            </a:r>
            <a:r>
              <a:rPr lang="en-US" sz="1200" dirty="0" err="1">
                <a:solidFill>
                  <a:srgbClr val="BFBFBF"/>
                </a:solidFill>
              </a:rPr>
              <a:t>phakoantigenes</a:t>
            </a:r>
            <a:r>
              <a:rPr lang="en-US" sz="1200" dirty="0">
                <a:solidFill>
                  <a:srgbClr val="BFBFBF"/>
                </a:solidFill>
              </a:rPr>
              <a:t> </a:t>
            </a:r>
            <a:r>
              <a:rPr lang="en-US" sz="1200" dirty="0" err="1">
                <a:solidFill>
                  <a:srgbClr val="BFBFBF"/>
                </a:solidFill>
              </a:rPr>
              <a:t>Glaukom</a:t>
            </a:r>
            <a:endParaRPr lang="en-US" sz="1200" dirty="0">
              <a:solidFill>
                <a:srgbClr val="BFBFBF"/>
              </a:solidFill>
            </a:endParaRPr>
          </a:p>
          <a:p>
            <a:pPr marL="342900" lvl="0" indent="-316230" algn="l" rtl="0">
              <a:spcBef>
                <a:spcPts val="240"/>
              </a:spcBef>
              <a:spcAft>
                <a:spcPts val="0"/>
              </a:spcAft>
              <a:buClr>
                <a:srgbClr val="BFBFBF"/>
              </a:buClr>
              <a:buSzPts val="840"/>
              <a:buChar char="●"/>
            </a:pPr>
            <a:endParaRPr lang="en-US" sz="1200" dirty="0">
              <a:solidFill>
                <a:srgbClr val="BFBFBF"/>
              </a:solidFill>
            </a:endParaRPr>
          </a:p>
          <a:p>
            <a:pPr marL="342900" lvl="0" indent="-316230" algn="l" rtl="0">
              <a:spcBef>
                <a:spcPts val="240"/>
              </a:spcBef>
              <a:spcAft>
                <a:spcPts val="0"/>
              </a:spcAft>
              <a:buClr>
                <a:srgbClr val="BFBFBF"/>
              </a:buClr>
              <a:buSzPts val="840"/>
              <a:buChar char="●"/>
            </a:pPr>
            <a:endParaRPr lang="en-US" sz="1200" dirty="0">
              <a:solidFill>
                <a:srgbClr val="BFBFBF"/>
              </a:solidFill>
            </a:endParaRPr>
          </a:p>
          <a:p>
            <a:pPr marL="342900" lvl="0" indent="-316230" algn="l" rtl="0">
              <a:spcBef>
                <a:spcPts val="240"/>
              </a:spcBef>
              <a:spcAft>
                <a:spcPts val="0"/>
              </a:spcAft>
              <a:buClr>
                <a:srgbClr val="BFBFBF"/>
              </a:buClr>
              <a:buSzPts val="840"/>
              <a:buChar char="●"/>
            </a:pPr>
            <a:endParaRPr lang="en-US" sz="1200" dirty="0">
              <a:solidFill>
                <a:srgbClr val="BFBFBF"/>
              </a:solidFill>
            </a:endParaRPr>
          </a:p>
          <a:p>
            <a:pPr marL="342900" lvl="0" indent="-316230" algn="l" rtl="0">
              <a:spcBef>
                <a:spcPts val="240"/>
              </a:spcBef>
              <a:spcAft>
                <a:spcPts val="0"/>
              </a:spcAft>
              <a:buClr>
                <a:srgbClr val="BFBFBF"/>
              </a:buClr>
              <a:buSzPts val="840"/>
              <a:buChar char="●"/>
            </a:pPr>
            <a:endParaRPr lang="en-US" sz="1200" dirty="0">
              <a:solidFill>
                <a:srgbClr val="BFBFBF"/>
              </a:solidFill>
            </a:endParaRPr>
          </a:p>
          <a:p>
            <a:pPr marL="198120" indent="-171450">
              <a:spcBef>
                <a:spcPts val="240"/>
              </a:spcBef>
              <a:buClr>
                <a:srgbClr val="BFBFBF"/>
              </a:buClr>
              <a:buSzPts val="840"/>
            </a:pPr>
            <a:r>
              <a:rPr lang="en-US" sz="1200" dirty="0" err="1">
                <a:solidFill>
                  <a:srgbClr val="BFBFBF"/>
                </a:solidFill>
              </a:rPr>
              <a:t>Wird</a:t>
            </a:r>
            <a:r>
              <a:rPr lang="en-US" sz="1200" dirty="0">
                <a:solidFill>
                  <a:srgbClr val="BFBFBF"/>
                </a:solidFill>
              </a:rPr>
              <a:t> </a:t>
            </a:r>
            <a:r>
              <a:rPr lang="en-US" sz="1200" dirty="0" err="1">
                <a:solidFill>
                  <a:srgbClr val="BFBFBF"/>
                </a:solidFill>
              </a:rPr>
              <a:t>durch</a:t>
            </a:r>
            <a:r>
              <a:rPr lang="en-US" sz="1200" dirty="0">
                <a:solidFill>
                  <a:srgbClr val="BFBFBF"/>
                </a:solidFill>
              </a:rPr>
              <a:t> </a:t>
            </a:r>
            <a:r>
              <a:rPr lang="en-US" sz="1200" dirty="0" err="1">
                <a:solidFill>
                  <a:srgbClr val="BFBFBF"/>
                </a:solidFill>
              </a:rPr>
              <a:t>eine</a:t>
            </a:r>
            <a:r>
              <a:rPr lang="en-US" sz="1200" dirty="0">
                <a:solidFill>
                  <a:srgbClr val="BFBFBF"/>
                </a:solidFill>
              </a:rPr>
              <a:t> </a:t>
            </a:r>
            <a:r>
              <a:rPr lang="en-US" sz="1200" dirty="0" err="1">
                <a:solidFill>
                  <a:srgbClr val="BFBFBF"/>
                </a:solidFill>
              </a:rPr>
              <a:t>Reaktion</a:t>
            </a:r>
            <a:r>
              <a:rPr lang="en-US" sz="1200" dirty="0">
                <a:solidFill>
                  <a:srgbClr val="BFBFBF"/>
                </a:solidFill>
              </a:rPr>
              <a:t> des </a:t>
            </a:r>
            <a:r>
              <a:rPr lang="en-US" sz="1200" i="1" dirty="0" err="1">
                <a:solidFill>
                  <a:srgbClr val="BFBFBF"/>
                </a:solidFill>
              </a:rPr>
              <a:t>angeborenen</a:t>
            </a:r>
            <a:r>
              <a:rPr lang="en-US" sz="1200" i="1" dirty="0">
                <a:solidFill>
                  <a:srgbClr val="BFBFBF"/>
                </a:solidFill>
              </a:rPr>
              <a:t> </a:t>
            </a:r>
            <a:r>
              <a:rPr lang="en-US" sz="1200" dirty="0" err="1">
                <a:solidFill>
                  <a:srgbClr val="BFBFBF"/>
                </a:solidFill>
              </a:rPr>
              <a:t>Immunsystems</a:t>
            </a:r>
            <a:r>
              <a:rPr lang="en-US" sz="1200" dirty="0">
                <a:solidFill>
                  <a:srgbClr val="BFBFBF"/>
                </a:solidFill>
              </a:rPr>
              <a:t> </a:t>
            </a:r>
            <a:r>
              <a:rPr lang="en-US" sz="1200" dirty="0" err="1">
                <a:solidFill>
                  <a:srgbClr val="BFBFBF"/>
                </a:solidFill>
              </a:rPr>
              <a:t>vermittelt</a:t>
            </a:r>
            <a:r>
              <a:rPr lang="en-US" sz="1200" dirty="0">
                <a:solidFill>
                  <a:srgbClr val="BFBFBF"/>
                </a:solidFill>
              </a:rPr>
              <a:t>: </a:t>
            </a:r>
            <a:r>
              <a:rPr lang="en-US" sz="1200" dirty="0" err="1">
                <a:solidFill>
                  <a:srgbClr val="BFBFBF"/>
                </a:solidFill>
              </a:rPr>
              <a:t>phakolytisches</a:t>
            </a:r>
            <a:r>
              <a:rPr lang="en-US" sz="1200" dirty="0">
                <a:solidFill>
                  <a:srgbClr val="BFBFBF"/>
                </a:solidFill>
              </a:rPr>
              <a:t> </a:t>
            </a:r>
            <a:r>
              <a:rPr lang="en-US" sz="1200" dirty="0" err="1">
                <a:solidFill>
                  <a:srgbClr val="BFBFBF"/>
                </a:solidFill>
              </a:rPr>
              <a:t>Glaukom</a:t>
            </a:r>
            <a:endParaRPr sz="1200" dirty="0">
              <a:solidFill>
                <a:srgbClr val="BFBFBF"/>
              </a:solidFill>
            </a:endParaRPr>
          </a:p>
          <a:p>
            <a:pPr marL="0" lvl="0" indent="0" algn="l" rtl="0">
              <a:spcBef>
                <a:spcPts val="240"/>
              </a:spcBef>
              <a:spcAft>
                <a:spcPts val="0"/>
              </a:spcAft>
              <a:buNone/>
            </a:pPr>
            <a:endParaRPr sz="1200" dirty="0">
              <a:solidFill>
                <a:srgbClr val="BFBFBF"/>
              </a:solidFill>
            </a:endParaRPr>
          </a:p>
          <a:p>
            <a:pPr marL="342900" lvl="0" indent="0" algn="l" rtl="0">
              <a:spcBef>
                <a:spcPts val="240"/>
              </a:spcBef>
              <a:spcAft>
                <a:spcPts val="0"/>
              </a:spcAft>
              <a:buNone/>
            </a:pPr>
            <a:endParaRPr sz="1200" dirty="0">
              <a:solidFill>
                <a:srgbClr val="BFBFBF"/>
              </a:solidFill>
            </a:endParaRPr>
          </a:p>
          <a:p>
            <a:pPr marL="342900" lvl="0" indent="0" algn="l" rtl="0">
              <a:spcBef>
                <a:spcPts val="240"/>
              </a:spcBef>
              <a:spcAft>
                <a:spcPts val="0"/>
              </a:spcAft>
              <a:buNone/>
            </a:pPr>
            <a:endParaRPr sz="1200" dirty="0">
              <a:solidFill>
                <a:srgbClr val="BFBFBF"/>
              </a:solidFill>
            </a:endParaRPr>
          </a:p>
        </p:txBody>
      </p:sp>
      <p:sp>
        <p:nvSpPr>
          <p:cNvPr id="1540" name="Google Shape;1540;p123"/>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541" name="Google Shape;1541;p12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123</a:t>
            </a:fld>
            <a:endParaRPr sz="1000" b="0" i="0" u="none" strike="noStrike" cap="none">
              <a:solidFill>
                <a:srgbClr val="000000"/>
              </a:solidFill>
              <a:latin typeface="Arial"/>
              <a:ea typeface="Arial"/>
              <a:cs typeface="Arial"/>
              <a:sym typeface="Arial"/>
            </a:endParaRPr>
          </a:p>
        </p:txBody>
      </p:sp>
      <p:sp>
        <p:nvSpPr>
          <p:cNvPr id="1542" name="Google Shape;1542;p123"/>
          <p:cNvSpPr txBox="1"/>
          <p:nvPr/>
        </p:nvSpPr>
        <p:spPr>
          <a:xfrm>
            <a:off x="332361" y="1368846"/>
            <a:ext cx="8479200" cy="1903500"/>
          </a:xfrm>
          <a:prstGeom prst="rect">
            <a:avLst/>
          </a:prstGeom>
          <a:solidFill>
            <a:srgbClr val="EDEDCB"/>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a:solidFill>
                  <a:srgbClr val="BFBFBF"/>
                </a:solidFill>
              </a:rPr>
              <a:t>Es </a:t>
            </a:r>
            <a:r>
              <a:rPr lang="en-US" sz="1200" i="1" dirty="0" err="1">
                <a:solidFill>
                  <a:srgbClr val="BFBFBF"/>
                </a:solidFill>
              </a:rPr>
              <a:t>gibt</a:t>
            </a:r>
            <a:r>
              <a:rPr lang="en-US" sz="1200" i="1" dirty="0">
                <a:solidFill>
                  <a:srgbClr val="BFBFBF"/>
                </a:solidFill>
              </a:rPr>
              <a:t> </a:t>
            </a:r>
            <a:r>
              <a:rPr lang="en-US" sz="1200" i="1" dirty="0" err="1">
                <a:solidFill>
                  <a:srgbClr val="BFBFBF"/>
                </a:solidFill>
              </a:rPr>
              <a:t>zwei</a:t>
            </a:r>
            <a:r>
              <a:rPr lang="en-US" sz="1200" i="1" dirty="0">
                <a:solidFill>
                  <a:srgbClr val="BFBFBF"/>
                </a:solidFill>
              </a:rPr>
              <a:t> </a:t>
            </a:r>
            <a:r>
              <a:rPr lang="en-US" sz="1200" i="1" dirty="0" err="1">
                <a:solidFill>
                  <a:srgbClr val="BFBFBF"/>
                </a:solidFill>
              </a:rPr>
              <a:t>große</a:t>
            </a:r>
            <a:r>
              <a:rPr lang="en-US" sz="1200" i="1" dirty="0">
                <a:solidFill>
                  <a:srgbClr val="BFBFBF"/>
                </a:solidFill>
              </a:rPr>
              <a:t> </a:t>
            </a:r>
            <a:r>
              <a:rPr lang="en-US" sz="1200" i="1" dirty="0" err="1">
                <a:solidFill>
                  <a:srgbClr val="BFBFBF"/>
                </a:solidFill>
              </a:rPr>
              <a:t>Kategorien</a:t>
            </a:r>
            <a:r>
              <a:rPr lang="en-US" sz="1200" i="1" dirty="0">
                <a:solidFill>
                  <a:srgbClr val="BFBFBF"/>
                </a:solidFill>
              </a:rPr>
              <a:t> von </a:t>
            </a:r>
            <a:r>
              <a:rPr lang="en-US" sz="1200" i="1" dirty="0" err="1">
                <a:solidFill>
                  <a:srgbClr val="BFBFBF"/>
                </a:solidFill>
              </a:rPr>
              <a:t>Immunreaktionen</a:t>
            </a:r>
            <a:r>
              <a:rPr lang="en-US" sz="1200" i="1" dirty="0">
                <a:solidFill>
                  <a:srgbClr val="BFBFBF"/>
                </a:solidFill>
              </a:rPr>
              <a:t> – </a:t>
            </a:r>
            <a:r>
              <a:rPr lang="en-US" sz="1200" i="1" dirty="0" err="1">
                <a:solidFill>
                  <a:srgbClr val="BFBFBF"/>
                </a:solidFill>
              </a:rPr>
              <a:t>welche</a:t>
            </a:r>
            <a:r>
              <a:rPr lang="en-US" sz="1200" i="1" dirty="0">
                <a:solidFill>
                  <a:srgbClr val="BFBFBF"/>
                </a:solidFill>
              </a:rPr>
              <a:t> </a:t>
            </a:r>
            <a:r>
              <a:rPr lang="en-US" sz="1200" i="1" dirty="0" err="1">
                <a:solidFill>
                  <a:srgbClr val="BFBFBF"/>
                </a:solidFill>
              </a:rPr>
              <a:t>sind</a:t>
            </a:r>
            <a:r>
              <a:rPr lang="en-US" sz="1200" i="1" dirty="0">
                <a:solidFill>
                  <a:srgbClr val="BFBFBF"/>
                </a:solidFill>
              </a:rPr>
              <a:t> das?</a:t>
            </a:r>
            <a:endParaRPr dirty="0">
              <a:solidFill>
                <a:srgbClr val="BFBFBF"/>
              </a:solidFill>
            </a:endParaRPr>
          </a:p>
          <a:p>
            <a:pPr marL="0" lvl="0" indent="0" algn="l" rtl="0">
              <a:spcBef>
                <a:spcPts val="0"/>
              </a:spcBef>
              <a:spcAft>
                <a:spcPts val="0"/>
              </a:spcAft>
              <a:buClr>
                <a:schemeClr val="dk1"/>
              </a:buClr>
              <a:buFont typeface="Arial"/>
              <a:buNone/>
            </a:pPr>
            <a:r>
              <a:rPr lang="en-US" sz="1200" b="1" dirty="0" err="1">
                <a:solidFill>
                  <a:srgbClr val="BFBFBF"/>
                </a:solidFill>
              </a:rPr>
              <a:t>Angeboren</a:t>
            </a:r>
            <a:r>
              <a:rPr lang="en-US" sz="1200" b="1" dirty="0">
                <a:solidFill>
                  <a:srgbClr val="BFBFBF"/>
                </a:solidFill>
              </a:rPr>
              <a:t> </a:t>
            </a:r>
            <a:r>
              <a:rPr lang="en-US" sz="1200" dirty="0">
                <a:solidFill>
                  <a:srgbClr val="BFBFBF"/>
                </a:solidFill>
              </a:rPr>
              <a:t>und </a:t>
            </a:r>
            <a:r>
              <a:rPr lang="en-US" sz="1200" b="1" dirty="0" err="1">
                <a:solidFill>
                  <a:srgbClr val="BFBFBF"/>
                </a:solidFill>
              </a:rPr>
              <a:t>adaptiv</a:t>
            </a:r>
            <a:r>
              <a:rPr lang="en-US" sz="1200" b="1" dirty="0">
                <a:solidFill>
                  <a:srgbClr val="BFBFBF"/>
                </a:solidFill>
              </a:rPr>
              <a:t> </a:t>
            </a:r>
            <a:r>
              <a:rPr lang="en-US" sz="1200" dirty="0">
                <a:solidFill>
                  <a:srgbClr val="BFBFBF"/>
                </a:solidFill>
              </a:rPr>
              <a:t>(</a:t>
            </a:r>
            <a:r>
              <a:rPr lang="en-US" sz="1200" dirty="0" err="1">
                <a:solidFill>
                  <a:srgbClr val="BFBFBF"/>
                </a:solidFill>
              </a:rPr>
              <a:t>zu</a:t>
            </a:r>
            <a:r>
              <a:rPr lang="en-US" sz="1200" dirty="0">
                <a:solidFill>
                  <a:srgbClr val="BFBFBF"/>
                </a:solidFill>
              </a:rPr>
              <a:t> </a:t>
            </a:r>
            <a:r>
              <a:rPr lang="en-US" sz="1200" dirty="0" err="1">
                <a:solidFill>
                  <a:srgbClr val="BFBFBF"/>
                </a:solidFill>
              </a:rPr>
              <a:t>Ihrer</a:t>
            </a:r>
            <a:r>
              <a:rPr lang="en-US" sz="1200" dirty="0">
                <a:solidFill>
                  <a:srgbClr val="BFBFBF"/>
                </a:solidFill>
              </a:rPr>
              <a:t> Information: Wir </a:t>
            </a:r>
            <a:r>
              <a:rPr lang="en-US" sz="1200" dirty="0" err="1">
                <a:solidFill>
                  <a:srgbClr val="BFBFBF"/>
                </a:solidFill>
              </a:rPr>
              <a:t>werden</a:t>
            </a:r>
            <a:r>
              <a:rPr lang="en-US" sz="1200" dirty="0">
                <a:solidFill>
                  <a:srgbClr val="BFBFBF"/>
                </a:solidFill>
              </a:rPr>
              <a:t>, </a:t>
            </a:r>
            <a:r>
              <a:rPr lang="en-US" sz="1200" dirty="0" err="1">
                <a:solidFill>
                  <a:srgbClr val="BFBFBF"/>
                </a:solidFill>
              </a:rPr>
              <a:t>wie</a:t>
            </a:r>
            <a:r>
              <a:rPr lang="en-US" sz="1200" dirty="0">
                <a:solidFill>
                  <a:srgbClr val="BFBFBF"/>
                </a:solidFill>
              </a:rPr>
              <a:t> </a:t>
            </a:r>
            <a:r>
              <a:rPr lang="en-US" sz="1200" dirty="0" err="1">
                <a:solidFill>
                  <a:srgbClr val="BFBFBF"/>
                </a:solidFill>
              </a:rPr>
              <a:t>zuvor</a:t>
            </a:r>
            <a:r>
              <a:rPr lang="en-US" sz="1200" dirty="0">
                <a:solidFill>
                  <a:srgbClr val="BFBFBF"/>
                </a:solidFill>
              </a:rPr>
              <a:t> </a:t>
            </a:r>
            <a:r>
              <a:rPr lang="en-US" sz="1200" dirty="0" err="1">
                <a:solidFill>
                  <a:srgbClr val="BFBFBF"/>
                </a:solidFill>
              </a:rPr>
              <a:t>versprochen</a:t>
            </a:r>
            <a:r>
              <a:rPr lang="en-US" sz="1200" dirty="0">
                <a:solidFill>
                  <a:srgbClr val="BFBFBF"/>
                </a:solidFill>
              </a:rPr>
              <a:t>, nun </a:t>
            </a:r>
            <a:r>
              <a:rPr lang="en-US" sz="1200" i="1" dirty="0">
                <a:solidFill>
                  <a:srgbClr val="BFBFBF"/>
                </a:solidFill>
              </a:rPr>
              <a:t>die adaptive </a:t>
            </a:r>
            <a:r>
              <a:rPr lang="en-US" sz="1200" i="1" dirty="0" err="1">
                <a:solidFill>
                  <a:srgbClr val="BFBFBF"/>
                </a:solidFill>
              </a:rPr>
              <a:t>Immunantwort</a:t>
            </a:r>
            <a:r>
              <a:rPr lang="en-US" sz="1200" i="1" dirty="0">
                <a:solidFill>
                  <a:srgbClr val="BFBFBF"/>
                </a:solidFill>
              </a:rPr>
              <a:t> </a:t>
            </a:r>
            <a:r>
              <a:rPr lang="en-US" sz="1200" dirty="0" err="1">
                <a:solidFill>
                  <a:srgbClr val="BFBFBF"/>
                </a:solidFill>
              </a:rPr>
              <a:t>näher</a:t>
            </a:r>
            <a:r>
              <a:rPr lang="en-US" sz="1200" dirty="0">
                <a:solidFill>
                  <a:srgbClr val="BFBFBF"/>
                </a:solidFill>
              </a:rPr>
              <a:t> </a:t>
            </a:r>
            <a:r>
              <a:rPr lang="en-US" sz="1200" dirty="0" err="1">
                <a:solidFill>
                  <a:srgbClr val="BFBFBF"/>
                </a:solidFill>
              </a:rPr>
              <a:t>erläutern</a:t>
            </a:r>
            <a:r>
              <a:rPr lang="en-US" sz="1200" dirty="0">
                <a:solidFill>
                  <a:srgbClr val="BFBFBF"/>
                </a:solidFill>
              </a:rPr>
              <a:t>.)</a:t>
            </a:r>
            <a:endParaRPr sz="1200" i="1" dirty="0">
              <a:solidFill>
                <a:srgbClr val="BFBFBF"/>
              </a:solidFill>
            </a:endParaRPr>
          </a:p>
          <a:p>
            <a:pPr marL="0" lvl="0" indent="0" algn="l" rtl="0">
              <a:spcBef>
                <a:spcPts val="0"/>
              </a:spcBef>
              <a:spcAft>
                <a:spcPts val="0"/>
              </a:spcAft>
              <a:buClr>
                <a:schemeClr val="dk1"/>
              </a:buClr>
              <a:buFont typeface="Arial"/>
              <a:buNone/>
            </a:pPr>
            <a:endParaRPr dirty="0">
              <a:solidFill>
                <a:srgbClr val="BFBFBF"/>
              </a:solidFill>
            </a:endParaRPr>
          </a:p>
          <a:p>
            <a:pPr marL="0" lvl="0" indent="0" algn="l" rtl="0">
              <a:spcBef>
                <a:spcPts val="0"/>
              </a:spcBef>
              <a:spcAft>
                <a:spcPts val="0"/>
              </a:spcAft>
              <a:buClr>
                <a:schemeClr val="dk1"/>
              </a:buClr>
              <a:buFont typeface="Arial"/>
              <a:buNone/>
            </a:pPr>
            <a:r>
              <a:rPr lang="en-US" sz="1200" i="1" dirty="0">
                <a:solidFill>
                  <a:srgbClr val="BFBFBF"/>
                </a:solidFill>
              </a:rPr>
              <a:t>Wie </a:t>
            </a:r>
            <a:r>
              <a:rPr lang="en-US" sz="1200" i="1" dirty="0" err="1">
                <a:solidFill>
                  <a:srgbClr val="BFBFBF"/>
                </a:solidFill>
              </a:rPr>
              <a:t>ist</a:t>
            </a:r>
            <a:r>
              <a:rPr lang="en-US" sz="1200" i="1" dirty="0">
                <a:solidFill>
                  <a:srgbClr val="BFBFBF"/>
                </a:solidFill>
              </a:rPr>
              <a:t> die </a:t>
            </a:r>
            <a:r>
              <a:rPr lang="en-US" sz="1200" i="1" dirty="0" err="1">
                <a:solidFill>
                  <a:srgbClr val="BFBFBF"/>
                </a:solidFill>
              </a:rPr>
              <a:t>jeweilige</a:t>
            </a:r>
            <a:r>
              <a:rPr lang="en-US" sz="1200" i="1" dirty="0">
                <a:solidFill>
                  <a:srgbClr val="BFBFBF"/>
                </a:solidFill>
              </a:rPr>
              <a:t> </a:t>
            </a:r>
            <a:r>
              <a:rPr lang="en-US" sz="1200" i="1" dirty="0" err="1">
                <a:solidFill>
                  <a:srgbClr val="BFBFBF"/>
                </a:solidFill>
              </a:rPr>
              <a:t>Immunreaktion</a:t>
            </a:r>
            <a:r>
              <a:rPr lang="en-US" sz="1200" i="1" dirty="0">
                <a:solidFill>
                  <a:srgbClr val="BFBFBF"/>
                </a:solidFill>
              </a:rPr>
              <a:t> </a:t>
            </a:r>
            <a:r>
              <a:rPr lang="en-US" sz="1200" i="1" dirty="0" err="1">
                <a:solidFill>
                  <a:srgbClr val="BFBFBF"/>
                </a:solidFill>
              </a:rPr>
              <a:t>grundsätzlich</a:t>
            </a:r>
            <a:r>
              <a:rPr lang="en-US" sz="1200" i="1" dirty="0">
                <a:solidFill>
                  <a:srgbClr val="BFBFBF"/>
                </a:solidFill>
              </a:rPr>
              <a:t> </a:t>
            </a:r>
            <a:r>
              <a:rPr lang="en-US" sz="1200" i="1" dirty="0" err="1">
                <a:solidFill>
                  <a:srgbClr val="BFBFBF"/>
                </a:solidFill>
              </a:rPr>
              <a:t>charakterisiert</a:t>
            </a:r>
            <a:r>
              <a:rPr lang="en-US" sz="1200" i="1" dirty="0">
                <a:solidFill>
                  <a:srgbClr val="BFBFBF"/>
                </a:solidFill>
              </a:rPr>
              <a:t>, und </a:t>
            </a:r>
            <a:r>
              <a:rPr lang="en-US" sz="1200" i="1" dirty="0" err="1">
                <a:solidFill>
                  <a:srgbClr val="BFBFBF"/>
                </a:solidFill>
              </a:rPr>
              <a:t>worin</a:t>
            </a:r>
            <a:r>
              <a:rPr lang="en-US" sz="1200" i="1" dirty="0">
                <a:solidFill>
                  <a:srgbClr val="BFBFBF"/>
                </a:solidFill>
              </a:rPr>
              <a:t> </a:t>
            </a:r>
            <a:r>
              <a:rPr lang="en-US" sz="1200" i="1" dirty="0" err="1">
                <a:solidFill>
                  <a:srgbClr val="BFBFBF"/>
                </a:solidFill>
              </a:rPr>
              <a:t>unterscheiden</a:t>
            </a:r>
            <a:r>
              <a:rPr lang="en-US" sz="1200" i="1" dirty="0">
                <a:solidFill>
                  <a:srgbClr val="BFBFBF"/>
                </a:solidFill>
              </a:rPr>
              <a:t> </a:t>
            </a:r>
            <a:r>
              <a:rPr lang="en-US" sz="1200" i="1" dirty="0" err="1">
                <a:solidFill>
                  <a:srgbClr val="BFBFBF"/>
                </a:solidFill>
              </a:rPr>
              <a:t>sich</a:t>
            </a:r>
            <a:r>
              <a:rPr lang="en-US" sz="1200" i="1" dirty="0">
                <a:solidFill>
                  <a:srgbClr val="BFBFBF"/>
                </a:solidFill>
              </a:rPr>
              <a:t> die </a:t>
            </a:r>
            <a:r>
              <a:rPr lang="en-US" sz="1200" i="1" dirty="0" err="1">
                <a:solidFill>
                  <a:srgbClr val="BFBFBF"/>
                </a:solidFill>
              </a:rPr>
              <a:t>beiden</a:t>
            </a:r>
            <a:r>
              <a:rPr lang="en-US" sz="1200" i="1" dirty="0">
                <a:solidFill>
                  <a:srgbClr val="BFBFBF"/>
                </a:solidFill>
              </a:rPr>
              <a:t> </a:t>
            </a:r>
            <a:r>
              <a:rPr lang="en-US" sz="1200" i="1" dirty="0" err="1">
                <a:solidFill>
                  <a:srgbClr val="BFBFBF"/>
                </a:solidFill>
              </a:rPr>
              <a:t>Reaktionstypen</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chemeClr val="dk1"/>
              </a:buClr>
              <a:buFont typeface="Arial"/>
              <a:buNone/>
            </a:pPr>
            <a:r>
              <a:rPr lang="en-US" sz="1200" dirty="0">
                <a:solidFill>
                  <a:srgbClr val="BFBFBF"/>
                </a:solidFill>
              </a:rPr>
              <a:t>Die adaptive </a:t>
            </a:r>
            <a:r>
              <a:rPr lang="en-US" sz="1200" dirty="0" err="1">
                <a:solidFill>
                  <a:srgbClr val="BFBFBF"/>
                </a:solidFill>
              </a:rPr>
              <a:t>Immunantwort</a:t>
            </a:r>
            <a:r>
              <a:rPr lang="en-US" sz="1200" dirty="0">
                <a:solidFill>
                  <a:srgbClr val="BFBFBF"/>
                </a:solidFill>
              </a:rPr>
              <a:t> </a:t>
            </a:r>
            <a:r>
              <a:rPr lang="en-US" sz="1200" dirty="0" err="1">
                <a:solidFill>
                  <a:srgbClr val="BFBFBF"/>
                </a:solidFill>
              </a:rPr>
              <a:t>beruht</a:t>
            </a:r>
            <a:r>
              <a:rPr lang="en-US" sz="1200" dirty="0">
                <a:solidFill>
                  <a:srgbClr val="BFBFBF"/>
                </a:solidFill>
              </a:rPr>
              <a:t> auf </a:t>
            </a:r>
            <a:r>
              <a:rPr lang="en-US" sz="1200" dirty="0" err="1">
                <a:solidFill>
                  <a:srgbClr val="BFBFBF"/>
                </a:solidFill>
              </a:rPr>
              <a:t>einer</a:t>
            </a:r>
            <a:r>
              <a:rPr lang="en-US" sz="1200" dirty="0">
                <a:solidFill>
                  <a:srgbClr val="BFBFBF"/>
                </a:solidFill>
              </a:rPr>
              <a:t> Art </a:t>
            </a:r>
            <a:r>
              <a:rPr lang="en-US" sz="1200" dirty="0" err="1">
                <a:solidFill>
                  <a:srgbClr val="BFBFBF"/>
                </a:solidFill>
              </a:rPr>
              <a:t>immunologischer</a:t>
            </a:r>
            <a:r>
              <a:rPr lang="en-US" sz="1200" dirty="0">
                <a:solidFill>
                  <a:srgbClr val="BFBFBF"/>
                </a:solidFill>
              </a:rPr>
              <a:t> „</a:t>
            </a:r>
            <a:r>
              <a:rPr lang="en-US" sz="1200" dirty="0" err="1">
                <a:solidFill>
                  <a:srgbClr val="BFBFBF"/>
                </a:solidFill>
              </a:rPr>
              <a:t>Lern</a:t>
            </a:r>
            <a:r>
              <a:rPr lang="en-US" sz="1200" dirty="0">
                <a:solidFill>
                  <a:srgbClr val="BFBFBF"/>
                </a:solidFill>
              </a:rPr>
              <a:t>- </a:t>
            </a:r>
            <a:r>
              <a:rPr lang="en-US" sz="1200" dirty="0" err="1">
                <a:solidFill>
                  <a:srgbClr val="BFBFBF"/>
                </a:solidFill>
              </a:rPr>
              <a:t>bzw</a:t>
            </a:r>
            <a:r>
              <a:rPr lang="en-US" sz="1200" dirty="0">
                <a:solidFill>
                  <a:srgbClr val="BFBFBF"/>
                </a:solidFill>
              </a:rPr>
              <a:t>. </a:t>
            </a:r>
            <a:r>
              <a:rPr lang="en-US" sz="1200" dirty="0" err="1">
                <a:solidFill>
                  <a:srgbClr val="BFBFBF"/>
                </a:solidFill>
              </a:rPr>
              <a:t>Prägungsprozesse</a:t>
            </a:r>
            <a:r>
              <a:rPr lang="en-US" sz="1200" dirty="0">
                <a:solidFill>
                  <a:srgbClr val="BFBFBF"/>
                </a:solidFill>
              </a:rPr>
              <a:t>", </a:t>
            </a:r>
            <a:r>
              <a:rPr lang="en-US" sz="1200" dirty="0" err="1">
                <a:solidFill>
                  <a:srgbClr val="BFBFBF"/>
                </a:solidFill>
              </a:rPr>
              <a:t>bei</a:t>
            </a:r>
            <a:r>
              <a:rPr lang="en-US" sz="1200" dirty="0">
                <a:solidFill>
                  <a:srgbClr val="BFBFBF"/>
                </a:solidFill>
              </a:rPr>
              <a:t> </a:t>
            </a:r>
            <a:r>
              <a:rPr lang="en-US" sz="1200" dirty="0" err="1">
                <a:solidFill>
                  <a:srgbClr val="BFBFBF"/>
                </a:solidFill>
              </a:rPr>
              <a:t>denen</a:t>
            </a:r>
            <a:r>
              <a:rPr lang="en-US" sz="1200" dirty="0">
                <a:solidFill>
                  <a:srgbClr val="BFBFBF"/>
                </a:solidFill>
              </a:rPr>
              <a:t> </a:t>
            </a:r>
            <a:r>
              <a:rPr lang="en-US" sz="1200" dirty="0" err="1">
                <a:solidFill>
                  <a:srgbClr val="BFBFBF"/>
                </a:solidFill>
              </a:rPr>
              <a:t>Immunüberwachungszellen</a:t>
            </a:r>
            <a:r>
              <a:rPr lang="en-US" sz="1200" dirty="0">
                <a:solidFill>
                  <a:srgbClr val="BFBFBF"/>
                </a:solidFill>
              </a:rPr>
              <a:t> </a:t>
            </a:r>
            <a:r>
              <a:rPr lang="en-US" sz="1200" dirty="0" err="1">
                <a:solidFill>
                  <a:srgbClr val="BFBFBF"/>
                </a:solidFill>
              </a:rPr>
              <a:t>lernen</a:t>
            </a:r>
            <a:r>
              <a:rPr lang="en-US" sz="1200" dirty="0">
                <a:solidFill>
                  <a:srgbClr val="BFBFBF"/>
                </a:solidFill>
              </a:rPr>
              <a:t>, </a:t>
            </a:r>
            <a:r>
              <a:rPr lang="en-US" sz="1200" dirty="0" err="1">
                <a:solidFill>
                  <a:srgbClr val="BFBFBF"/>
                </a:solidFill>
              </a:rPr>
              <a:t>körperfremde</a:t>
            </a:r>
            <a:r>
              <a:rPr lang="en-US" sz="1200" dirty="0">
                <a:solidFill>
                  <a:srgbClr val="BFBFBF"/>
                </a:solidFill>
              </a:rPr>
              <a:t> </a:t>
            </a:r>
            <a:r>
              <a:rPr lang="en-US" sz="1200" dirty="0" err="1">
                <a:solidFill>
                  <a:srgbClr val="BFBFBF"/>
                </a:solidFill>
              </a:rPr>
              <a:t>Antigene</a:t>
            </a:r>
            <a:r>
              <a:rPr lang="en-US" sz="1200" dirty="0">
                <a:solidFill>
                  <a:srgbClr val="BFBFBF"/>
                </a:solidFill>
              </a:rPr>
              <a:t> </a:t>
            </a:r>
            <a:r>
              <a:rPr lang="en-US" sz="1200" dirty="0" err="1">
                <a:solidFill>
                  <a:srgbClr val="BFBFBF"/>
                </a:solidFill>
              </a:rPr>
              <a:t>zu</a:t>
            </a:r>
            <a:r>
              <a:rPr lang="en-US" sz="1200" dirty="0">
                <a:solidFill>
                  <a:srgbClr val="BFBFBF"/>
                </a:solidFill>
              </a:rPr>
              <a:t> </a:t>
            </a:r>
            <a:r>
              <a:rPr lang="en-US" sz="1200" dirty="0" err="1">
                <a:solidFill>
                  <a:srgbClr val="BFBFBF"/>
                </a:solidFill>
              </a:rPr>
              <a:t>erkennen</a:t>
            </a:r>
            <a:r>
              <a:rPr lang="en-US" sz="1200" dirty="0">
                <a:solidFill>
                  <a:srgbClr val="BFBFBF"/>
                </a:solidFill>
              </a:rPr>
              <a:t> und </a:t>
            </a:r>
            <a:r>
              <a:rPr lang="en-US" sz="1200" dirty="0" err="1">
                <a:solidFill>
                  <a:srgbClr val="BFBFBF"/>
                </a:solidFill>
              </a:rPr>
              <a:t>sich</a:t>
            </a:r>
            <a:r>
              <a:rPr lang="en-US" sz="1200" dirty="0">
                <a:solidFill>
                  <a:srgbClr val="BFBFBF"/>
                </a:solidFill>
              </a:rPr>
              <a:t> an </a:t>
            </a:r>
            <a:r>
              <a:rPr lang="en-US" sz="1200" dirty="0" err="1">
                <a:solidFill>
                  <a:srgbClr val="BFBFBF"/>
                </a:solidFill>
              </a:rPr>
              <a:t>diese</a:t>
            </a:r>
            <a:r>
              <a:rPr lang="en-US" sz="1200" dirty="0">
                <a:solidFill>
                  <a:srgbClr val="BFBFBF"/>
                </a:solidFill>
              </a:rPr>
              <a:t> </a:t>
            </a:r>
            <a:r>
              <a:rPr lang="en-US" sz="1200" dirty="0" err="1">
                <a:solidFill>
                  <a:srgbClr val="BFBFBF"/>
                </a:solidFill>
              </a:rPr>
              <a:t>zu</a:t>
            </a:r>
            <a:r>
              <a:rPr lang="en-US" sz="1200" dirty="0">
                <a:solidFill>
                  <a:srgbClr val="BFBFBF"/>
                </a:solidFill>
              </a:rPr>
              <a:t> </a:t>
            </a:r>
            <a:r>
              <a:rPr lang="en-US" sz="1200" dirty="0" err="1">
                <a:solidFill>
                  <a:srgbClr val="BFBFBF"/>
                </a:solidFill>
              </a:rPr>
              <a:t>erinnern</a:t>
            </a:r>
            <a:r>
              <a:rPr lang="en-US" sz="1200" dirty="0">
                <a:solidFill>
                  <a:srgbClr val="BFBFBF"/>
                </a:solidFill>
              </a:rPr>
              <a:t>. </a:t>
            </a:r>
            <a:r>
              <a:rPr lang="en-US" sz="1200" dirty="0" err="1">
                <a:solidFill>
                  <a:srgbClr val="BFBFBF"/>
                </a:solidFill>
              </a:rPr>
              <a:t>Im</a:t>
            </a:r>
            <a:r>
              <a:rPr lang="en-US" sz="1200" dirty="0">
                <a:solidFill>
                  <a:srgbClr val="BFBFBF"/>
                </a:solidFill>
              </a:rPr>
              <a:t> </a:t>
            </a:r>
            <a:r>
              <a:rPr lang="en-US" sz="1200" dirty="0" err="1">
                <a:solidFill>
                  <a:srgbClr val="BFBFBF"/>
                </a:solidFill>
              </a:rPr>
              <a:t>Gegensatz</a:t>
            </a:r>
            <a:r>
              <a:rPr lang="en-US" sz="1200" dirty="0">
                <a:solidFill>
                  <a:srgbClr val="BFBFBF"/>
                </a:solidFill>
              </a:rPr>
              <a:t> </a:t>
            </a:r>
            <a:r>
              <a:rPr lang="en-US" sz="1200" dirty="0" err="1">
                <a:solidFill>
                  <a:srgbClr val="BFBFBF"/>
                </a:solidFill>
              </a:rPr>
              <a:t>dazu</a:t>
            </a:r>
            <a:r>
              <a:rPr lang="en-US" sz="1200" dirty="0">
                <a:solidFill>
                  <a:srgbClr val="BFBFBF"/>
                </a:solidFill>
              </a:rPr>
              <a:t> </a:t>
            </a:r>
            <a:r>
              <a:rPr lang="en-US" sz="1200" dirty="0" err="1">
                <a:solidFill>
                  <a:srgbClr val="BFBFBF"/>
                </a:solidFill>
              </a:rPr>
              <a:t>erfordert</a:t>
            </a:r>
            <a:r>
              <a:rPr lang="en-US" sz="1200" dirty="0">
                <a:solidFill>
                  <a:srgbClr val="BFBFBF"/>
                </a:solidFill>
              </a:rPr>
              <a:t> die </a:t>
            </a:r>
            <a:r>
              <a:rPr lang="en-US" sz="1200" dirty="0" err="1">
                <a:solidFill>
                  <a:srgbClr val="BFBFBF"/>
                </a:solidFill>
              </a:rPr>
              <a:t>angeborene</a:t>
            </a:r>
            <a:r>
              <a:rPr lang="en-US" sz="1200" dirty="0">
                <a:solidFill>
                  <a:srgbClr val="BFBFBF"/>
                </a:solidFill>
              </a:rPr>
              <a:t> (</a:t>
            </a:r>
            <a:r>
              <a:rPr lang="en-US" sz="1200" dirty="0" err="1">
                <a:solidFill>
                  <a:srgbClr val="BFBFBF"/>
                </a:solidFill>
              </a:rPr>
              <a:t>oder</a:t>
            </a:r>
            <a:r>
              <a:rPr lang="en-US" sz="1200" dirty="0">
                <a:solidFill>
                  <a:srgbClr val="BFBFBF"/>
                </a:solidFill>
              </a:rPr>
              <a:t> </a:t>
            </a:r>
            <a:r>
              <a:rPr lang="en-US" sz="1200" dirty="0" err="1">
                <a:solidFill>
                  <a:srgbClr val="BFBFBF"/>
                </a:solidFill>
              </a:rPr>
              <a:t>natürliche</a:t>
            </a:r>
            <a:r>
              <a:rPr lang="en-US" sz="1200" dirty="0">
                <a:solidFill>
                  <a:srgbClr val="BFBFBF"/>
                </a:solidFill>
              </a:rPr>
              <a:t>) </a:t>
            </a:r>
            <a:r>
              <a:rPr lang="en-US" sz="1200" dirty="0" err="1">
                <a:solidFill>
                  <a:srgbClr val="BFBFBF"/>
                </a:solidFill>
              </a:rPr>
              <a:t>Immunantwort</a:t>
            </a:r>
            <a:r>
              <a:rPr lang="en-US" sz="1200" dirty="0">
                <a:solidFill>
                  <a:srgbClr val="BFBFBF"/>
                </a:solidFill>
              </a:rPr>
              <a:t> </a:t>
            </a:r>
            <a:r>
              <a:rPr lang="en-US" sz="1200" dirty="0" err="1">
                <a:solidFill>
                  <a:srgbClr val="BFBFBF"/>
                </a:solidFill>
              </a:rPr>
              <a:t>keine</a:t>
            </a:r>
            <a:r>
              <a:rPr lang="en-US" sz="1200" dirty="0">
                <a:solidFill>
                  <a:srgbClr val="BFBFBF"/>
                </a:solidFill>
              </a:rPr>
              <a:t> </a:t>
            </a:r>
            <a:r>
              <a:rPr lang="en-US" sz="1200" dirty="0" err="1">
                <a:solidFill>
                  <a:srgbClr val="BFBFBF"/>
                </a:solidFill>
              </a:rPr>
              <a:t>vorherige</a:t>
            </a:r>
            <a:r>
              <a:rPr lang="en-US" sz="1200" dirty="0">
                <a:solidFill>
                  <a:srgbClr val="BFBFBF"/>
                </a:solidFill>
              </a:rPr>
              <a:t> </a:t>
            </a:r>
            <a:r>
              <a:rPr lang="en-US" sz="1200" dirty="0" err="1">
                <a:solidFill>
                  <a:srgbClr val="BFBFBF"/>
                </a:solidFill>
              </a:rPr>
              <a:t>immunologische</a:t>
            </a:r>
            <a:r>
              <a:rPr lang="en-US" sz="1200" dirty="0">
                <a:solidFill>
                  <a:srgbClr val="BFBFBF"/>
                </a:solidFill>
              </a:rPr>
              <a:t> „</a:t>
            </a:r>
            <a:r>
              <a:rPr lang="en-US" sz="1200" dirty="0" err="1">
                <a:solidFill>
                  <a:srgbClr val="BFBFBF"/>
                </a:solidFill>
              </a:rPr>
              <a:t>Prägung</a:t>
            </a:r>
            <a:r>
              <a:rPr lang="en-US" sz="1200" dirty="0">
                <a:solidFill>
                  <a:srgbClr val="BFBFBF"/>
                </a:solidFill>
              </a:rPr>
              <a:t>". Sie </a:t>
            </a:r>
            <a:r>
              <a:rPr lang="en-US" sz="1200" dirty="0" err="1">
                <a:solidFill>
                  <a:srgbClr val="BFBFBF"/>
                </a:solidFill>
              </a:rPr>
              <a:t>beruht</a:t>
            </a:r>
            <a:r>
              <a:rPr lang="en-US" sz="1200" dirty="0">
                <a:solidFill>
                  <a:srgbClr val="BFBFBF"/>
                </a:solidFill>
              </a:rPr>
              <a:t> auf </a:t>
            </a:r>
            <a:r>
              <a:rPr lang="en-US" sz="1200" b="1" u="sng" dirty="0">
                <a:solidFill>
                  <a:srgbClr val="0000FF"/>
                </a:solidFill>
              </a:rPr>
              <a:t>„</a:t>
            </a:r>
            <a:r>
              <a:rPr lang="en-US" sz="1200" b="1" u="sng" dirty="0" err="1">
                <a:solidFill>
                  <a:srgbClr val="0000FF"/>
                </a:solidFill>
              </a:rPr>
              <a:t>vorprogrammierten</a:t>
            </a:r>
            <a:r>
              <a:rPr lang="en-US" sz="1200" b="1" u="sng" dirty="0">
                <a:solidFill>
                  <a:srgbClr val="0000FF"/>
                </a:solidFill>
              </a:rPr>
              <a:t>" </a:t>
            </a:r>
            <a:r>
              <a:rPr lang="en-US" sz="1200" b="1" u="sng" dirty="0" err="1">
                <a:solidFill>
                  <a:srgbClr val="0000FF"/>
                </a:solidFill>
              </a:rPr>
              <a:t>Immunzellen</a:t>
            </a:r>
            <a:r>
              <a:rPr lang="en-US" sz="1200" b="1" u="sng" dirty="0">
                <a:solidFill>
                  <a:srgbClr val="0000FF"/>
                </a:solidFill>
              </a:rPr>
              <a:t>,</a:t>
            </a:r>
            <a:r>
              <a:rPr lang="en-US" sz="1200" dirty="0">
                <a:solidFill>
                  <a:srgbClr val="BFBFBF"/>
                </a:solidFill>
              </a:rPr>
              <a:t> die </a:t>
            </a:r>
            <a:r>
              <a:rPr lang="en-US" sz="1200" dirty="0" err="1">
                <a:solidFill>
                  <a:srgbClr val="BFBFBF"/>
                </a:solidFill>
              </a:rPr>
              <a:t>körperfremde</a:t>
            </a:r>
            <a:r>
              <a:rPr lang="en-US" sz="1200" dirty="0">
                <a:solidFill>
                  <a:srgbClr val="BFBFBF"/>
                </a:solidFill>
              </a:rPr>
              <a:t> </a:t>
            </a:r>
            <a:r>
              <a:rPr lang="en-US" sz="1200" dirty="0" err="1">
                <a:solidFill>
                  <a:srgbClr val="BFBFBF"/>
                </a:solidFill>
              </a:rPr>
              <a:t>Strukturen</a:t>
            </a:r>
            <a:r>
              <a:rPr lang="en-US" sz="1200" dirty="0">
                <a:solidFill>
                  <a:srgbClr val="BFBFBF"/>
                </a:solidFill>
              </a:rPr>
              <a:t> </a:t>
            </a:r>
            <a:r>
              <a:rPr lang="en-US" sz="1200" dirty="0" err="1">
                <a:solidFill>
                  <a:srgbClr val="BFBFBF"/>
                </a:solidFill>
              </a:rPr>
              <a:t>erkennen</a:t>
            </a:r>
            <a:r>
              <a:rPr lang="en-US" sz="1200" dirty="0">
                <a:solidFill>
                  <a:srgbClr val="BFBFBF"/>
                </a:solidFill>
              </a:rPr>
              <a:t> </a:t>
            </a:r>
            <a:r>
              <a:rPr lang="en-US" sz="1200" dirty="0" err="1">
                <a:solidFill>
                  <a:srgbClr val="BFBFBF"/>
                </a:solidFill>
              </a:rPr>
              <a:t>können</a:t>
            </a:r>
            <a:r>
              <a:rPr lang="en-US" sz="1200" dirty="0">
                <a:solidFill>
                  <a:srgbClr val="BFBFBF"/>
                </a:solidFill>
              </a:rPr>
              <a:t>, </a:t>
            </a:r>
            <a:r>
              <a:rPr lang="en-US" sz="1200" dirty="0" err="1">
                <a:solidFill>
                  <a:srgbClr val="BFBFBF"/>
                </a:solidFill>
              </a:rPr>
              <a:t>sobald</a:t>
            </a:r>
            <a:r>
              <a:rPr lang="en-US" sz="1200" dirty="0">
                <a:solidFill>
                  <a:srgbClr val="BFBFBF"/>
                </a:solidFill>
              </a:rPr>
              <a:t> </a:t>
            </a:r>
            <a:r>
              <a:rPr lang="en-US" sz="1200" dirty="0" err="1">
                <a:solidFill>
                  <a:srgbClr val="BFBFBF"/>
                </a:solidFill>
              </a:rPr>
              <a:t>diese</a:t>
            </a:r>
            <a:r>
              <a:rPr lang="en-US" sz="1200" dirty="0">
                <a:solidFill>
                  <a:srgbClr val="BFBFBF"/>
                </a:solidFill>
              </a:rPr>
              <a:t> </a:t>
            </a:r>
            <a:r>
              <a:rPr lang="en-US" sz="1200" dirty="0" err="1">
                <a:solidFill>
                  <a:srgbClr val="BFBFBF"/>
                </a:solidFill>
              </a:rPr>
              <a:t>im</a:t>
            </a:r>
            <a:r>
              <a:rPr lang="en-US" sz="1200" dirty="0">
                <a:solidFill>
                  <a:srgbClr val="BFBFBF"/>
                </a:solidFill>
              </a:rPr>
              <a:t> </a:t>
            </a:r>
            <a:r>
              <a:rPr lang="en-US" sz="1200" dirty="0" err="1">
                <a:solidFill>
                  <a:srgbClr val="BFBFBF"/>
                </a:solidFill>
              </a:rPr>
              <a:t>Gewebe</a:t>
            </a:r>
            <a:r>
              <a:rPr lang="en-US" sz="1200" dirty="0">
                <a:solidFill>
                  <a:srgbClr val="BFBFBF"/>
                </a:solidFill>
              </a:rPr>
              <a:t> </a:t>
            </a:r>
            <a:r>
              <a:rPr lang="en-US" sz="1200" dirty="0" err="1">
                <a:solidFill>
                  <a:srgbClr val="BFBFBF"/>
                </a:solidFill>
              </a:rPr>
              <a:t>oder</a:t>
            </a:r>
            <a:r>
              <a:rPr lang="en-US" sz="1200" dirty="0">
                <a:solidFill>
                  <a:srgbClr val="BFBFBF"/>
                </a:solidFill>
              </a:rPr>
              <a:t> </a:t>
            </a:r>
            <a:r>
              <a:rPr lang="en-US" sz="1200" dirty="0" err="1">
                <a:solidFill>
                  <a:srgbClr val="BFBFBF"/>
                </a:solidFill>
              </a:rPr>
              <a:t>im</a:t>
            </a:r>
            <a:r>
              <a:rPr lang="en-US" sz="1200" dirty="0">
                <a:solidFill>
                  <a:srgbClr val="BFBFBF"/>
                </a:solidFill>
              </a:rPr>
              <a:t> Blut </a:t>
            </a:r>
            <a:r>
              <a:rPr lang="en-US" sz="1200" dirty="0" err="1">
                <a:solidFill>
                  <a:srgbClr val="BFBFBF"/>
                </a:solidFill>
              </a:rPr>
              <a:t>auftreten</a:t>
            </a:r>
            <a:r>
              <a:rPr lang="en-US" sz="1200" dirty="0">
                <a:solidFill>
                  <a:srgbClr val="BFBFBF"/>
                </a:solidFill>
              </a:rPr>
              <a:t>.</a:t>
            </a:r>
            <a:endParaRPr sz="1200" i="1" dirty="0">
              <a:solidFill>
                <a:srgbClr val="BFBFBF"/>
              </a:solidFill>
            </a:endParaRPr>
          </a:p>
        </p:txBody>
      </p:sp>
      <p:sp>
        <p:nvSpPr>
          <p:cNvPr id="1544" name="Google Shape;1544;p123"/>
          <p:cNvSpPr txBox="1"/>
          <p:nvPr/>
        </p:nvSpPr>
        <p:spPr>
          <a:xfrm>
            <a:off x="484932" y="4571544"/>
            <a:ext cx="6718200" cy="1749600"/>
          </a:xfrm>
          <a:prstGeom prst="rect">
            <a:avLst/>
          </a:prstGeom>
          <a:solidFill>
            <a:srgbClr val="0020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lt1"/>
                </a:solidFill>
              </a:rPr>
              <a:t>Welche beiden wesentlichen Effektorzelltypen sind an der angeborenen Immunantwort beteiligt?</a:t>
            </a:r>
            <a:endParaRPr/>
          </a:p>
          <a:p>
            <a:pPr marL="0" marR="0" lvl="0" indent="0" algn="l" rtl="0">
              <a:spcBef>
                <a:spcPts val="0"/>
              </a:spcBef>
              <a:spcAft>
                <a:spcPts val="0"/>
              </a:spcAft>
              <a:buNone/>
            </a:pPr>
            <a:r>
              <a:rPr lang="en-US" sz="1200">
                <a:solidFill>
                  <a:schemeClr val="lt1"/>
                </a:solidFill>
                <a:latin typeface="Arial"/>
                <a:ea typeface="Arial"/>
                <a:cs typeface="Arial"/>
                <a:sym typeface="Arial"/>
              </a:rPr>
              <a:t>Neutrophile und Makrophagen</a:t>
            </a:r>
            <a:endParaRPr sz="1400">
              <a:solidFill>
                <a:srgbClr val="002060"/>
              </a:solidFill>
              <a:latin typeface="Arial"/>
              <a:ea typeface="Arial"/>
              <a:cs typeface="Arial"/>
              <a:sym typeface="Arial"/>
            </a:endParaRPr>
          </a:p>
          <a:p>
            <a:pPr marL="0" marR="0" lvl="0" indent="0" algn="l" rtl="0">
              <a:spcBef>
                <a:spcPts val="0"/>
              </a:spcBef>
              <a:spcAft>
                <a:spcPts val="0"/>
              </a:spcAft>
              <a:buNone/>
            </a:pPr>
            <a:endParaRPr sz="1400" b="1">
              <a:solidFill>
                <a:srgbClr val="002060"/>
              </a:solidFill>
              <a:latin typeface="Arial"/>
              <a:ea typeface="Arial"/>
              <a:cs typeface="Arial"/>
              <a:sym typeface="Arial"/>
            </a:endParaRPr>
          </a:p>
          <a:p>
            <a:pPr marL="0" marR="0" lvl="0" indent="0" algn="l" rtl="0">
              <a:spcBef>
                <a:spcPts val="0"/>
              </a:spcBef>
              <a:spcAft>
                <a:spcPts val="0"/>
              </a:spcAft>
              <a:buNone/>
            </a:pPr>
            <a:r>
              <a:rPr lang="en-US" sz="1200" i="1">
                <a:solidFill>
                  <a:srgbClr val="002060"/>
                </a:solidFill>
                <a:latin typeface="Arial"/>
                <a:ea typeface="Arial"/>
                <a:cs typeface="Arial"/>
                <a:sym typeface="Arial"/>
              </a:rPr>
              <a:t>Welche allgemeine Molekülklasse ist der Hauptauslöser der angeborenen Immunantwort?</a:t>
            </a:r>
            <a:endParaRPr/>
          </a:p>
          <a:p>
            <a:pPr marL="0" marR="0" lvl="0" indent="0" algn="l" rtl="0">
              <a:spcBef>
                <a:spcPts val="0"/>
              </a:spcBef>
              <a:spcAft>
                <a:spcPts val="0"/>
              </a:spcAft>
              <a:buNone/>
            </a:pPr>
            <a:r>
              <a:rPr lang="en-US" sz="1200">
                <a:solidFill>
                  <a:srgbClr val="002060"/>
                </a:solidFill>
                <a:latin typeface="Arial"/>
                <a:ea typeface="Arial"/>
                <a:cs typeface="Arial"/>
                <a:sym typeface="Arial"/>
              </a:rPr>
              <a:t>Lipopolysaccharide (LPS)</a:t>
            </a:r>
            <a:endParaRPr/>
          </a:p>
          <a:p>
            <a:pPr marL="0" marR="0" lvl="0" indent="0" algn="l" rtl="0">
              <a:spcBef>
                <a:spcPts val="0"/>
              </a:spcBef>
              <a:spcAft>
                <a:spcPts val="0"/>
              </a:spcAft>
              <a:buNone/>
            </a:pPr>
            <a:endParaRPr sz="1400">
              <a:solidFill>
                <a:srgbClr val="002060"/>
              </a:solidFill>
              <a:latin typeface="Arial"/>
              <a:ea typeface="Arial"/>
              <a:cs typeface="Arial"/>
              <a:sym typeface="Arial"/>
            </a:endParaRPr>
          </a:p>
          <a:p>
            <a:pPr marL="0" marR="0" lvl="0" indent="0" algn="l" rtl="0">
              <a:spcBef>
                <a:spcPts val="0"/>
              </a:spcBef>
              <a:spcAft>
                <a:spcPts val="0"/>
              </a:spcAft>
              <a:buNone/>
            </a:pPr>
            <a:r>
              <a:rPr lang="en-US" sz="1200" i="1">
                <a:solidFill>
                  <a:srgbClr val="002060"/>
                </a:solidFill>
                <a:latin typeface="Arial"/>
                <a:ea typeface="Arial"/>
                <a:cs typeface="Arial"/>
                <a:sym typeface="Arial"/>
              </a:rPr>
              <a:t>Wie lautet der Name des Rezeptors, der auf Neutrophilen und Makrophagen (sowie einigen anderen immunbezogenen Zelltypen) zu finden ist und der primäre Rezeptor für LPS ist?</a:t>
            </a:r>
            <a:endParaRPr/>
          </a:p>
          <a:p>
            <a:pPr marL="0" marR="0" lvl="0" indent="0" algn="l" rtl="0">
              <a:spcBef>
                <a:spcPts val="0"/>
              </a:spcBef>
              <a:spcAft>
                <a:spcPts val="0"/>
              </a:spcAft>
              <a:buNone/>
            </a:pPr>
            <a:r>
              <a:rPr lang="en-US" sz="1200">
                <a:solidFill>
                  <a:srgbClr val="002060"/>
                </a:solidFill>
                <a:latin typeface="Arial"/>
                <a:ea typeface="Arial"/>
                <a:cs typeface="Arial"/>
                <a:sym typeface="Arial"/>
              </a:rPr>
              <a:t>Toll-like-Rezeptoren (TLRs)</a:t>
            </a:r>
            <a:endParaRPr/>
          </a:p>
        </p:txBody>
      </p:sp>
      <p:sp>
        <p:nvSpPr>
          <p:cNvPr id="2" name="Google Shape;1532;p122">
            <a:extLst>
              <a:ext uri="{FF2B5EF4-FFF2-40B4-BE49-F238E27FC236}">
                <a16:creationId xmlns:a16="http://schemas.microsoft.com/office/drawing/2014/main" id="{C3348382-FDB2-A141-7030-291422AFCEFB}"/>
              </a:ext>
            </a:extLst>
          </p:cNvPr>
          <p:cNvSpPr/>
          <p:nvPr/>
        </p:nvSpPr>
        <p:spPr>
          <a:xfrm>
            <a:off x="174766" y="2480128"/>
            <a:ext cx="7338532" cy="1345442"/>
          </a:xfrm>
          <a:prstGeom prst="frame">
            <a:avLst>
              <a:gd name="adj1" fmla="val 12500"/>
            </a:avLst>
          </a:prstGeom>
          <a:solidFill>
            <a:srgbClr val="FF00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Shape 1548"/>
        <p:cNvGrpSpPr/>
        <p:nvPr/>
      </p:nvGrpSpPr>
      <p:grpSpPr>
        <a:xfrm>
          <a:off x="0" y="0"/>
          <a:ext cx="0" cy="0"/>
          <a:chOff x="0" y="0"/>
          <a:chExt cx="0" cy="0"/>
        </a:xfrm>
      </p:grpSpPr>
      <p:sp>
        <p:nvSpPr>
          <p:cNvPr id="1549" name="Google Shape;1549;p124"/>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Q</a:t>
            </a:r>
            <a:endParaRPr dirty="0"/>
          </a:p>
        </p:txBody>
      </p:sp>
      <p:sp>
        <p:nvSpPr>
          <p:cNvPr id="1550" name="Google Shape;1550;p124"/>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b="1" i="1">
                <a:solidFill>
                  <a:srgbClr val="BFBFBF"/>
                </a:solidFill>
              </a:rPr>
              <a:t>adaptive</a:t>
            </a:r>
            <a:r>
              <a:rPr lang="en-US" sz="1200" i="1">
                <a:solidFill>
                  <a:srgbClr val="BFBFBF"/>
                </a:solidFill>
              </a:rPr>
              <a:t>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maturer/hypermaturer Katarakt: phakolytisches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Eine Vitritis kann vorliegen: phakoantigenes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1"/>
                  </a:ext>
                </a:extLst>
              </a:rPr>
              <a:t>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Bei der Gonioskopie lässt sich kortikales Material im Kammerwinkel nachweisen: Linsenpartikelglaukom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Am wenigsten wahrscheinlich, dass sich ein erhöhter Augeninnendruck entwickelt: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Reaktion des </a:t>
            </a:r>
            <a:r>
              <a:rPr lang="en-US" sz="1200" i="1">
                <a:solidFill>
                  <a:srgbClr val="BFBFBF"/>
                </a:solidFill>
              </a:rPr>
              <a:t>angeborenen </a:t>
            </a:r>
            <a:r>
              <a:rPr lang="en-US" sz="1200">
                <a:solidFill>
                  <a:srgbClr val="BFBFBF"/>
                </a:solidFill>
              </a:rPr>
              <a:t>Immunsystems vermittelt: phakolytisches Glauko</a:t>
            </a:r>
            <a:endParaRPr sz="1200">
              <a:solidFill>
                <a:srgbClr val="BFBFBF"/>
              </a:solidFill>
            </a:endParaRPr>
          </a:p>
          <a:p>
            <a:pPr marL="342900" lvl="0" indent="0" algn="l" rtl="0">
              <a:spcBef>
                <a:spcPts val="0"/>
              </a:spcBef>
              <a:spcAft>
                <a:spcPts val="0"/>
              </a:spcAft>
              <a:buNone/>
            </a:pPr>
            <a:endParaRPr sz="1200">
              <a:solidFill>
                <a:srgbClr val="BFBFBF"/>
              </a:solidFill>
            </a:endParaRPr>
          </a:p>
        </p:txBody>
      </p:sp>
      <p:sp>
        <p:nvSpPr>
          <p:cNvPr id="1551" name="Google Shape;1551;p124"/>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552" name="Google Shape;1552;p12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124</a:t>
            </a:fld>
            <a:endParaRPr sz="1000" b="0" i="0" u="none" strike="noStrike" cap="none">
              <a:solidFill>
                <a:srgbClr val="000000"/>
              </a:solidFill>
              <a:latin typeface="Arial"/>
              <a:ea typeface="Arial"/>
              <a:cs typeface="Arial"/>
              <a:sym typeface="Arial"/>
            </a:endParaRPr>
          </a:p>
        </p:txBody>
      </p:sp>
      <p:sp>
        <p:nvSpPr>
          <p:cNvPr id="1553" name="Google Shape;1553;p124"/>
          <p:cNvSpPr txBox="1"/>
          <p:nvPr/>
        </p:nvSpPr>
        <p:spPr>
          <a:xfrm>
            <a:off x="457200" y="2264549"/>
            <a:ext cx="8479200" cy="1903500"/>
          </a:xfrm>
          <a:prstGeom prst="rect">
            <a:avLst/>
          </a:prstGeom>
          <a:solidFill>
            <a:srgbClr val="EDEDCB"/>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Es gibt zwei große Kategorien von Immunreaktionen – welche sind das?</a:t>
            </a:r>
            <a:endParaRPr>
              <a:solidFill>
                <a:srgbClr val="BFBFBF"/>
              </a:solidFill>
            </a:endParaRPr>
          </a:p>
          <a:p>
            <a:pPr marL="0" lvl="0" indent="0" algn="l" rtl="0">
              <a:spcBef>
                <a:spcPts val="0"/>
              </a:spcBef>
              <a:spcAft>
                <a:spcPts val="0"/>
              </a:spcAft>
              <a:buClr>
                <a:schemeClr val="dk1"/>
              </a:buClr>
              <a:buFont typeface="Arial"/>
              <a:buNone/>
            </a:pPr>
            <a:r>
              <a:rPr lang="en-US" sz="1200" b="1">
                <a:solidFill>
                  <a:srgbClr val="BFBFBF"/>
                </a:solidFill>
              </a:rPr>
              <a:t>Angeboren </a:t>
            </a:r>
            <a:r>
              <a:rPr lang="en-US" sz="1200">
                <a:solidFill>
                  <a:srgbClr val="BFBFBF"/>
                </a:solidFill>
              </a:rPr>
              <a:t>und </a:t>
            </a:r>
            <a:r>
              <a:rPr lang="en-US" sz="1200" b="1">
                <a:solidFill>
                  <a:srgbClr val="BFBFBF"/>
                </a:solidFill>
              </a:rPr>
              <a:t>adaptiv </a:t>
            </a:r>
            <a:r>
              <a:rPr lang="en-US" sz="1200">
                <a:solidFill>
                  <a:srgbClr val="BFBFBF"/>
                </a:solidFill>
              </a:rPr>
              <a:t>(zu Ihrer Information: Wir werden, wie zuvor versprochen, nun </a:t>
            </a:r>
            <a:r>
              <a:rPr lang="en-US" sz="1200" i="1">
                <a:solidFill>
                  <a:srgbClr val="BFBFBF"/>
                </a:solidFill>
              </a:rPr>
              <a:t>die adaptive Immunantwort </a:t>
            </a:r>
            <a:r>
              <a:rPr lang="en-US" sz="1200">
                <a:solidFill>
                  <a:srgbClr val="BFBFBF"/>
                </a:solidFill>
              </a:rPr>
              <a:t>näher erläutern.)</a:t>
            </a:r>
            <a:endParaRPr sz="1200" i="1">
              <a:solidFill>
                <a:srgbClr val="BFBFBF"/>
              </a:solidFill>
            </a:endParaRPr>
          </a:p>
          <a:p>
            <a:pPr marL="0" lvl="0" indent="0" algn="l" rtl="0">
              <a:spcBef>
                <a:spcPts val="0"/>
              </a:spcBef>
              <a:spcAft>
                <a:spcPts val="0"/>
              </a:spcAft>
              <a:buClr>
                <a:schemeClr val="dk1"/>
              </a:buClr>
              <a:buFont typeface="Arial"/>
              <a:buNone/>
            </a:pPr>
            <a:endParaRPr>
              <a:solidFill>
                <a:srgbClr val="BFBFBF"/>
              </a:solidFill>
            </a:endParaRPr>
          </a:p>
          <a:p>
            <a:pPr marL="0" lvl="0" indent="0" algn="l" rtl="0">
              <a:spcBef>
                <a:spcPts val="0"/>
              </a:spcBef>
              <a:spcAft>
                <a:spcPts val="0"/>
              </a:spcAft>
              <a:buClr>
                <a:schemeClr val="dk1"/>
              </a:buClr>
              <a:buFont typeface="Arial"/>
              <a:buNone/>
            </a:pPr>
            <a:r>
              <a:rPr lang="en-US" sz="1200" i="1">
                <a:solidFill>
                  <a:srgbClr val="BFBFBF"/>
                </a:solidFill>
              </a:rPr>
              <a:t>Wie ist die jeweilige Immunreaktion grundsätzlich charakterisiert, und worin unterscheiden sich die beiden Reaktionstypen?</a:t>
            </a:r>
            <a:endParaRPr sz="1200" i="1">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Die adaptive Immunantwort beruht auf einer Art immunologischer „Lern- bzw. Prägungsprozesse", bei denen Immunüberwachungszellen lernen, körperfremde Antigene zu erkennen und sich an diese zu erinnern. Im Gegensatz dazu erfordert die angeborene (oder natürliche) Immunantwort keine vorherige immunologische „Prägung". Sie beruht auf </a:t>
            </a:r>
            <a:r>
              <a:rPr lang="en-US" sz="1200" b="1" u="sng">
                <a:solidFill>
                  <a:srgbClr val="0000FF"/>
                </a:solidFill>
              </a:rPr>
              <a:t>„vorprogrammierten" Immunzellen,</a:t>
            </a:r>
            <a:r>
              <a:rPr lang="en-US" sz="1200">
                <a:solidFill>
                  <a:srgbClr val="BFBFBF"/>
                </a:solidFill>
              </a:rPr>
              <a:t> die körperfremde Strukturen erkennen können, sobald diese im Gewebe oder im Blut auftreten.</a:t>
            </a:r>
            <a:endParaRPr sz="1200" i="1">
              <a:solidFill>
                <a:srgbClr val="BFBFBF"/>
              </a:solidFill>
            </a:endParaRPr>
          </a:p>
        </p:txBody>
      </p:sp>
      <p:sp>
        <p:nvSpPr>
          <p:cNvPr id="1555" name="Google Shape;1555;p124"/>
          <p:cNvSpPr txBox="1"/>
          <p:nvPr/>
        </p:nvSpPr>
        <p:spPr>
          <a:xfrm>
            <a:off x="484932" y="4571544"/>
            <a:ext cx="6718200" cy="1934400"/>
          </a:xfrm>
          <a:prstGeom prst="rect">
            <a:avLst/>
          </a:prstGeom>
          <a:solidFill>
            <a:srgbClr val="0020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lt1"/>
                </a:solidFill>
              </a:rPr>
              <a:t>Welche beiden wesentlichen Effektorzelltypen sind an der angeborenen Immunantwort beteiligt?</a:t>
            </a:r>
            <a:endParaRPr/>
          </a:p>
          <a:p>
            <a:pPr marL="0" marR="0" lvl="0" indent="0" algn="l" rtl="0">
              <a:spcBef>
                <a:spcPts val="0"/>
              </a:spcBef>
              <a:spcAft>
                <a:spcPts val="0"/>
              </a:spcAft>
              <a:buNone/>
            </a:pPr>
            <a:r>
              <a:rPr lang="en-US" sz="1200">
                <a:solidFill>
                  <a:schemeClr val="lt1"/>
                </a:solidFill>
                <a:latin typeface="Arial"/>
                <a:ea typeface="Arial"/>
                <a:cs typeface="Arial"/>
                <a:sym typeface="Arial"/>
              </a:rPr>
              <a:t>Neutrophile und Makrophagen</a:t>
            </a:r>
            <a:endParaRPr/>
          </a:p>
          <a:p>
            <a:pPr marL="0" marR="0" lvl="0" indent="0" algn="l" rtl="0">
              <a:spcBef>
                <a:spcPts val="0"/>
              </a:spcBef>
              <a:spcAft>
                <a:spcPts val="0"/>
              </a:spcAft>
              <a:buNone/>
            </a:pPr>
            <a:endParaRPr sz="1400" b="1">
              <a:solidFill>
                <a:schemeClr val="lt1"/>
              </a:solidFill>
              <a:latin typeface="Arial"/>
              <a:ea typeface="Arial"/>
              <a:cs typeface="Arial"/>
              <a:sym typeface="Arial"/>
            </a:endParaRPr>
          </a:p>
          <a:p>
            <a:pPr marL="0" marR="0" lvl="0" indent="0" algn="l" rtl="0">
              <a:spcBef>
                <a:spcPts val="0"/>
              </a:spcBef>
              <a:spcAft>
                <a:spcPts val="0"/>
              </a:spcAft>
              <a:buNone/>
            </a:pPr>
            <a:r>
              <a:rPr lang="en-US" sz="1200" i="1">
                <a:solidFill>
                  <a:schemeClr val="lt1"/>
                </a:solidFill>
              </a:rPr>
              <a:t>Welche übergeordnete Molekülklasse stellt den wichtigsten Auslöser der angeborenen Immunantwort dar?</a:t>
            </a:r>
            <a:endParaRPr/>
          </a:p>
          <a:p>
            <a:pPr marL="0" marR="0" lvl="0" indent="0" algn="l" rtl="0">
              <a:spcBef>
                <a:spcPts val="0"/>
              </a:spcBef>
              <a:spcAft>
                <a:spcPts val="0"/>
              </a:spcAft>
              <a:buNone/>
            </a:pPr>
            <a:r>
              <a:rPr lang="en-US" sz="1200">
                <a:solidFill>
                  <a:srgbClr val="002060"/>
                </a:solidFill>
                <a:latin typeface="Arial"/>
                <a:ea typeface="Arial"/>
                <a:cs typeface="Arial"/>
                <a:sym typeface="Arial"/>
              </a:rPr>
              <a:t>Lipopolysaccharide (LPS)</a:t>
            </a:r>
            <a:endParaRPr/>
          </a:p>
          <a:p>
            <a:pPr marL="0" marR="0" lvl="0" indent="0" algn="l" rtl="0">
              <a:spcBef>
                <a:spcPts val="0"/>
              </a:spcBef>
              <a:spcAft>
                <a:spcPts val="0"/>
              </a:spcAft>
              <a:buNone/>
            </a:pPr>
            <a:endParaRPr sz="1400">
              <a:solidFill>
                <a:srgbClr val="002060"/>
              </a:solidFill>
              <a:latin typeface="Arial"/>
              <a:ea typeface="Arial"/>
              <a:cs typeface="Arial"/>
              <a:sym typeface="Arial"/>
            </a:endParaRPr>
          </a:p>
          <a:p>
            <a:pPr marL="0" marR="0" lvl="0" indent="0" algn="l" rtl="0">
              <a:spcBef>
                <a:spcPts val="0"/>
              </a:spcBef>
              <a:spcAft>
                <a:spcPts val="0"/>
              </a:spcAft>
              <a:buNone/>
            </a:pPr>
            <a:r>
              <a:rPr lang="en-US" sz="1200" i="1">
                <a:solidFill>
                  <a:srgbClr val="002060"/>
                </a:solidFill>
                <a:latin typeface="Arial"/>
                <a:ea typeface="Arial"/>
                <a:cs typeface="Arial"/>
                <a:sym typeface="Arial"/>
              </a:rPr>
              <a:t>Wie lautet der Name des Rezeptors, der auf Neutrophilen und Makrophagen (sowie einigen anderen immunbezogenen Zelltypen) zu finden ist und der primäre Rezeptor für LPS ist?</a:t>
            </a:r>
            <a:endParaRPr/>
          </a:p>
          <a:p>
            <a:pPr marL="0" marR="0" lvl="0" indent="0" algn="l" rtl="0">
              <a:spcBef>
                <a:spcPts val="0"/>
              </a:spcBef>
              <a:spcAft>
                <a:spcPts val="0"/>
              </a:spcAft>
              <a:buNone/>
            </a:pPr>
            <a:r>
              <a:rPr lang="en-US" sz="1200">
                <a:solidFill>
                  <a:srgbClr val="002060"/>
                </a:solidFill>
                <a:latin typeface="Arial"/>
                <a:ea typeface="Arial"/>
                <a:cs typeface="Arial"/>
                <a:sym typeface="Arial"/>
              </a:rPr>
              <a:t>Toll-like-Rezeptoren (TLRs)</a:t>
            </a:r>
            <a:endParaRP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Shape 1559"/>
        <p:cNvGrpSpPr/>
        <p:nvPr/>
      </p:nvGrpSpPr>
      <p:grpSpPr>
        <a:xfrm>
          <a:off x="0" y="0"/>
          <a:ext cx="0" cy="0"/>
          <a:chOff x="0" y="0"/>
          <a:chExt cx="0" cy="0"/>
        </a:xfrm>
      </p:grpSpPr>
      <p:sp>
        <p:nvSpPr>
          <p:cNvPr id="1560" name="Google Shape;1560;g3f6b88809e0_0_123"/>
          <p:cNvSpPr txBox="1">
            <a:spLocks noGrp="1"/>
          </p:cNvSpPr>
          <p:nvPr>
            <p:ph type="title"/>
          </p:nvPr>
        </p:nvSpPr>
        <p:spPr>
          <a:xfrm>
            <a:off x="457200" y="122238"/>
            <a:ext cx="7543800" cy="639900"/>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561" name="Google Shape;1561;g3f6b88809e0_0_123"/>
          <p:cNvSpPr txBox="1">
            <a:spLocks noGrp="1"/>
          </p:cNvSpPr>
          <p:nvPr>
            <p:ph type="body" idx="1"/>
          </p:nvPr>
        </p:nvSpPr>
        <p:spPr>
          <a:xfrm>
            <a:off x="381000" y="1010424"/>
            <a:ext cx="8382000" cy="54963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b="1" i="1">
                <a:solidFill>
                  <a:srgbClr val="BFBFBF"/>
                </a:solidFill>
              </a:rPr>
              <a:t>adaptive</a:t>
            </a:r>
            <a:r>
              <a:rPr lang="en-US" sz="1200" i="1">
                <a:solidFill>
                  <a:srgbClr val="BFBFBF"/>
                </a:solidFill>
              </a:rPr>
              <a:t>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maturer/hypermaturer Katarakt: phakolytisches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Eine Vitritis kann vorliegen: phakoantigenes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2"/>
                  </a:ext>
                </a:extLst>
              </a:rPr>
              <a:t>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Bei der Gonioskopie lässt sich kortikales Material im Kammerwinkel nachweisen: Linsenpartikelglaukom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Am wenigsten wahrscheinlich, dass sich ein erhöhter Augeninnendruck entwickelt: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Reaktion des </a:t>
            </a:r>
            <a:r>
              <a:rPr lang="en-US" sz="1200" i="1">
                <a:solidFill>
                  <a:srgbClr val="BFBFBF"/>
                </a:solidFill>
              </a:rPr>
              <a:t>angeborenen </a:t>
            </a:r>
            <a:r>
              <a:rPr lang="en-US" sz="1200">
                <a:solidFill>
                  <a:srgbClr val="BFBFBF"/>
                </a:solidFill>
              </a:rPr>
              <a:t>Immunsystems vermittelt: phakolytisches Glauko</a:t>
            </a:r>
            <a:endParaRPr sz="1200">
              <a:solidFill>
                <a:srgbClr val="BFBFBF"/>
              </a:solidFill>
            </a:endParaRPr>
          </a:p>
          <a:p>
            <a:pPr marL="342900" lvl="0" indent="0" algn="l" rtl="0">
              <a:spcBef>
                <a:spcPts val="0"/>
              </a:spcBef>
              <a:spcAft>
                <a:spcPts val="0"/>
              </a:spcAft>
              <a:buNone/>
            </a:pPr>
            <a:endParaRPr sz="1200">
              <a:solidFill>
                <a:srgbClr val="BFBFBF"/>
              </a:solidFill>
            </a:endParaRPr>
          </a:p>
        </p:txBody>
      </p:sp>
      <p:sp>
        <p:nvSpPr>
          <p:cNvPr id="1562" name="Google Shape;1562;g3f6b88809e0_0_123"/>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563" name="Google Shape;1563;g3f6b88809e0_0_12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125</a:t>
            </a:fld>
            <a:endParaRPr sz="1000" b="0" i="0" u="none" strike="noStrike" cap="none">
              <a:solidFill>
                <a:srgbClr val="000000"/>
              </a:solidFill>
              <a:latin typeface="Arial"/>
              <a:ea typeface="Arial"/>
              <a:cs typeface="Arial"/>
              <a:sym typeface="Arial"/>
            </a:endParaRPr>
          </a:p>
        </p:txBody>
      </p:sp>
      <p:sp>
        <p:nvSpPr>
          <p:cNvPr id="1564" name="Google Shape;1564;g3f6b88809e0_0_123"/>
          <p:cNvSpPr txBox="1"/>
          <p:nvPr/>
        </p:nvSpPr>
        <p:spPr>
          <a:xfrm>
            <a:off x="457200" y="2264549"/>
            <a:ext cx="8479200" cy="1903500"/>
          </a:xfrm>
          <a:prstGeom prst="rect">
            <a:avLst/>
          </a:prstGeom>
          <a:solidFill>
            <a:srgbClr val="EDEDCB"/>
          </a:solidFill>
          <a:ln>
            <a:noFill/>
          </a:ln>
        </p:spPr>
        <p:txBody>
          <a:bodyPr spcFirstLastPara="1" wrap="square" lIns="25400" tIns="12700" rIns="25400" bIns="12700" anchor="t" anchorCtr="0">
            <a:spAutoFit/>
          </a:bodyPr>
          <a:lstStyle/>
          <a:p>
            <a:pPr marL="0" lvl="0" indent="0" algn="l" rtl="0">
              <a:spcBef>
                <a:spcPts val="0"/>
              </a:spcBef>
              <a:spcAft>
                <a:spcPts val="0"/>
              </a:spcAft>
              <a:buNone/>
            </a:pPr>
            <a:r>
              <a:rPr lang="en-US" sz="1200" i="1">
                <a:solidFill>
                  <a:srgbClr val="BFBFBF"/>
                </a:solidFill>
              </a:rPr>
              <a:t>Es gibt zwei große Kategorien von Immunreaktionen – welche sind das?</a:t>
            </a:r>
            <a:endParaRPr>
              <a:solidFill>
                <a:srgbClr val="BFBFBF"/>
              </a:solidFill>
            </a:endParaRPr>
          </a:p>
          <a:p>
            <a:pPr marL="0" lvl="0" indent="0" algn="l" rtl="0">
              <a:spcBef>
                <a:spcPts val="0"/>
              </a:spcBef>
              <a:spcAft>
                <a:spcPts val="0"/>
              </a:spcAft>
              <a:buNone/>
            </a:pPr>
            <a:r>
              <a:rPr lang="en-US" sz="1200" b="1">
                <a:solidFill>
                  <a:srgbClr val="BFBFBF"/>
                </a:solidFill>
              </a:rPr>
              <a:t>Angeboren </a:t>
            </a:r>
            <a:r>
              <a:rPr lang="en-US" sz="1200">
                <a:solidFill>
                  <a:srgbClr val="BFBFBF"/>
                </a:solidFill>
              </a:rPr>
              <a:t>und </a:t>
            </a:r>
            <a:r>
              <a:rPr lang="en-US" sz="1200" b="1">
                <a:solidFill>
                  <a:srgbClr val="BFBFBF"/>
                </a:solidFill>
              </a:rPr>
              <a:t>adaptiv </a:t>
            </a:r>
            <a:r>
              <a:rPr lang="en-US" sz="1200">
                <a:solidFill>
                  <a:srgbClr val="BFBFBF"/>
                </a:solidFill>
              </a:rPr>
              <a:t>(zu Ihrer Information: Wir werden, wie zuvor versprochen, nun </a:t>
            </a:r>
            <a:r>
              <a:rPr lang="en-US" sz="1200" i="1">
                <a:solidFill>
                  <a:srgbClr val="BFBFBF"/>
                </a:solidFill>
              </a:rPr>
              <a:t>die adaptive Immunantwort </a:t>
            </a:r>
            <a:r>
              <a:rPr lang="en-US" sz="1200">
                <a:solidFill>
                  <a:srgbClr val="BFBFBF"/>
                </a:solidFill>
              </a:rPr>
              <a:t>näher erläutern.)</a:t>
            </a:r>
            <a:endParaRPr sz="1200" i="1">
              <a:solidFill>
                <a:srgbClr val="BFBFBF"/>
              </a:solidFill>
            </a:endParaRPr>
          </a:p>
          <a:p>
            <a:pPr marL="0" lvl="0" indent="0" algn="l" rtl="0">
              <a:spcBef>
                <a:spcPts val="0"/>
              </a:spcBef>
              <a:spcAft>
                <a:spcPts val="0"/>
              </a:spcAft>
              <a:buNone/>
            </a:pPr>
            <a:endParaRPr>
              <a:solidFill>
                <a:srgbClr val="BFBFBF"/>
              </a:solidFill>
            </a:endParaRPr>
          </a:p>
          <a:p>
            <a:pPr marL="0" lvl="0" indent="0" algn="l" rtl="0">
              <a:spcBef>
                <a:spcPts val="0"/>
              </a:spcBef>
              <a:spcAft>
                <a:spcPts val="0"/>
              </a:spcAft>
              <a:buNone/>
            </a:pPr>
            <a:r>
              <a:rPr lang="en-US" sz="1200" i="1">
                <a:solidFill>
                  <a:srgbClr val="BFBFBF"/>
                </a:solidFill>
              </a:rPr>
              <a:t>Wie ist die jeweilige Immunreaktion grundsätzlich charakterisiert, und worin unterscheiden sich die beiden Reaktionstypen?</a:t>
            </a:r>
            <a:endParaRPr sz="1200" i="1">
              <a:solidFill>
                <a:srgbClr val="BFBFBF"/>
              </a:solidFill>
            </a:endParaRPr>
          </a:p>
          <a:p>
            <a:pPr marL="0" lvl="0" indent="0" algn="l" rtl="0">
              <a:spcBef>
                <a:spcPts val="0"/>
              </a:spcBef>
              <a:spcAft>
                <a:spcPts val="0"/>
              </a:spcAft>
              <a:buNone/>
            </a:pPr>
            <a:r>
              <a:rPr lang="en-US" sz="1200">
                <a:solidFill>
                  <a:srgbClr val="BFBFBF"/>
                </a:solidFill>
              </a:rPr>
              <a:t>Die adaptive Immunantwort beruht auf einer Art immunologischer „Lern- bzw. Prägungsprozesse", bei denen Immunüberwachungszellen lernen, körperfremde Antigene zu erkennen und sich an diese zu erinnern. Im Gegensatz dazu erfordert die angeborene (oder natürliche) Immunantwort keine vorherige immunologische „Prägung". Sie beruht auf </a:t>
            </a:r>
            <a:r>
              <a:rPr lang="en-US" sz="1200" b="1" u="sng">
                <a:solidFill>
                  <a:srgbClr val="0000FF"/>
                </a:solidFill>
              </a:rPr>
              <a:t>„vorprogrammierten" Immunzellen,</a:t>
            </a:r>
            <a:r>
              <a:rPr lang="en-US" sz="1200">
                <a:solidFill>
                  <a:srgbClr val="BFBFBF"/>
                </a:solidFill>
              </a:rPr>
              <a:t> die körperfremde Strukturen erkennen können, sobald diese im Gewebe oder im Blut auftreten.</a:t>
            </a:r>
            <a:endParaRPr sz="1200" i="1">
              <a:solidFill>
                <a:srgbClr val="BFBFBF"/>
              </a:solidFill>
            </a:endParaRPr>
          </a:p>
        </p:txBody>
      </p:sp>
      <p:sp>
        <p:nvSpPr>
          <p:cNvPr id="1566" name="Google Shape;1566;g3f6b88809e0_0_123"/>
          <p:cNvSpPr txBox="1"/>
          <p:nvPr/>
        </p:nvSpPr>
        <p:spPr>
          <a:xfrm>
            <a:off x="484932" y="4571544"/>
            <a:ext cx="6718200" cy="1934400"/>
          </a:xfrm>
          <a:prstGeom prst="rect">
            <a:avLst/>
          </a:prstGeom>
          <a:solidFill>
            <a:srgbClr val="0020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lt1"/>
                </a:solidFill>
              </a:rPr>
              <a:t>Welche beiden wesentlichen Effektorzelltypen sind an der angeborenen Immunantwort beteiligt?</a:t>
            </a:r>
            <a:endParaRPr/>
          </a:p>
          <a:p>
            <a:pPr marL="0" marR="0" lvl="0" indent="0" algn="l" rtl="0">
              <a:spcBef>
                <a:spcPts val="0"/>
              </a:spcBef>
              <a:spcAft>
                <a:spcPts val="0"/>
              </a:spcAft>
              <a:buNone/>
            </a:pPr>
            <a:r>
              <a:rPr lang="en-US" sz="1200">
                <a:solidFill>
                  <a:schemeClr val="lt1"/>
                </a:solidFill>
                <a:latin typeface="Arial"/>
                <a:ea typeface="Arial"/>
                <a:cs typeface="Arial"/>
                <a:sym typeface="Arial"/>
              </a:rPr>
              <a:t>Neutrophile und Makrophagen</a:t>
            </a:r>
            <a:endParaRPr/>
          </a:p>
          <a:p>
            <a:pPr marL="0" marR="0" lvl="0" indent="0" algn="l" rtl="0">
              <a:spcBef>
                <a:spcPts val="0"/>
              </a:spcBef>
              <a:spcAft>
                <a:spcPts val="0"/>
              </a:spcAft>
              <a:buNone/>
            </a:pPr>
            <a:endParaRPr sz="1400" b="1">
              <a:solidFill>
                <a:schemeClr val="lt1"/>
              </a:solidFill>
              <a:latin typeface="Arial"/>
              <a:ea typeface="Arial"/>
              <a:cs typeface="Arial"/>
              <a:sym typeface="Arial"/>
            </a:endParaRPr>
          </a:p>
          <a:p>
            <a:pPr marL="0" marR="0" lvl="0" indent="0" algn="l" rtl="0">
              <a:spcBef>
                <a:spcPts val="0"/>
              </a:spcBef>
              <a:spcAft>
                <a:spcPts val="0"/>
              </a:spcAft>
              <a:buNone/>
            </a:pPr>
            <a:r>
              <a:rPr lang="en-US" sz="1200" i="1">
                <a:solidFill>
                  <a:schemeClr val="lt1"/>
                </a:solidFill>
              </a:rPr>
              <a:t>Welche übergeordnete Molekülklasse stellt den wichtigsten Auslöser der angeborenen Immunantwort dar?</a:t>
            </a:r>
            <a:endParaRPr/>
          </a:p>
          <a:p>
            <a:pPr marL="0" marR="0" lvl="0" indent="0" algn="l" rtl="0">
              <a:spcBef>
                <a:spcPts val="0"/>
              </a:spcBef>
              <a:spcAft>
                <a:spcPts val="0"/>
              </a:spcAft>
              <a:buNone/>
            </a:pPr>
            <a:r>
              <a:rPr lang="en-US" sz="1200">
                <a:solidFill>
                  <a:schemeClr val="lt1"/>
                </a:solidFill>
                <a:latin typeface="Arial"/>
                <a:ea typeface="Arial"/>
                <a:cs typeface="Arial"/>
                <a:sym typeface="Arial"/>
              </a:rPr>
              <a:t>Lipopolysaccharide (LPS)</a:t>
            </a:r>
            <a:endParaRPr>
              <a:solidFill>
                <a:schemeClr val="lt1"/>
              </a:solidFill>
            </a:endParaRPr>
          </a:p>
          <a:p>
            <a:pPr marL="0" marR="0" lvl="0" indent="0" algn="l" rtl="0">
              <a:spcBef>
                <a:spcPts val="0"/>
              </a:spcBef>
              <a:spcAft>
                <a:spcPts val="0"/>
              </a:spcAft>
              <a:buNone/>
            </a:pPr>
            <a:endParaRPr sz="1400">
              <a:solidFill>
                <a:srgbClr val="002060"/>
              </a:solidFill>
              <a:latin typeface="Arial"/>
              <a:ea typeface="Arial"/>
              <a:cs typeface="Arial"/>
              <a:sym typeface="Arial"/>
            </a:endParaRPr>
          </a:p>
          <a:p>
            <a:pPr marL="0" marR="0" lvl="0" indent="0" algn="l" rtl="0">
              <a:spcBef>
                <a:spcPts val="0"/>
              </a:spcBef>
              <a:spcAft>
                <a:spcPts val="0"/>
              </a:spcAft>
              <a:buNone/>
            </a:pPr>
            <a:r>
              <a:rPr lang="en-US" sz="1200" i="1">
                <a:solidFill>
                  <a:srgbClr val="002060"/>
                </a:solidFill>
                <a:latin typeface="Arial"/>
                <a:ea typeface="Arial"/>
                <a:cs typeface="Arial"/>
                <a:sym typeface="Arial"/>
              </a:rPr>
              <a:t>Wie lautet der Name des Rezeptors, der auf Neutrophilen und Makrophagen (sowie einigen anderen immunbezogenen Zelltypen) zu finden ist und der primäre Rezeptor für LPS ist?</a:t>
            </a:r>
            <a:endParaRPr/>
          </a:p>
          <a:p>
            <a:pPr marL="0" marR="0" lvl="0" indent="0" algn="l" rtl="0">
              <a:spcBef>
                <a:spcPts val="0"/>
              </a:spcBef>
              <a:spcAft>
                <a:spcPts val="0"/>
              </a:spcAft>
              <a:buNone/>
            </a:pPr>
            <a:r>
              <a:rPr lang="en-US" sz="1200">
                <a:solidFill>
                  <a:srgbClr val="002060"/>
                </a:solidFill>
                <a:latin typeface="Arial"/>
                <a:ea typeface="Arial"/>
                <a:cs typeface="Arial"/>
                <a:sym typeface="Arial"/>
              </a:rPr>
              <a:t>Toll-like-Rezeptoren (TLRs)</a:t>
            </a:r>
            <a:endParaRP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Shape 1570"/>
        <p:cNvGrpSpPr/>
        <p:nvPr/>
      </p:nvGrpSpPr>
      <p:grpSpPr>
        <a:xfrm>
          <a:off x="0" y="0"/>
          <a:ext cx="0" cy="0"/>
          <a:chOff x="0" y="0"/>
          <a:chExt cx="0" cy="0"/>
        </a:xfrm>
      </p:grpSpPr>
      <p:sp>
        <p:nvSpPr>
          <p:cNvPr id="1571" name="Google Shape;1571;g3f6b88809e0_0_133"/>
          <p:cNvSpPr txBox="1">
            <a:spLocks noGrp="1"/>
          </p:cNvSpPr>
          <p:nvPr>
            <p:ph type="title"/>
          </p:nvPr>
        </p:nvSpPr>
        <p:spPr>
          <a:xfrm>
            <a:off x="457200" y="122238"/>
            <a:ext cx="7543800" cy="639900"/>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Q</a:t>
            </a:r>
            <a:endParaRPr dirty="0"/>
          </a:p>
        </p:txBody>
      </p:sp>
      <p:sp>
        <p:nvSpPr>
          <p:cNvPr id="1572" name="Google Shape;1572;g3f6b88809e0_0_133"/>
          <p:cNvSpPr txBox="1">
            <a:spLocks noGrp="1"/>
          </p:cNvSpPr>
          <p:nvPr>
            <p:ph type="body" idx="1"/>
          </p:nvPr>
        </p:nvSpPr>
        <p:spPr>
          <a:xfrm>
            <a:off x="381000" y="1010424"/>
            <a:ext cx="8382000" cy="54963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b="1" i="1">
                <a:solidFill>
                  <a:srgbClr val="BFBFBF"/>
                </a:solidFill>
              </a:rPr>
              <a:t>adaptive</a:t>
            </a:r>
            <a:r>
              <a:rPr lang="en-US" sz="1200" i="1">
                <a:solidFill>
                  <a:srgbClr val="BFBFBF"/>
                </a:solidFill>
              </a:rPr>
              <a:t>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maturer/hypermaturer Katarakt: phakolytisches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Eine Vitritis kann vorliegen: phakoantigenes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3"/>
                  </a:ext>
                </a:extLst>
              </a:rPr>
              <a:t>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Bei der Gonioskopie lässt sich kortikales Material im Kammerwinkel nachweisen: Linsenpartikelglaukom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Am wenigsten wahrscheinlich, dass sich ein erhöhter Augeninnendruck entwickelt: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Reaktion des </a:t>
            </a:r>
            <a:r>
              <a:rPr lang="en-US" sz="1200" i="1">
                <a:solidFill>
                  <a:srgbClr val="BFBFBF"/>
                </a:solidFill>
              </a:rPr>
              <a:t>angeborenen </a:t>
            </a:r>
            <a:r>
              <a:rPr lang="en-US" sz="1200">
                <a:solidFill>
                  <a:srgbClr val="BFBFBF"/>
                </a:solidFill>
              </a:rPr>
              <a:t>Immunsystems vermittelt: phakolytisches Glauko</a:t>
            </a:r>
            <a:endParaRPr sz="1200">
              <a:solidFill>
                <a:srgbClr val="BFBFBF"/>
              </a:solidFill>
            </a:endParaRPr>
          </a:p>
          <a:p>
            <a:pPr marL="342900" lvl="0" indent="0" algn="l" rtl="0">
              <a:spcBef>
                <a:spcPts val="0"/>
              </a:spcBef>
              <a:spcAft>
                <a:spcPts val="0"/>
              </a:spcAft>
              <a:buNone/>
            </a:pPr>
            <a:endParaRPr sz="1200">
              <a:solidFill>
                <a:srgbClr val="BFBFBF"/>
              </a:solidFill>
            </a:endParaRPr>
          </a:p>
        </p:txBody>
      </p:sp>
      <p:sp>
        <p:nvSpPr>
          <p:cNvPr id="1573" name="Google Shape;1573;g3f6b88809e0_0_133"/>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574" name="Google Shape;1574;g3f6b88809e0_0_13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126</a:t>
            </a:fld>
            <a:endParaRPr sz="1000" b="0" i="0" u="none" strike="noStrike" cap="none">
              <a:solidFill>
                <a:srgbClr val="000000"/>
              </a:solidFill>
              <a:latin typeface="Arial"/>
              <a:ea typeface="Arial"/>
              <a:cs typeface="Arial"/>
              <a:sym typeface="Arial"/>
            </a:endParaRPr>
          </a:p>
        </p:txBody>
      </p:sp>
      <p:sp>
        <p:nvSpPr>
          <p:cNvPr id="1575" name="Google Shape;1575;g3f6b88809e0_0_133"/>
          <p:cNvSpPr txBox="1"/>
          <p:nvPr/>
        </p:nvSpPr>
        <p:spPr>
          <a:xfrm>
            <a:off x="457200" y="2264549"/>
            <a:ext cx="8479200" cy="1903500"/>
          </a:xfrm>
          <a:prstGeom prst="rect">
            <a:avLst/>
          </a:prstGeom>
          <a:solidFill>
            <a:srgbClr val="EDEDCB"/>
          </a:solidFill>
          <a:ln>
            <a:noFill/>
          </a:ln>
        </p:spPr>
        <p:txBody>
          <a:bodyPr spcFirstLastPara="1" wrap="square" lIns="25400" tIns="12700" rIns="25400" bIns="12700" anchor="t" anchorCtr="0">
            <a:spAutoFit/>
          </a:bodyPr>
          <a:lstStyle/>
          <a:p>
            <a:pPr marL="0" lvl="0" indent="0" algn="l" rtl="0">
              <a:spcBef>
                <a:spcPts val="0"/>
              </a:spcBef>
              <a:spcAft>
                <a:spcPts val="0"/>
              </a:spcAft>
              <a:buNone/>
            </a:pPr>
            <a:r>
              <a:rPr lang="en-US" sz="1200" i="1">
                <a:solidFill>
                  <a:srgbClr val="BFBFBF"/>
                </a:solidFill>
              </a:rPr>
              <a:t>Es gibt zwei große Kategorien von Immunreaktionen – welche sind das?</a:t>
            </a:r>
            <a:endParaRPr>
              <a:solidFill>
                <a:srgbClr val="BFBFBF"/>
              </a:solidFill>
            </a:endParaRPr>
          </a:p>
          <a:p>
            <a:pPr marL="0" lvl="0" indent="0" algn="l" rtl="0">
              <a:spcBef>
                <a:spcPts val="0"/>
              </a:spcBef>
              <a:spcAft>
                <a:spcPts val="0"/>
              </a:spcAft>
              <a:buNone/>
            </a:pPr>
            <a:r>
              <a:rPr lang="en-US" sz="1200" b="1">
                <a:solidFill>
                  <a:srgbClr val="BFBFBF"/>
                </a:solidFill>
              </a:rPr>
              <a:t>Angeboren </a:t>
            </a:r>
            <a:r>
              <a:rPr lang="en-US" sz="1200">
                <a:solidFill>
                  <a:srgbClr val="BFBFBF"/>
                </a:solidFill>
              </a:rPr>
              <a:t>und </a:t>
            </a:r>
            <a:r>
              <a:rPr lang="en-US" sz="1200" b="1">
                <a:solidFill>
                  <a:srgbClr val="BFBFBF"/>
                </a:solidFill>
              </a:rPr>
              <a:t>adaptiv </a:t>
            </a:r>
            <a:r>
              <a:rPr lang="en-US" sz="1200">
                <a:solidFill>
                  <a:srgbClr val="BFBFBF"/>
                </a:solidFill>
              </a:rPr>
              <a:t>(zu Ihrer Information: Wir werden, wie zuvor versprochen, nun </a:t>
            </a:r>
            <a:r>
              <a:rPr lang="en-US" sz="1200" i="1">
                <a:solidFill>
                  <a:srgbClr val="BFBFBF"/>
                </a:solidFill>
              </a:rPr>
              <a:t>die adaptive Immunantwort </a:t>
            </a:r>
            <a:r>
              <a:rPr lang="en-US" sz="1200">
                <a:solidFill>
                  <a:srgbClr val="BFBFBF"/>
                </a:solidFill>
              </a:rPr>
              <a:t>näher erläutern.)</a:t>
            </a:r>
            <a:endParaRPr sz="1200" i="1">
              <a:solidFill>
                <a:srgbClr val="BFBFBF"/>
              </a:solidFill>
            </a:endParaRPr>
          </a:p>
          <a:p>
            <a:pPr marL="0" lvl="0" indent="0" algn="l" rtl="0">
              <a:spcBef>
                <a:spcPts val="0"/>
              </a:spcBef>
              <a:spcAft>
                <a:spcPts val="0"/>
              </a:spcAft>
              <a:buNone/>
            </a:pPr>
            <a:endParaRPr>
              <a:solidFill>
                <a:srgbClr val="BFBFBF"/>
              </a:solidFill>
            </a:endParaRPr>
          </a:p>
          <a:p>
            <a:pPr marL="0" lvl="0" indent="0" algn="l" rtl="0">
              <a:spcBef>
                <a:spcPts val="0"/>
              </a:spcBef>
              <a:spcAft>
                <a:spcPts val="0"/>
              </a:spcAft>
              <a:buNone/>
            </a:pPr>
            <a:r>
              <a:rPr lang="en-US" sz="1200" i="1">
                <a:solidFill>
                  <a:srgbClr val="BFBFBF"/>
                </a:solidFill>
              </a:rPr>
              <a:t>Wie ist die jeweilige Immunreaktion grundsätzlich charakterisiert, und worin unterscheiden sich die beiden Reaktionstypen?</a:t>
            </a:r>
            <a:endParaRPr sz="1200" i="1">
              <a:solidFill>
                <a:srgbClr val="BFBFBF"/>
              </a:solidFill>
            </a:endParaRPr>
          </a:p>
          <a:p>
            <a:pPr marL="0" lvl="0" indent="0" algn="l" rtl="0">
              <a:spcBef>
                <a:spcPts val="0"/>
              </a:spcBef>
              <a:spcAft>
                <a:spcPts val="0"/>
              </a:spcAft>
              <a:buNone/>
            </a:pPr>
            <a:r>
              <a:rPr lang="en-US" sz="1200">
                <a:solidFill>
                  <a:srgbClr val="BFBFBF"/>
                </a:solidFill>
              </a:rPr>
              <a:t>Die adaptive Immunantwort beruht auf einer Art immunologischer „Lern- bzw. Prägungsprozesse", bei denen Immunüberwachungszellen lernen, körperfremde Antigene zu erkennen und sich an diese zu erinnern. Im Gegensatz dazu erfordert die angeborene (oder natürliche) Immunantwort keine vorherige immunologische „Prägung". Sie beruht auf </a:t>
            </a:r>
            <a:r>
              <a:rPr lang="en-US" sz="1200" b="1" u="sng">
                <a:solidFill>
                  <a:srgbClr val="0000FF"/>
                </a:solidFill>
              </a:rPr>
              <a:t>„vorprogrammierten" Immunzellen,</a:t>
            </a:r>
            <a:r>
              <a:rPr lang="en-US" sz="1200">
                <a:solidFill>
                  <a:srgbClr val="BFBFBF"/>
                </a:solidFill>
              </a:rPr>
              <a:t> die körperfremde Strukturen erkennen können, sobald diese im Gewebe oder im Blut auftreten.</a:t>
            </a:r>
            <a:endParaRPr sz="1200" i="1">
              <a:solidFill>
                <a:srgbClr val="BFBFBF"/>
              </a:solidFill>
            </a:endParaRPr>
          </a:p>
        </p:txBody>
      </p:sp>
      <p:sp>
        <p:nvSpPr>
          <p:cNvPr id="1577" name="Google Shape;1577;g3f6b88809e0_0_133"/>
          <p:cNvSpPr txBox="1"/>
          <p:nvPr/>
        </p:nvSpPr>
        <p:spPr>
          <a:xfrm>
            <a:off x="484932" y="4571544"/>
            <a:ext cx="6718200" cy="2118900"/>
          </a:xfrm>
          <a:prstGeom prst="rect">
            <a:avLst/>
          </a:prstGeom>
          <a:solidFill>
            <a:srgbClr val="0020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lt1"/>
                </a:solidFill>
              </a:rPr>
              <a:t>Welche beiden wesentlichen Effektorzelltypen sind an der angeborenen Immunantwort beteiligt?</a:t>
            </a:r>
            <a:endParaRPr/>
          </a:p>
          <a:p>
            <a:pPr marL="0" marR="0" lvl="0" indent="0" algn="l" rtl="0">
              <a:spcBef>
                <a:spcPts val="0"/>
              </a:spcBef>
              <a:spcAft>
                <a:spcPts val="0"/>
              </a:spcAft>
              <a:buNone/>
            </a:pPr>
            <a:r>
              <a:rPr lang="en-US" sz="1200">
                <a:solidFill>
                  <a:schemeClr val="lt1"/>
                </a:solidFill>
                <a:latin typeface="Arial"/>
                <a:ea typeface="Arial"/>
                <a:cs typeface="Arial"/>
                <a:sym typeface="Arial"/>
              </a:rPr>
              <a:t>Neutrophile und Makrophagen</a:t>
            </a:r>
            <a:endParaRPr/>
          </a:p>
          <a:p>
            <a:pPr marL="0" marR="0" lvl="0" indent="0" algn="l" rtl="0">
              <a:spcBef>
                <a:spcPts val="0"/>
              </a:spcBef>
              <a:spcAft>
                <a:spcPts val="0"/>
              </a:spcAft>
              <a:buNone/>
            </a:pPr>
            <a:endParaRPr sz="1400" b="1">
              <a:solidFill>
                <a:schemeClr val="lt1"/>
              </a:solidFill>
              <a:latin typeface="Arial"/>
              <a:ea typeface="Arial"/>
              <a:cs typeface="Arial"/>
              <a:sym typeface="Arial"/>
            </a:endParaRPr>
          </a:p>
          <a:p>
            <a:pPr marL="0" marR="0" lvl="0" indent="0" algn="l" rtl="0">
              <a:spcBef>
                <a:spcPts val="0"/>
              </a:spcBef>
              <a:spcAft>
                <a:spcPts val="0"/>
              </a:spcAft>
              <a:buNone/>
            </a:pPr>
            <a:r>
              <a:rPr lang="en-US" sz="1200" i="1">
                <a:solidFill>
                  <a:schemeClr val="lt1"/>
                </a:solidFill>
              </a:rPr>
              <a:t>Welche übergeordnete Molekülklasse stellt den wichtigsten Auslöser der angeborenen Immunantwort dar?</a:t>
            </a:r>
            <a:endParaRPr/>
          </a:p>
          <a:p>
            <a:pPr marL="0" marR="0" lvl="0" indent="0" algn="l" rtl="0">
              <a:spcBef>
                <a:spcPts val="0"/>
              </a:spcBef>
              <a:spcAft>
                <a:spcPts val="0"/>
              </a:spcAft>
              <a:buNone/>
            </a:pPr>
            <a:r>
              <a:rPr lang="en-US" sz="1200">
                <a:solidFill>
                  <a:schemeClr val="lt1"/>
                </a:solidFill>
                <a:latin typeface="Arial"/>
                <a:ea typeface="Arial"/>
                <a:cs typeface="Arial"/>
                <a:sym typeface="Arial"/>
              </a:rPr>
              <a:t>Lipopolysaccharide (LPS)</a:t>
            </a:r>
            <a:endParaRPr>
              <a:solidFill>
                <a:schemeClr val="lt1"/>
              </a:solidFill>
            </a:endParaRPr>
          </a:p>
          <a:p>
            <a:pPr marL="0" marR="0" lvl="0" indent="0" algn="l" rtl="0">
              <a:spcBef>
                <a:spcPts val="0"/>
              </a:spcBef>
              <a:spcAft>
                <a:spcPts val="0"/>
              </a:spcAft>
              <a:buNone/>
            </a:pPr>
            <a:endParaRPr sz="1400">
              <a:solidFill>
                <a:srgbClr val="002060"/>
              </a:solidFill>
              <a:latin typeface="Arial"/>
              <a:ea typeface="Arial"/>
              <a:cs typeface="Arial"/>
              <a:sym typeface="Arial"/>
            </a:endParaRPr>
          </a:p>
          <a:p>
            <a:pPr marL="0" marR="0" lvl="0" indent="0" algn="l" rtl="0">
              <a:spcBef>
                <a:spcPts val="0"/>
              </a:spcBef>
              <a:spcAft>
                <a:spcPts val="0"/>
              </a:spcAft>
              <a:buNone/>
            </a:pPr>
            <a:r>
              <a:rPr lang="en-US" sz="1200" i="1">
                <a:solidFill>
                  <a:schemeClr val="lt1"/>
                </a:solidFill>
              </a:rPr>
              <a:t>Wie lautet die Bezeichnung für den Rezeptor auf neutrophilen Granulozyten und Makrophagen (sowie einigen weiteren immunologisch relevanten Zelltypen), der als primärer Rezeptor für LPS fungiert?</a:t>
            </a:r>
            <a:endParaRPr>
              <a:solidFill>
                <a:schemeClr val="lt1"/>
              </a:solidFill>
            </a:endParaRPr>
          </a:p>
          <a:p>
            <a:pPr marL="0" marR="0" lvl="0" indent="0" algn="l" rtl="0">
              <a:spcBef>
                <a:spcPts val="0"/>
              </a:spcBef>
              <a:spcAft>
                <a:spcPts val="0"/>
              </a:spcAft>
              <a:buNone/>
            </a:pPr>
            <a:r>
              <a:rPr lang="en-US" sz="1200">
                <a:solidFill>
                  <a:srgbClr val="002060"/>
                </a:solidFill>
                <a:latin typeface="Arial"/>
                <a:ea typeface="Arial"/>
                <a:cs typeface="Arial"/>
                <a:sym typeface="Arial"/>
              </a:rPr>
              <a:t>Toll-like-Rezeptoren (TLRs)</a:t>
            </a:r>
            <a:endParaRP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Shape 1581"/>
        <p:cNvGrpSpPr/>
        <p:nvPr/>
      </p:nvGrpSpPr>
      <p:grpSpPr>
        <a:xfrm>
          <a:off x="0" y="0"/>
          <a:ext cx="0" cy="0"/>
          <a:chOff x="0" y="0"/>
          <a:chExt cx="0" cy="0"/>
        </a:xfrm>
      </p:grpSpPr>
      <p:sp>
        <p:nvSpPr>
          <p:cNvPr id="1582" name="Google Shape;1582;g3f6b88809e0_0_144"/>
          <p:cNvSpPr txBox="1">
            <a:spLocks noGrp="1"/>
          </p:cNvSpPr>
          <p:nvPr>
            <p:ph type="title"/>
          </p:nvPr>
        </p:nvSpPr>
        <p:spPr>
          <a:xfrm>
            <a:off x="457200" y="122238"/>
            <a:ext cx="7543800" cy="639900"/>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583" name="Google Shape;1583;g3f6b88809e0_0_144"/>
          <p:cNvSpPr txBox="1">
            <a:spLocks noGrp="1"/>
          </p:cNvSpPr>
          <p:nvPr>
            <p:ph type="body" idx="1"/>
          </p:nvPr>
        </p:nvSpPr>
        <p:spPr>
          <a:xfrm>
            <a:off x="381000" y="1010424"/>
            <a:ext cx="8382000" cy="54963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b="1" i="1">
                <a:solidFill>
                  <a:srgbClr val="BFBFBF"/>
                </a:solidFill>
              </a:rPr>
              <a:t>adaptive</a:t>
            </a:r>
            <a:r>
              <a:rPr lang="en-US" sz="1200" i="1">
                <a:solidFill>
                  <a:srgbClr val="BFBFBF"/>
                </a:solidFill>
              </a:rPr>
              <a:t>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maturer/hypermaturer Katarakt: phakolytisches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Eine Vitritis kann vorliegen: phakoantigenes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4"/>
                  </a:ext>
                </a:extLst>
              </a:rPr>
              <a:t>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Bei der Gonioskopie lässt sich kortikales Material im Kammerwinkel nachweisen: Linsenpartikelglaukom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Am wenigsten wahrscheinlich, dass sich ein erhöhter Augeninnendruck entwickelt: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Reaktion des </a:t>
            </a:r>
            <a:r>
              <a:rPr lang="en-US" sz="1200" i="1">
                <a:solidFill>
                  <a:srgbClr val="BFBFBF"/>
                </a:solidFill>
              </a:rPr>
              <a:t>angeborenen </a:t>
            </a:r>
            <a:r>
              <a:rPr lang="en-US" sz="1200">
                <a:solidFill>
                  <a:srgbClr val="BFBFBF"/>
                </a:solidFill>
              </a:rPr>
              <a:t>Immunsystems vermittelt: phakolytisches Glauko</a:t>
            </a:r>
            <a:endParaRPr sz="1200">
              <a:solidFill>
                <a:srgbClr val="BFBFBF"/>
              </a:solidFill>
            </a:endParaRPr>
          </a:p>
          <a:p>
            <a:pPr marL="342900" lvl="0" indent="0" algn="l" rtl="0">
              <a:spcBef>
                <a:spcPts val="0"/>
              </a:spcBef>
              <a:spcAft>
                <a:spcPts val="0"/>
              </a:spcAft>
              <a:buNone/>
            </a:pPr>
            <a:endParaRPr sz="1200">
              <a:solidFill>
                <a:srgbClr val="BFBFBF"/>
              </a:solidFill>
            </a:endParaRPr>
          </a:p>
        </p:txBody>
      </p:sp>
      <p:sp>
        <p:nvSpPr>
          <p:cNvPr id="1584" name="Google Shape;1584;g3f6b88809e0_0_144"/>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585" name="Google Shape;1585;g3f6b88809e0_0_14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127</a:t>
            </a:fld>
            <a:endParaRPr sz="1000" b="0" i="0" u="none" strike="noStrike" cap="none">
              <a:solidFill>
                <a:srgbClr val="000000"/>
              </a:solidFill>
              <a:latin typeface="Arial"/>
              <a:ea typeface="Arial"/>
              <a:cs typeface="Arial"/>
              <a:sym typeface="Arial"/>
            </a:endParaRPr>
          </a:p>
        </p:txBody>
      </p:sp>
      <p:sp>
        <p:nvSpPr>
          <p:cNvPr id="1586" name="Google Shape;1586;g3f6b88809e0_0_144"/>
          <p:cNvSpPr txBox="1"/>
          <p:nvPr/>
        </p:nvSpPr>
        <p:spPr>
          <a:xfrm>
            <a:off x="457200" y="2264549"/>
            <a:ext cx="8479200" cy="1903500"/>
          </a:xfrm>
          <a:prstGeom prst="rect">
            <a:avLst/>
          </a:prstGeom>
          <a:solidFill>
            <a:srgbClr val="EDEDCB"/>
          </a:solidFill>
          <a:ln>
            <a:noFill/>
          </a:ln>
        </p:spPr>
        <p:txBody>
          <a:bodyPr spcFirstLastPara="1" wrap="square" lIns="25400" tIns="12700" rIns="25400" bIns="12700" anchor="t" anchorCtr="0">
            <a:spAutoFit/>
          </a:bodyPr>
          <a:lstStyle/>
          <a:p>
            <a:pPr marL="0" lvl="0" indent="0" algn="l" rtl="0">
              <a:spcBef>
                <a:spcPts val="0"/>
              </a:spcBef>
              <a:spcAft>
                <a:spcPts val="0"/>
              </a:spcAft>
              <a:buNone/>
            </a:pPr>
            <a:r>
              <a:rPr lang="en-US" sz="1200" i="1">
                <a:solidFill>
                  <a:srgbClr val="BFBFBF"/>
                </a:solidFill>
              </a:rPr>
              <a:t>Es gibt zwei große Kategorien von Immunreaktionen – welche sind das?</a:t>
            </a:r>
            <a:endParaRPr>
              <a:solidFill>
                <a:srgbClr val="BFBFBF"/>
              </a:solidFill>
            </a:endParaRPr>
          </a:p>
          <a:p>
            <a:pPr marL="0" lvl="0" indent="0" algn="l" rtl="0">
              <a:spcBef>
                <a:spcPts val="0"/>
              </a:spcBef>
              <a:spcAft>
                <a:spcPts val="0"/>
              </a:spcAft>
              <a:buNone/>
            </a:pPr>
            <a:r>
              <a:rPr lang="en-US" sz="1200" b="1">
                <a:solidFill>
                  <a:srgbClr val="BFBFBF"/>
                </a:solidFill>
              </a:rPr>
              <a:t>Angeboren </a:t>
            </a:r>
            <a:r>
              <a:rPr lang="en-US" sz="1200">
                <a:solidFill>
                  <a:srgbClr val="BFBFBF"/>
                </a:solidFill>
              </a:rPr>
              <a:t>und </a:t>
            </a:r>
            <a:r>
              <a:rPr lang="en-US" sz="1200" b="1">
                <a:solidFill>
                  <a:srgbClr val="BFBFBF"/>
                </a:solidFill>
              </a:rPr>
              <a:t>adaptiv </a:t>
            </a:r>
            <a:r>
              <a:rPr lang="en-US" sz="1200">
                <a:solidFill>
                  <a:srgbClr val="BFBFBF"/>
                </a:solidFill>
              </a:rPr>
              <a:t>(zu Ihrer Information: Wir werden, wie zuvor versprochen, nun </a:t>
            </a:r>
            <a:r>
              <a:rPr lang="en-US" sz="1200" i="1">
                <a:solidFill>
                  <a:srgbClr val="BFBFBF"/>
                </a:solidFill>
              </a:rPr>
              <a:t>die adaptive Immunantwort </a:t>
            </a:r>
            <a:r>
              <a:rPr lang="en-US" sz="1200">
                <a:solidFill>
                  <a:srgbClr val="BFBFBF"/>
                </a:solidFill>
              </a:rPr>
              <a:t>näher erläutern.)</a:t>
            </a:r>
            <a:endParaRPr sz="1200" i="1">
              <a:solidFill>
                <a:srgbClr val="BFBFBF"/>
              </a:solidFill>
            </a:endParaRPr>
          </a:p>
          <a:p>
            <a:pPr marL="0" lvl="0" indent="0" algn="l" rtl="0">
              <a:spcBef>
                <a:spcPts val="0"/>
              </a:spcBef>
              <a:spcAft>
                <a:spcPts val="0"/>
              </a:spcAft>
              <a:buNone/>
            </a:pPr>
            <a:endParaRPr>
              <a:solidFill>
                <a:srgbClr val="BFBFBF"/>
              </a:solidFill>
            </a:endParaRPr>
          </a:p>
          <a:p>
            <a:pPr marL="0" lvl="0" indent="0" algn="l" rtl="0">
              <a:spcBef>
                <a:spcPts val="0"/>
              </a:spcBef>
              <a:spcAft>
                <a:spcPts val="0"/>
              </a:spcAft>
              <a:buNone/>
            </a:pPr>
            <a:r>
              <a:rPr lang="en-US" sz="1200" i="1">
                <a:solidFill>
                  <a:srgbClr val="BFBFBF"/>
                </a:solidFill>
              </a:rPr>
              <a:t>Wie ist die jeweilige Immunreaktion grundsätzlich charakterisiert, und worin unterscheiden sich die beiden Reaktionstypen?</a:t>
            </a:r>
            <a:endParaRPr sz="1200" i="1">
              <a:solidFill>
                <a:srgbClr val="BFBFBF"/>
              </a:solidFill>
            </a:endParaRPr>
          </a:p>
          <a:p>
            <a:pPr marL="0" lvl="0" indent="0" algn="l" rtl="0">
              <a:spcBef>
                <a:spcPts val="0"/>
              </a:spcBef>
              <a:spcAft>
                <a:spcPts val="0"/>
              </a:spcAft>
              <a:buNone/>
            </a:pPr>
            <a:r>
              <a:rPr lang="en-US" sz="1200">
                <a:solidFill>
                  <a:srgbClr val="BFBFBF"/>
                </a:solidFill>
              </a:rPr>
              <a:t>Die adaptive Immunantwort beruht auf einer Art immunologischer „Lern- bzw. Prägungsprozesse", bei denen Immunüberwachungszellen lernen, körperfremde Antigene zu erkennen und sich an diese zu erinnern. Im Gegensatz dazu erfordert die angeborene (oder natürliche) Immunantwort keine vorherige immunologische „Prägung". Sie beruht auf </a:t>
            </a:r>
            <a:r>
              <a:rPr lang="en-US" sz="1200" b="1" u="sng">
                <a:solidFill>
                  <a:srgbClr val="0000FF"/>
                </a:solidFill>
              </a:rPr>
              <a:t>„vorprogrammierten" Immunzellen,</a:t>
            </a:r>
            <a:r>
              <a:rPr lang="en-US" sz="1200">
                <a:solidFill>
                  <a:srgbClr val="BFBFBF"/>
                </a:solidFill>
              </a:rPr>
              <a:t> die körperfremde Strukturen erkennen können, sobald diese im Gewebe oder im Blut auftreten.</a:t>
            </a:r>
            <a:endParaRPr sz="1200" i="1">
              <a:solidFill>
                <a:srgbClr val="BFBFBF"/>
              </a:solidFill>
            </a:endParaRPr>
          </a:p>
        </p:txBody>
      </p:sp>
      <p:sp>
        <p:nvSpPr>
          <p:cNvPr id="1588" name="Google Shape;1588;g3f6b88809e0_0_144"/>
          <p:cNvSpPr txBox="1"/>
          <p:nvPr/>
        </p:nvSpPr>
        <p:spPr>
          <a:xfrm>
            <a:off x="484932" y="4571544"/>
            <a:ext cx="6718200" cy="2118900"/>
          </a:xfrm>
          <a:prstGeom prst="rect">
            <a:avLst/>
          </a:prstGeom>
          <a:solidFill>
            <a:srgbClr val="0020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lt1"/>
                </a:solidFill>
              </a:rPr>
              <a:t>Welche beiden wesentlichen Effektorzelltypen sind an der angeborenen Immunantwort beteiligt?</a:t>
            </a:r>
            <a:endParaRPr/>
          </a:p>
          <a:p>
            <a:pPr marL="0" marR="0" lvl="0" indent="0" algn="l" rtl="0">
              <a:spcBef>
                <a:spcPts val="0"/>
              </a:spcBef>
              <a:spcAft>
                <a:spcPts val="0"/>
              </a:spcAft>
              <a:buNone/>
            </a:pPr>
            <a:r>
              <a:rPr lang="en-US" sz="1200">
                <a:solidFill>
                  <a:schemeClr val="lt1"/>
                </a:solidFill>
                <a:latin typeface="Arial"/>
                <a:ea typeface="Arial"/>
                <a:cs typeface="Arial"/>
                <a:sym typeface="Arial"/>
              </a:rPr>
              <a:t>Neutrophile und Makrophagen</a:t>
            </a:r>
            <a:endParaRPr/>
          </a:p>
          <a:p>
            <a:pPr marL="0" marR="0" lvl="0" indent="0" algn="l" rtl="0">
              <a:spcBef>
                <a:spcPts val="0"/>
              </a:spcBef>
              <a:spcAft>
                <a:spcPts val="0"/>
              </a:spcAft>
              <a:buNone/>
            </a:pPr>
            <a:endParaRPr sz="1400" b="1">
              <a:solidFill>
                <a:schemeClr val="lt1"/>
              </a:solidFill>
              <a:latin typeface="Arial"/>
              <a:ea typeface="Arial"/>
              <a:cs typeface="Arial"/>
              <a:sym typeface="Arial"/>
            </a:endParaRPr>
          </a:p>
          <a:p>
            <a:pPr marL="0" marR="0" lvl="0" indent="0" algn="l" rtl="0">
              <a:spcBef>
                <a:spcPts val="0"/>
              </a:spcBef>
              <a:spcAft>
                <a:spcPts val="0"/>
              </a:spcAft>
              <a:buNone/>
            </a:pPr>
            <a:r>
              <a:rPr lang="en-US" sz="1200" i="1">
                <a:solidFill>
                  <a:schemeClr val="lt1"/>
                </a:solidFill>
              </a:rPr>
              <a:t>Welche übergeordnete Molekülklasse stellt den wichtigsten Auslöser der angeborenen Immunantwort dar?</a:t>
            </a:r>
            <a:endParaRPr/>
          </a:p>
          <a:p>
            <a:pPr marL="0" marR="0" lvl="0" indent="0" algn="l" rtl="0">
              <a:spcBef>
                <a:spcPts val="0"/>
              </a:spcBef>
              <a:spcAft>
                <a:spcPts val="0"/>
              </a:spcAft>
              <a:buNone/>
            </a:pPr>
            <a:r>
              <a:rPr lang="en-US" sz="1200">
                <a:solidFill>
                  <a:schemeClr val="lt1"/>
                </a:solidFill>
                <a:latin typeface="Arial"/>
                <a:ea typeface="Arial"/>
                <a:cs typeface="Arial"/>
                <a:sym typeface="Arial"/>
              </a:rPr>
              <a:t>Lipopolysaccharide (LPS)</a:t>
            </a:r>
            <a:endParaRPr>
              <a:solidFill>
                <a:schemeClr val="lt1"/>
              </a:solidFill>
            </a:endParaRPr>
          </a:p>
          <a:p>
            <a:pPr marL="0" marR="0" lvl="0" indent="0" algn="l" rtl="0">
              <a:spcBef>
                <a:spcPts val="0"/>
              </a:spcBef>
              <a:spcAft>
                <a:spcPts val="0"/>
              </a:spcAft>
              <a:buNone/>
            </a:pPr>
            <a:endParaRPr sz="1400">
              <a:solidFill>
                <a:srgbClr val="002060"/>
              </a:solidFill>
              <a:latin typeface="Arial"/>
              <a:ea typeface="Arial"/>
              <a:cs typeface="Arial"/>
              <a:sym typeface="Arial"/>
            </a:endParaRPr>
          </a:p>
          <a:p>
            <a:pPr marL="0" marR="0" lvl="0" indent="0" algn="l" rtl="0">
              <a:spcBef>
                <a:spcPts val="0"/>
              </a:spcBef>
              <a:spcAft>
                <a:spcPts val="0"/>
              </a:spcAft>
              <a:buNone/>
            </a:pPr>
            <a:r>
              <a:rPr lang="en-US" sz="1200" i="1">
                <a:solidFill>
                  <a:schemeClr val="lt1"/>
                </a:solidFill>
              </a:rPr>
              <a:t>Wie lautet die Bezeichnung für den Rezeptor auf neutrophilen Granulozyten und Makrophagen (sowie einigen weiteren immunologisch relevanten Zelltypen), der als primärer Rezeptor für LPS fungiert?</a:t>
            </a:r>
            <a:endParaRPr>
              <a:solidFill>
                <a:schemeClr val="lt1"/>
              </a:solidFill>
            </a:endParaRPr>
          </a:p>
          <a:p>
            <a:pPr marL="0" marR="0" lvl="0" indent="0" algn="l" rtl="0">
              <a:spcBef>
                <a:spcPts val="0"/>
              </a:spcBef>
              <a:spcAft>
                <a:spcPts val="0"/>
              </a:spcAft>
              <a:buNone/>
            </a:pPr>
            <a:r>
              <a:rPr lang="en-US" sz="1200">
                <a:solidFill>
                  <a:schemeClr val="lt1"/>
                </a:solidFill>
                <a:latin typeface="Arial"/>
                <a:ea typeface="Arial"/>
                <a:cs typeface="Arial"/>
                <a:sym typeface="Arial"/>
              </a:rPr>
              <a:t>Toll-like-Rezeptoren (TLRs)</a:t>
            </a:r>
            <a:endParaRPr>
              <a:solidFill>
                <a:schemeClr val="lt1"/>
              </a:solidFill>
            </a:endParaRP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Shape 1592"/>
        <p:cNvGrpSpPr/>
        <p:nvPr/>
      </p:nvGrpSpPr>
      <p:grpSpPr>
        <a:xfrm>
          <a:off x="0" y="0"/>
          <a:ext cx="0" cy="0"/>
          <a:chOff x="0" y="0"/>
          <a:chExt cx="0" cy="0"/>
        </a:xfrm>
      </p:grpSpPr>
      <p:sp>
        <p:nvSpPr>
          <p:cNvPr id="1593" name="Google Shape;1593;g3f6b88809e0_0_154"/>
          <p:cNvSpPr txBox="1">
            <a:spLocks noGrp="1"/>
          </p:cNvSpPr>
          <p:nvPr>
            <p:ph type="title"/>
          </p:nvPr>
        </p:nvSpPr>
        <p:spPr>
          <a:xfrm>
            <a:off x="457200" y="122238"/>
            <a:ext cx="7543800" cy="639900"/>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Q</a:t>
            </a:r>
            <a:endParaRPr dirty="0"/>
          </a:p>
        </p:txBody>
      </p:sp>
      <p:sp>
        <p:nvSpPr>
          <p:cNvPr id="1594" name="Google Shape;1594;g3f6b88809e0_0_154"/>
          <p:cNvSpPr txBox="1">
            <a:spLocks noGrp="1"/>
          </p:cNvSpPr>
          <p:nvPr>
            <p:ph type="body" idx="1"/>
          </p:nvPr>
        </p:nvSpPr>
        <p:spPr>
          <a:xfrm>
            <a:off x="381000" y="1010424"/>
            <a:ext cx="8382000" cy="54963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b="1" i="1">
                <a:solidFill>
                  <a:srgbClr val="BFBFBF"/>
                </a:solidFill>
              </a:rPr>
              <a:t>adaptive</a:t>
            </a:r>
            <a:r>
              <a:rPr lang="en-US" sz="1200" i="1">
                <a:solidFill>
                  <a:srgbClr val="BFBFBF"/>
                </a:solidFill>
              </a:rPr>
              <a:t>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maturer/hypermaturer Katarakt: phakolytisches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Eine Vitritis kann vorliegen: phakoantigenes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5"/>
                  </a:ext>
                </a:extLst>
              </a:rPr>
              <a:t>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Bei der Gonioskopie lässt sich kortikales Material im Kammerwinkel nachweisen: Linsenpartikelglaukom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Am wenigsten wahrscheinlich, dass sich ein erhöhter Augeninnendruck entwickelt: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Reaktion des </a:t>
            </a:r>
            <a:r>
              <a:rPr lang="en-US" sz="1200" i="1">
                <a:solidFill>
                  <a:srgbClr val="BFBFBF"/>
                </a:solidFill>
              </a:rPr>
              <a:t>angeborenen </a:t>
            </a:r>
            <a:r>
              <a:rPr lang="en-US" sz="1200">
                <a:solidFill>
                  <a:srgbClr val="BFBFBF"/>
                </a:solidFill>
              </a:rPr>
              <a:t>Immunsystems vermittelt: phakolytisches Glauko</a:t>
            </a:r>
            <a:endParaRPr sz="1200">
              <a:solidFill>
                <a:srgbClr val="BFBFBF"/>
              </a:solidFill>
            </a:endParaRPr>
          </a:p>
          <a:p>
            <a:pPr marL="342900" lvl="0" indent="0" algn="l" rtl="0">
              <a:spcBef>
                <a:spcPts val="0"/>
              </a:spcBef>
              <a:spcAft>
                <a:spcPts val="0"/>
              </a:spcAft>
              <a:buNone/>
            </a:pPr>
            <a:endParaRPr sz="1200">
              <a:solidFill>
                <a:srgbClr val="BFBFBF"/>
              </a:solidFill>
            </a:endParaRPr>
          </a:p>
        </p:txBody>
      </p:sp>
      <p:sp>
        <p:nvSpPr>
          <p:cNvPr id="1595" name="Google Shape;1595;g3f6b88809e0_0_154"/>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596" name="Google Shape;1596;g3f6b88809e0_0_15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128</a:t>
            </a:fld>
            <a:endParaRPr sz="1000" b="0" i="0" u="none" strike="noStrike" cap="none">
              <a:solidFill>
                <a:srgbClr val="000000"/>
              </a:solidFill>
              <a:latin typeface="Arial"/>
              <a:ea typeface="Arial"/>
              <a:cs typeface="Arial"/>
              <a:sym typeface="Arial"/>
            </a:endParaRPr>
          </a:p>
        </p:txBody>
      </p:sp>
      <p:sp>
        <p:nvSpPr>
          <p:cNvPr id="1597" name="Google Shape;1597;g3f6b88809e0_0_154"/>
          <p:cNvSpPr txBox="1"/>
          <p:nvPr/>
        </p:nvSpPr>
        <p:spPr>
          <a:xfrm>
            <a:off x="457200" y="2264549"/>
            <a:ext cx="8479200" cy="1903500"/>
          </a:xfrm>
          <a:prstGeom prst="rect">
            <a:avLst/>
          </a:prstGeom>
          <a:solidFill>
            <a:srgbClr val="EDEDCB"/>
          </a:solidFill>
          <a:ln>
            <a:noFill/>
          </a:ln>
        </p:spPr>
        <p:txBody>
          <a:bodyPr spcFirstLastPara="1" wrap="square" lIns="25400" tIns="12700" rIns="25400" bIns="12700" anchor="t" anchorCtr="0">
            <a:spAutoFit/>
          </a:bodyPr>
          <a:lstStyle/>
          <a:p>
            <a:pPr marL="0" lvl="0" indent="0" algn="l" rtl="0">
              <a:spcBef>
                <a:spcPts val="0"/>
              </a:spcBef>
              <a:spcAft>
                <a:spcPts val="0"/>
              </a:spcAft>
              <a:buNone/>
            </a:pPr>
            <a:r>
              <a:rPr lang="en-US" sz="1200" i="1">
                <a:solidFill>
                  <a:srgbClr val="BFBFBF"/>
                </a:solidFill>
              </a:rPr>
              <a:t>Es gibt zwei große Kategorien von Immunreaktionen – welche sind das?</a:t>
            </a:r>
            <a:endParaRPr>
              <a:solidFill>
                <a:srgbClr val="BFBFBF"/>
              </a:solidFill>
            </a:endParaRPr>
          </a:p>
          <a:p>
            <a:pPr marL="0" lvl="0" indent="0" algn="l" rtl="0">
              <a:spcBef>
                <a:spcPts val="0"/>
              </a:spcBef>
              <a:spcAft>
                <a:spcPts val="0"/>
              </a:spcAft>
              <a:buNone/>
            </a:pPr>
            <a:r>
              <a:rPr lang="en-US" sz="1200" b="1">
                <a:solidFill>
                  <a:srgbClr val="BFBFBF"/>
                </a:solidFill>
              </a:rPr>
              <a:t>Angeboren </a:t>
            </a:r>
            <a:r>
              <a:rPr lang="en-US" sz="1200">
                <a:solidFill>
                  <a:srgbClr val="BFBFBF"/>
                </a:solidFill>
              </a:rPr>
              <a:t>und </a:t>
            </a:r>
            <a:r>
              <a:rPr lang="en-US" sz="1200" b="1">
                <a:solidFill>
                  <a:srgbClr val="BFBFBF"/>
                </a:solidFill>
              </a:rPr>
              <a:t>adaptiv </a:t>
            </a:r>
            <a:r>
              <a:rPr lang="en-US" sz="1200">
                <a:solidFill>
                  <a:srgbClr val="BFBFBF"/>
                </a:solidFill>
              </a:rPr>
              <a:t>(zu Ihrer Information: Wir werden, wie zuvor versprochen, nun </a:t>
            </a:r>
            <a:r>
              <a:rPr lang="en-US" sz="1200" i="1">
                <a:solidFill>
                  <a:srgbClr val="BFBFBF"/>
                </a:solidFill>
              </a:rPr>
              <a:t>die adaptive Immunantwort </a:t>
            </a:r>
            <a:r>
              <a:rPr lang="en-US" sz="1200">
                <a:solidFill>
                  <a:srgbClr val="BFBFBF"/>
                </a:solidFill>
              </a:rPr>
              <a:t>näher erläutern.)</a:t>
            </a:r>
            <a:endParaRPr sz="1200" i="1">
              <a:solidFill>
                <a:srgbClr val="BFBFBF"/>
              </a:solidFill>
            </a:endParaRPr>
          </a:p>
          <a:p>
            <a:pPr marL="0" lvl="0" indent="0" algn="l" rtl="0">
              <a:spcBef>
                <a:spcPts val="0"/>
              </a:spcBef>
              <a:spcAft>
                <a:spcPts val="0"/>
              </a:spcAft>
              <a:buNone/>
            </a:pPr>
            <a:endParaRPr>
              <a:solidFill>
                <a:srgbClr val="BFBFBF"/>
              </a:solidFill>
            </a:endParaRPr>
          </a:p>
          <a:p>
            <a:pPr marL="0" lvl="0" indent="0" algn="l" rtl="0">
              <a:spcBef>
                <a:spcPts val="0"/>
              </a:spcBef>
              <a:spcAft>
                <a:spcPts val="0"/>
              </a:spcAft>
              <a:buNone/>
            </a:pPr>
            <a:r>
              <a:rPr lang="en-US" sz="1200" i="1">
                <a:solidFill>
                  <a:srgbClr val="BFBFBF"/>
                </a:solidFill>
              </a:rPr>
              <a:t>Wie ist die jeweilige Immunreaktion grundsätzlich charakterisiert, und worin unterscheiden sich die beiden Reaktionstypen?</a:t>
            </a:r>
            <a:endParaRPr sz="1200" i="1">
              <a:solidFill>
                <a:srgbClr val="BFBFBF"/>
              </a:solidFill>
            </a:endParaRPr>
          </a:p>
          <a:p>
            <a:pPr marL="0" lvl="0" indent="0" algn="l" rtl="0">
              <a:spcBef>
                <a:spcPts val="0"/>
              </a:spcBef>
              <a:spcAft>
                <a:spcPts val="0"/>
              </a:spcAft>
              <a:buNone/>
            </a:pPr>
            <a:r>
              <a:rPr lang="en-US" sz="1200">
                <a:solidFill>
                  <a:srgbClr val="BFBFBF"/>
                </a:solidFill>
              </a:rPr>
              <a:t>Die adaptive Immunantwort beruht auf einer Art immunologischer „Lern- bzw. Prägungsprozesse", bei denen Immunüberwachungszellen lernen, körperfremde Antigene zu erkennen und sich an diese zu erinnern. Im Gegensatz dazu erfordert die angeborene (oder natürliche) Immunantwort keine vorherige immunologische „Prägung". Sie beruht auf </a:t>
            </a:r>
            <a:r>
              <a:rPr lang="en-US" sz="1200" b="1" u="sng">
                <a:solidFill>
                  <a:srgbClr val="0000FF"/>
                </a:solidFill>
              </a:rPr>
              <a:t>„vorprogrammierten" Immunzellen,</a:t>
            </a:r>
            <a:r>
              <a:rPr lang="en-US" sz="1200">
                <a:solidFill>
                  <a:srgbClr val="BFBFBF"/>
                </a:solidFill>
              </a:rPr>
              <a:t> die körperfremde Strukturen erkennen können, sobald diese im Gewebe oder im Blut auftreten.</a:t>
            </a:r>
            <a:endParaRPr sz="1200" i="1">
              <a:solidFill>
                <a:srgbClr val="BFBFBF"/>
              </a:solidFill>
            </a:endParaRPr>
          </a:p>
        </p:txBody>
      </p:sp>
      <p:sp>
        <p:nvSpPr>
          <p:cNvPr id="1599" name="Google Shape;1599;g3f6b88809e0_0_154"/>
          <p:cNvSpPr txBox="1"/>
          <p:nvPr/>
        </p:nvSpPr>
        <p:spPr>
          <a:xfrm>
            <a:off x="484932" y="4571544"/>
            <a:ext cx="6718200" cy="2118900"/>
          </a:xfrm>
          <a:prstGeom prst="rect">
            <a:avLst/>
          </a:prstGeom>
          <a:solidFill>
            <a:srgbClr val="0020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7F7F7F"/>
                </a:solidFill>
              </a:rPr>
              <a:t>Welche beiden wesentlichen Effektorzelltypen sind an der angeborenen Immunantwort beteiligt?</a:t>
            </a:r>
            <a:endParaRPr>
              <a:solidFill>
                <a:srgbClr val="7F7F7F"/>
              </a:solidFill>
            </a:endParaRPr>
          </a:p>
          <a:p>
            <a:pPr marL="0" marR="0" lvl="0" indent="0" algn="l" rtl="0">
              <a:spcBef>
                <a:spcPts val="0"/>
              </a:spcBef>
              <a:spcAft>
                <a:spcPts val="0"/>
              </a:spcAft>
              <a:buNone/>
            </a:pPr>
            <a:r>
              <a:rPr lang="en-US" sz="1200">
                <a:solidFill>
                  <a:srgbClr val="7F7F7F"/>
                </a:solidFill>
                <a:latin typeface="Arial"/>
                <a:ea typeface="Arial"/>
                <a:cs typeface="Arial"/>
                <a:sym typeface="Arial"/>
              </a:rPr>
              <a:t>Neutrophile und Makrophagen</a:t>
            </a:r>
            <a:endParaRPr>
              <a:solidFill>
                <a:srgbClr val="7F7F7F"/>
              </a:solidFill>
            </a:endParaRPr>
          </a:p>
          <a:p>
            <a:pPr marL="0" marR="0" lvl="0" indent="0" algn="l" rtl="0">
              <a:spcBef>
                <a:spcPts val="0"/>
              </a:spcBef>
              <a:spcAft>
                <a:spcPts val="0"/>
              </a:spcAft>
              <a:buNone/>
            </a:pPr>
            <a:endParaRPr sz="1400" b="1">
              <a:solidFill>
                <a:srgbClr val="7F7F7F"/>
              </a:solidFill>
              <a:latin typeface="Arial"/>
              <a:ea typeface="Arial"/>
              <a:cs typeface="Arial"/>
              <a:sym typeface="Arial"/>
            </a:endParaRPr>
          </a:p>
          <a:p>
            <a:pPr marL="0" marR="0" lvl="0" indent="0" algn="l" rtl="0">
              <a:spcBef>
                <a:spcPts val="0"/>
              </a:spcBef>
              <a:spcAft>
                <a:spcPts val="0"/>
              </a:spcAft>
              <a:buNone/>
            </a:pPr>
            <a:r>
              <a:rPr lang="en-US" sz="1200" i="1">
                <a:solidFill>
                  <a:srgbClr val="7F7F7F"/>
                </a:solidFill>
              </a:rPr>
              <a:t>Welche übergeordnete Molekülklasse stellt den wichtigsten Auslöser der angeborenen Immunantwort dar?</a:t>
            </a:r>
            <a:endParaRPr>
              <a:solidFill>
                <a:srgbClr val="7F7F7F"/>
              </a:solidFill>
            </a:endParaRPr>
          </a:p>
          <a:p>
            <a:pPr marL="0" marR="0" lvl="0" indent="0" algn="l" rtl="0">
              <a:spcBef>
                <a:spcPts val="0"/>
              </a:spcBef>
              <a:spcAft>
                <a:spcPts val="0"/>
              </a:spcAft>
              <a:buNone/>
            </a:pPr>
            <a:r>
              <a:rPr lang="en-US" sz="1200" b="1">
                <a:solidFill>
                  <a:schemeClr val="lt1"/>
                </a:solidFill>
              </a:rPr>
              <a:t>Lipopolysaccharide (LPS)</a:t>
            </a:r>
            <a:endParaRPr b="1">
              <a:solidFill>
                <a:schemeClr val="lt1"/>
              </a:solidFill>
            </a:endParaRPr>
          </a:p>
          <a:p>
            <a:pPr marL="0" marR="0" lvl="0" indent="0" algn="l" rtl="0">
              <a:spcBef>
                <a:spcPts val="0"/>
              </a:spcBef>
              <a:spcAft>
                <a:spcPts val="0"/>
              </a:spcAft>
              <a:buNone/>
            </a:pPr>
            <a:endParaRPr sz="1400">
              <a:solidFill>
                <a:srgbClr val="7F7F7F"/>
              </a:solidFill>
              <a:latin typeface="Arial"/>
              <a:ea typeface="Arial"/>
              <a:cs typeface="Arial"/>
              <a:sym typeface="Arial"/>
            </a:endParaRPr>
          </a:p>
          <a:p>
            <a:pPr marL="0" marR="0" lvl="0" indent="0" algn="l" rtl="0">
              <a:spcBef>
                <a:spcPts val="0"/>
              </a:spcBef>
              <a:spcAft>
                <a:spcPts val="0"/>
              </a:spcAft>
              <a:buNone/>
            </a:pPr>
            <a:r>
              <a:rPr lang="en-US" sz="1200" i="1">
                <a:solidFill>
                  <a:srgbClr val="7F7F7F"/>
                </a:solidFill>
              </a:rPr>
              <a:t>Wie lautet die Bezeichnung für den Rezeptor auf neutrophilen Granulozyten und Makrophagen (sowie einigen weiteren immunologisch relevanten Zelltypen), der als primärer Rezeptor für LPS fungiert?</a:t>
            </a:r>
            <a:endParaRPr>
              <a:solidFill>
                <a:srgbClr val="7F7F7F"/>
              </a:solidFill>
            </a:endParaRPr>
          </a:p>
          <a:p>
            <a:pPr marL="0" marR="0" lvl="0" indent="0" algn="l" rtl="0">
              <a:spcBef>
                <a:spcPts val="0"/>
              </a:spcBef>
              <a:spcAft>
                <a:spcPts val="0"/>
              </a:spcAft>
              <a:buNone/>
            </a:pPr>
            <a:r>
              <a:rPr lang="en-US" sz="1200">
                <a:solidFill>
                  <a:srgbClr val="7F7F7F"/>
                </a:solidFill>
                <a:latin typeface="Arial"/>
                <a:ea typeface="Arial"/>
                <a:cs typeface="Arial"/>
                <a:sym typeface="Arial"/>
              </a:rPr>
              <a:t>Toll-like-Rezeptoren (TLRs)</a:t>
            </a:r>
            <a:endParaRPr>
              <a:solidFill>
                <a:srgbClr val="7F7F7F"/>
              </a:solidFill>
            </a:endParaRPr>
          </a:p>
        </p:txBody>
      </p:sp>
      <p:sp>
        <p:nvSpPr>
          <p:cNvPr id="1600" name="Google Shape;1600;g3f6b88809e0_0_154"/>
          <p:cNvSpPr/>
          <p:nvPr/>
        </p:nvSpPr>
        <p:spPr>
          <a:xfrm>
            <a:off x="381000" y="5327374"/>
            <a:ext cx="2772900" cy="520200"/>
          </a:xfrm>
          <a:prstGeom prst="ellipse">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01" name="Google Shape;1601;g3f6b88809e0_0_154"/>
          <p:cNvSpPr txBox="1"/>
          <p:nvPr/>
        </p:nvSpPr>
        <p:spPr>
          <a:xfrm>
            <a:off x="3023581" y="3772799"/>
            <a:ext cx="4873200" cy="23346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Mit welcher Art von Organismen werden LPS </a:t>
            </a:r>
            <a:r>
              <a:rPr lang="en-US" sz="1200" i="1">
                <a:solidFill>
                  <a:srgbClr val="0000FF"/>
                </a:solidFill>
              </a:rPr>
              <a:t>assoziiert</a:t>
            </a:r>
            <a:r>
              <a:rPr lang="en-US" sz="1200" i="1">
                <a:solidFill>
                  <a:srgbClr val="0000FF"/>
                </a:solidFill>
                <a:latin typeface="Arial"/>
                <a:ea typeface="Arial"/>
                <a:cs typeface="Arial"/>
                <a:sym typeface="Arial"/>
              </a:rPr>
              <a:t>?</a:t>
            </a:r>
            <a:endParaRPr/>
          </a:p>
          <a:p>
            <a:pPr marL="0" marR="0" lvl="0" indent="0" algn="l" rtl="0">
              <a:spcBef>
                <a:spcPts val="0"/>
              </a:spcBef>
              <a:spcAft>
                <a:spcPts val="0"/>
              </a:spcAft>
              <a:buNone/>
            </a:pPr>
            <a:r>
              <a:rPr lang="en-US" sz="1200">
                <a:solidFill>
                  <a:srgbClr val="C8C860"/>
                </a:solidFill>
                <a:latin typeface="Arial"/>
                <a:ea typeface="Arial"/>
                <a:cs typeface="Arial"/>
                <a:sym typeface="Arial"/>
              </a:rPr>
              <a:t>Bakterien</a:t>
            </a:r>
            <a:endParaRPr/>
          </a:p>
          <a:p>
            <a:pPr marL="0" marR="0" lvl="0" indent="0" algn="l" rtl="0">
              <a:spcBef>
                <a:spcPts val="0"/>
              </a:spcBef>
              <a:spcAft>
                <a:spcPts val="0"/>
              </a:spcAft>
              <a:buNone/>
            </a:pPr>
            <a:endParaRPr sz="1400">
              <a:solidFill>
                <a:srgbClr val="C8C860"/>
              </a:solidFill>
              <a:latin typeface="Arial"/>
              <a:ea typeface="Arial"/>
              <a:cs typeface="Arial"/>
              <a:sym typeface="Arial"/>
            </a:endParaRPr>
          </a:p>
          <a:p>
            <a:pPr marL="0" marR="0" lvl="0" indent="0" algn="l" rtl="0">
              <a:spcBef>
                <a:spcPts val="0"/>
              </a:spcBef>
              <a:spcAft>
                <a:spcPts val="0"/>
              </a:spcAft>
              <a:buNone/>
            </a:pPr>
            <a:r>
              <a:rPr lang="en-US" sz="1200" i="1">
                <a:solidFill>
                  <a:srgbClr val="C8C860"/>
                </a:solidFill>
                <a:latin typeface="Arial"/>
                <a:ea typeface="Arial"/>
                <a:cs typeface="Arial"/>
                <a:sym typeface="Arial"/>
              </a:rPr>
              <a:t>Gram-positiv, Gram-negativ oder beides?</a:t>
            </a:r>
            <a:endParaRPr/>
          </a:p>
          <a:p>
            <a:pPr marL="0" marR="0" lvl="0" indent="0" algn="l" rtl="0">
              <a:spcBef>
                <a:spcPts val="0"/>
              </a:spcBef>
              <a:spcAft>
                <a:spcPts val="0"/>
              </a:spcAft>
              <a:buNone/>
            </a:pPr>
            <a:r>
              <a:rPr lang="en-US" sz="1200">
                <a:solidFill>
                  <a:srgbClr val="C8C860"/>
                </a:solidFill>
                <a:latin typeface="Arial"/>
                <a:ea typeface="Arial"/>
                <a:cs typeface="Arial"/>
                <a:sym typeface="Arial"/>
              </a:rPr>
              <a:t>Gram(-)</a:t>
            </a:r>
            <a:endParaRPr/>
          </a:p>
          <a:p>
            <a:pPr marL="0" marR="0" lvl="0" indent="0" algn="l" rtl="0">
              <a:spcBef>
                <a:spcPts val="0"/>
              </a:spcBef>
              <a:spcAft>
                <a:spcPts val="0"/>
              </a:spcAft>
              <a:buNone/>
            </a:pPr>
            <a:endParaRPr sz="1400" i="1">
              <a:solidFill>
                <a:srgbClr val="C8C860"/>
              </a:solidFill>
              <a:latin typeface="Arial"/>
              <a:ea typeface="Arial"/>
              <a:cs typeface="Arial"/>
              <a:sym typeface="Arial"/>
            </a:endParaRPr>
          </a:p>
          <a:p>
            <a:pPr marL="0" marR="0" lvl="0" indent="0" algn="l" rtl="0">
              <a:spcBef>
                <a:spcPts val="0"/>
              </a:spcBef>
              <a:spcAft>
                <a:spcPts val="0"/>
              </a:spcAft>
              <a:buNone/>
            </a:pPr>
            <a:r>
              <a:rPr lang="en-US" sz="1200" i="1">
                <a:solidFill>
                  <a:srgbClr val="C8C860"/>
                </a:solidFill>
                <a:latin typeface="Arial"/>
                <a:ea typeface="Arial"/>
                <a:cs typeface="Arial"/>
                <a:sym typeface="Arial"/>
              </a:rPr>
              <a:t>Bakterielle LPS sind </a:t>
            </a:r>
            <a:r>
              <a:rPr lang="en-US" sz="1200">
                <a:solidFill>
                  <a:srgbClr val="C8C860"/>
                </a:solidFill>
                <a:latin typeface="Arial"/>
                <a:ea typeface="Arial"/>
                <a:cs typeface="Arial"/>
                <a:sym typeface="Arial"/>
              </a:rPr>
              <a:t>auch als </a:t>
            </a:r>
            <a:r>
              <a:rPr lang="en-US" sz="1200" i="1">
                <a:solidFill>
                  <a:srgbClr val="C8C860"/>
                </a:solidFill>
                <a:latin typeface="Arial"/>
                <a:ea typeface="Arial"/>
                <a:cs typeface="Arial"/>
                <a:sym typeface="Arial"/>
              </a:rPr>
              <a:t>eine Art von Toxin bekannt – welche Art?</a:t>
            </a:r>
            <a:endParaRPr/>
          </a:p>
          <a:p>
            <a:pPr marL="0" marR="0" lvl="0" indent="0" algn="l" rtl="0">
              <a:spcBef>
                <a:spcPts val="0"/>
              </a:spcBef>
              <a:spcAft>
                <a:spcPts val="0"/>
              </a:spcAft>
              <a:buNone/>
            </a:pPr>
            <a:r>
              <a:rPr lang="en-US" sz="1200">
                <a:solidFill>
                  <a:srgbClr val="C8C860"/>
                </a:solidFill>
                <a:latin typeface="Arial"/>
                <a:ea typeface="Arial"/>
                <a:cs typeface="Arial"/>
                <a:sym typeface="Arial"/>
              </a:rPr>
              <a:t>„Endotoxin“</a:t>
            </a:r>
            <a:endParaRPr/>
          </a:p>
          <a:p>
            <a:pPr marL="0" marR="0" lvl="0" indent="0" algn="l" rtl="0">
              <a:spcBef>
                <a:spcPts val="0"/>
              </a:spcBef>
              <a:spcAft>
                <a:spcPts val="0"/>
              </a:spcAft>
              <a:buNone/>
            </a:pPr>
            <a:endParaRPr sz="1400">
              <a:solidFill>
                <a:srgbClr val="C8C860"/>
              </a:solidFill>
              <a:latin typeface="Arial"/>
              <a:ea typeface="Arial"/>
              <a:cs typeface="Arial"/>
              <a:sym typeface="Arial"/>
            </a:endParaRPr>
          </a:p>
          <a:p>
            <a:pPr marL="0" marR="0" lvl="0" indent="0" algn="l" rtl="0">
              <a:spcBef>
                <a:spcPts val="0"/>
              </a:spcBef>
              <a:spcAft>
                <a:spcPts val="0"/>
              </a:spcAft>
              <a:buNone/>
            </a:pPr>
            <a:r>
              <a:rPr lang="en-US" sz="1200" i="1">
                <a:solidFill>
                  <a:srgbClr val="C8C860"/>
                </a:solidFill>
                <a:latin typeface="Arial"/>
                <a:ea typeface="Arial"/>
                <a:cs typeface="Arial"/>
                <a:sym typeface="Arial"/>
              </a:rPr>
              <a:t>LPS/Endotoxine sind wesentliche Bestandteile welcher Eigenschaft der Bakterien, in denen sie vorkommen?</a:t>
            </a:r>
            <a:endParaRPr/>
          </a:p>
          <a:p>
            <a:pPr marL="0" marR="0" lvl="0" indent="0" algn="l" rtl="0">
              <a:spcBef>
                <a:spcPts val="0"/>
              </a:spcBef>
              <a:spcAft>
                <a:spcPts val="0"/>
              </a:spcAft>
              <a:buNone/>
            </a:pPr>
            <a:r>
              <a:rPr lang="en-US" sz="1200">
                <a:solidFill>
                  <a:srgbClr val="C8C860"/>
                </a:solidFill>
                <a:latin typeface="Arial"/>
                <a:ea typeface="Arial"/>
                <a:cs typeface="Arial"/>
                <a:sym typeface="Arial"/>
              </a:rPr>
              <a:t>Die Zellwand</a:t>
            </a:r>
            <a:endParaRP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Shape 1605"/>
        <p:cNvGrpSpPr/>
        <p:nvPr/>
      </p:nvGrpSpPr>
      <p:grpSpPr>
        <a:xfrm>
          <a:off x="0" y="0"/>
          <a:ext cx="0" cy="0"/>
          <a:chOff x="0" y="0"/>
          <a:chExt cx="0" cy="0"/>
        </a:xfrm>
      </p:grpSpPr>
      <p:sp>
        <p:nvSpPr>
          <p:cNvPr id="1606" name="Google Shape;1606;g3f6b88809e0_0_166"/>
          <p:cNvSpPr txBox="1">
            <a:spLocks noGrp="1"/>
          </p:cNvSpPr>
          <p:nvPr>
            <p:ph type="title"/>
          </p:nvPr>
        </p:nvSpPr>
        <p:spPr>
          <a:xfrm>
            <a:off x="457200" y="122238"/>
            <a:ext cx="7543800" cy="639900"/>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607" name="Google Shape;1607;g3f6b88809e0_0_166"/>
          <p:cNvSpPr txBox="1">
            <a:spLocks noGrp="1"/>
          </p:cNvSpPr>
          <p:nvPr>
            <p:ph type="body" idx="1"/>
          </p:nvPr>
        </p:nvSpPr>
        <p:spPr>
          <a:xfrm>
            <a:off x="381000" y="1010424"/>
            <a:ext cx="8382000" cy="54963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b="1" i="1">
                <a:solidFill>
                  <a:srgbClr val="BFBFBF"/>
                </a:solidFill>
              </a:rPr>
              <a:t>adaptive</a:t>
            </a:r>
            <a:r>
              <a:rPr lang="en-US" sz="1200" i="1">
                <a:solidFill>
                  <a:srgbClr val="BFBFBF"/>
                </a:solidFill>
              </a:rPr>
              <a:t>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maturer/hypermaturer Katarakt: phakolytisches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Eine Vitritis kann vorliegen: phakoantigenes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6"/>
                  </a:ext>
                </a:extLst>
              </a:rPr>
              <a:t>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Bei der Gonioskopie lässt sich kortikales Material im Kammerwinkel nachweisen: Linsenpartikelglaukom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Am wenigsten wahrscheinlich, dass sich ein erhöhter Augeninnendruck entwickelt: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Reaktion des </a:t>
            </a:r>
            <a:r>
              <a:rPr lang="en-US" sz="1200" i="1">
                <a:solidFill>
                  <a:srgbClr val="BFBFBF"/>
                </a:solidFill>
              </a:rPr>
              <a:t>angeborenen </a:t>
            </a:r>
            <a:r>
              <a:rPr lang="en-US" sz="1200">
                <a:solidFill>
                  <a:srgbClr val="BFBFBF"/>
                </a:solidFill>
              </a:rPr>
              <a:t>Immunsystems vermittelt: phakolytisches Glauko</a:t>
            </a:r>
            <a:endParaRPr sz="1200">
              <a:solidFill>
                <a:srgbClr val="BFBFBF"/>
              </a:solidFill>
            </a:endParaRPr>
          </a:p>
          <a:p>
            <a:pPr marL="342900" lvl="0" indent="0" algn="l" rtl="0">
              <a:spcBef>
                <a:spcPts val="0"/>
              </a:spcBef>
              <a:spcAft>
                <a:spcPts val="0"/>
              </a:spcAft>
              <a:buNone/>
            </a:pPr>
            <a:endParaRPr sz="1200">
              <a:solidFill>
                <a:srgbClr val="BFBFBF"/>
              </a:solidFill>
            </a:endParaRPr>
          </a:p>
        </p:txBody>
      </p:sp>
      <p:sp>
        <p:nvSpPr>
          <p:cNvPr id="1608" name="Google Shape;1608;g3f6b88809e0_0_166"/>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609" name="Google Shape;1609;g3f6b88809e0_0_16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129</a:t>
            </a:fld>
            <a:endParaRPr sz="1000" b="0" i="0" u="none" strike="noStrike" cap="none">
              <a:solidFill>
                <a:srgbClr val="000000"/>
              </a:solidFill>
              <a:latin typeface="Arial"/>
              <a:ea typeface="Arial"/>
              <a:cs typeface="Arial"/>
              <a:sym typeface="Arial"/>
            </a:endParaRPr>
          </a:p>
        </p:txBody>
      </p:sp>
      <p:sp>
        <p:nvSpPr>
          <p:cNvPr id="1610" name="Google Shape;1610;g3f6b88809e0_0_166"/>
          <p:cNvSpPr txBox="1"/>
          <p:nvPr/>
        </p:nvSpPr>
        <p:spPr>
          <a:xfrm>
            <a:off x="457200" y="2264549"/>
            <a:ext cx="8479200" cy="1903500"/>
          </a:xfrm>
          <a:prstGeom prst="rect">
            <a:avLst/>
          </a:prstGeom>
          <a:solidFill>
            <a:srgbClr val="EDEDCB"/>
          </a:solidFill>
          <a:ln>
            <a:noFill/>
          </a:ln>
        </p:spPr>
        <p:txBody>
          <a:bodyPr spcFirstLastPara="1" wrap="square" lIns="25400" tIns="12700" rIns="25400" bIns="12700" anchor="t" anchorCtr="0">
            <a:spAutoFit/>
          </a:bodyPr>
          <a:lstStyle/>
          <a:p>
            <a:pPr marL="0" lvl="0" indent="0" algn="l" rtl="0">
              <a:spcBef>
                <a:spcPts val="0"/>
              </a:spcBef>
              <a:spcAft>
                <a:spcPts val="0"/>
              </a:spcAft>
              <a:buNone/>
            </a:pPr>
            <a:r>
              <a:rPr lang="en-US" sz="1200" i="1">
                <a:solidFill>
                  <a:srgbClr val="BFBFBF"/>
                </a:solidFill>
              </a:rPr>
              <a:t>Es gibt zwei große Kategorien von Immunreaktionen – welche sind das?</a:t>
            </a:r>
            <a:endParaRPr>
              <a:solidFill>
                <a:srgbClr val="BFBFBF"/>
              </a:solidFill>
            </a:endParaRPr>
          </a:p>
          <a:p>
            <a:pPr marL="0" lvl="0" indent="0" algn="l" rtl="0">
              <a:spcBef>
                <a:spcPts val="0"/>
              </a:spcBef>
              <a:spcAft>
                <a:spcPts val="0"/>
              </a:spcAft>
              <a:buNone/>
            </a:pPr>
            <a:r>
              <a:rPr lang="en-US" sz="1200" b="1">
                <a:solidFill>
                  <a:srgbClr val="BFBFBF"/>
                </a:solidFill>
              </a:rPr>
              <a:t>Angeboren </a:t>
            </a:r>
            <a:r>
              <a:rPr lang="en-US" sz="1200">
                <a:solidFill>
                  <a:srgbClr val="BFBFBF"/>
                </a:solidFill>
              </a:rPr>
              <a:t>und </a:t>
            </a:r>
            <a:r>
              <a:rPr lang="en-US" sz="1200" b="1">
                <a:solidFill>
                  <a:srgbClr val="BFBFBF"/>
                </a:solidFill>
              </a:rPr>
              <a:t>adaptiv </a:t>
            </a:r>
            <a:r>
              <a:rPr lang="en-US" sz="1200">
                <a:solidFill>
                  <a:srgbClr val="BFBFBF"/>
                </a:solidFill>
              </a:rPr>
              <a:t>(zu Ihrer Information: Wir werden, wie zuvor versprochen, nun </a:t>
            </a:r>
            <a:r>
              <a:rPr lang="en-US" sz="1200" i="1">
                <a:solidFill>
                  <a:srgbClr val="BFBFBF"/>
                </a:solidFill>
              </a:rPr>
              <a:t>die adaptive Immunantwort </a:t>
            </a:r>
            <a:r>
              <a:rPr lang="en-US" sz="1200">
                <a:solidFill>
                  <a:srgbClr val="BFBFBF"/>
                </a:solidFill>
              </a:rPr>
              <a:t>näher erläutern.)</a:t>
            </a:r>
            <a:endParaRPr sz="1200" i="1">
              <a:solidFill>
                <a:srgbClr val="BFBFBF"/>
              </a:solidFill>
            </a:endParaRPr>
          </a:p>
          <a:p>
            <a:pPr marL="0" lvl="0" indent="0" algn="l" rtl="0">
              <a:spcBef>
                <a:spcPts val="0"/>
              </a:spcBef>
              <a:spcAft>
                <a:spcPts val="0"/>
              </a:spcAft>
              <a:buNone/>
            </a:pPr>
            <a:endParaRPr>
              <a:solidFill>
                <a:srgbClr val="BFBFBF"/>
              </a:solidFill>
            </a:endParaRPr>
          </a:p>
          <a:p>
            <a:pPr marL="0" lvl="0" indent="0" algn="l" rtl="0">
              <a:spcBef>
                <a:spcPts val="0"/>
              </a:spcBef>
              <a:spcAft>
                <a:spcPts val="0"/>
              </a:spcAft>
              <a:buNone/>
            </a:pPr>
            <a:r>
              <a:rPr lang="en-US" sz="1200" i="1">
                <a:solidFill>
                  <a:srgbClr val="BFBFBF"/>
                </a:solidFill>
              </a:rPr>
              <a:t>Wie ist die jeweilige Immunreaktion grundsätzlich charakterisiert, und worin unterscheiden sich die beiden Reaktionstypen?</a:t>
            </a:r>
            <a:endParaRPr sz="1200" i="1">
              <a:solidFill>
                <a:srgbClr val="BFBFBF"/>
              </a:solidFill>
            </a:endParaRPr>
          </a:p>
          <a:p>
            <a:pPr marL="0" lvl="0" indent="0" algn="l" rtl="0">
              <a:spcBef>
                <a:spcPts val="0"/>
              </a:spcBef>
              <a:spcAft>
                <a:spcPts val="0"/>
              </a:spcAft>
              <a:buNone/>
            </a:pPr>
            <a:r>
              <a:rPr lang="en-US" sz="1200">
                <a:solidFill>
                  <a:srgbClr val="BFBFBF"/>
                </a:solidFill>
              </a:rPr>
              <a:t>Die adaptive Immunantwort beruht auf einer Art immunologischer „Lern- bzw. Prägungsprozesse", bei denen Immunüberwachungszellen lernen, körperfremde Antigene zu erkennen und sich an diese zu erinnern. Im Gegensatz dazu erfordert die angeborene (oder natürliche) Immunantwort keine vorherige immunologische „Prägung". Sie beruht auf </a:t>
            </a:r>
            <a:r>
              <a:rPr lang="en-US" sz="1200" b="1" u="sng">
                <a:solidFill>
                  <a:srgbClr val="0000FF"/>
                </a:solidFill>
              </a:rPr>
              <a:t>„vorprogrammierten" Immunzellen,</a:t>
            </a:r>
            <a:r>
              <a:rPr lang="en-US" sz="1200">
                <a:solidFill>
                  <a:srgbClr val="BFBFBF"/>
                </a:solidFill>
              </a:rPr>
              <a:t> die körperfremde Strukturen erkennen können, sobald diese im Gewebe oder im Blut auftreten.</a:t>
            </a:r>
            <a:endParaRPr sz="1200" i="1">
              <a:solidFill>
                <a:srgbClr val="BFBFBF"/>
              </a:solidFill>
            </a:endParaRPr>
          </a:p>
        </p:txBody>
      </p:sp>
      <p:sp>
        <p:nvSpPr>
          <p:cNvPr id="1612" name="Google Shape;1612;g3f6b88809e0_0_166"/>
          <p:cNvSpPr txBox="1"/>
          <p:nvPr/>
        </p:nvSpPr>
        <p:spPr>
          <a:xfrm>
            <a:off x="484932" y="4571544"/>
            <a:ext cx="6718200" cy="2118900"/>
          </a:xfrm>
          <a:prstGeom prst="rect">
            <a:avLst/>
          </a:prstGeom>
          <a:solidFill>
            <a:srgbClr val="0020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7F7F7F"/>
                </a:solidFill>
              </a:rPr>
              <a:t>Welche beiden wesentlichen Effektorzelltypen sind an der angeborenen Immunantwort beteiligt?</a:t>
            </a:r>
            <a:endParaRPr>
              <a:solidFill>
                <a:srgbClr val="7F7F7F"/>
              </a:solidFill>
            </a:endParaRPr>
          </a:p>
          <a:p>
            <a:pPr marL="0" marR="0" lvl="0" indent="0" algn="l" rtl="0">
              <a:spcBef>
                <a:spcPts val="0"/>
              </a:spcBef>
              <a:spcAft>
                <a:spcPts val="0"/>
              </a:spcAft>
              <a:buNone/>
            </a:pPr>
            <a:r>
              <a:rPr lang="en-US" sz="1200">
                <a:solidFill>
                  <a:srgbClr val="7F7F7F"/>
                </a:solidFill>
                <a:latin typeface="Arial"/>
                <a:ea typeface="Arial"/>
                <a:cs typeface="Arial"/>
                <a:sym typeface="Arial"/>
              </a:rPr>
              <a:t>Neutrophile und Makrophagen</a:t>
            </a:r>
            <a:endParaRPr>
              <a:solidFill>
                <a:srgbClr val="7F7F7F"/>
              </a:solidFill>
            </a:endParaRPr>
          </a:p>
          <a:p>
            <a:pPr marL="0" marR="0" lvl="0" indent="0" algn="l" rtl="0">
              <a:spcBef>
                <a:spcPts val="0"/>
              </a:spcBef>
              <a:spcAft>
                <a:spcPts val="0"/>
              </a:spcAft>
              <a:buNone/>
            </a:pPr>
            <a:endParaRPr sz="1400" b="1">
              <a:solidFill>
                <a:srgbClr val="7F7F7F"/>
              </a:solidFill>
              <a:latin typeface="Arial"/>
              <a:ea typeface="Arial"/>
              <a:cs typeface="Arial"/>
              <a:sym typeface="Arial"/>
            </a:endParaRPr>
          </a:p>
          <a:p>
            <a:pPr marL="0" marR="0" lvl="0" indent="0" algn="l" rtl="0">
              <a:spcBef>
                <a:spcPts val="0"/>
              </a:spcBef>
              <a:spcAft>
                <a:spcPts val="0"/>
              </a:spcAft>
              <a:buNone/>
            </a:pPr>
            <a:r>
              <a:rPr lang="en-US" sz="1200" i="1">
                <a:solidFill>
                  <a:srgbClr val="7F7F7F"/>
                </a:solidFill>
              </a:rPr>
              <a:t>Welche übergeordnete Molekülklasse stellt den wichtigsten Auslöser der angeborenen Immunantwort dar?</a:t>
            </a:r>
            <a:endParaRPr>
              <a:solidFill>
                <a:srgbClr val="7F7F7F"/>
              </a:solidFill>
            </a:endParaRPr>
          </a:p>
          <a:p>
            <a:pPr marL="0" marR="0" lvl="0" indent="0" algn="l" rtl="0">
              <a:spcBef>
                <a:spcPts val="0"/>
              </a:spcBef>
              <a:spcAft>
                <a:spcPts val="0"/>
              </a:spcAft>
              <a:buNone/>
            </a:pPr>
            <a:r>
              <a:rPr lang="en-US" sz="1200" b="1">
                <a:solidFill>
                  <a:schemeClr val="lt1"/>
                </a:solidFill>
              </a:rPr>
              <a:t>Lipopolysaccharide (LPS)</a:t>
            </a:r>
            <a:endParaRPr b="1">
              <a:solidFill>
                <a:schemeClr val="lt1"/>
              </a:solidFill>
            </a:endParaRPr>
          </a:p>
          <a:p>
            <a:pPr marL="0" marR="0" lvl="0" indent="0" algn="l" rtl="0">
              <a:spcBef>
                <a:spcPts val="0"/>
              </a:spcBef>
              <a:spcAft>
                <a:spcPts val="0"/>
              </a:spcAft>
              <a:buNone/>
            </a:pPr>
            <a:endParaRPr sz="1400">
              <a:solidFill>
                <a:srgbClr val="7F7F7F"/>
              </a:solidFill>
              <a:latin typeface="Arial"/>
              <a:ea typeface="Arial"/>
              <a:cs typeface="Arial"/>
              <a:sym typeface="Arial"/>
            </a:endParaRPr>
          </a:p>
          <a:p>
            <a:pPr marL="0" marR="0" lvl="0" indent="0" algn="l" rtl="0">
              <a:spcBef>
                <a:spcPts val="0"/>
              </a:spcBef>
              <a:spcAft>
                <a:spcPts val="0"/>
              </a:spcAft>
              <a:buNone/>
            </a:pPr>
            <a:r>
              <a:rPr lang="en-US" sz="1200" i="1">
                <a:solidFill>
                  <a:srgbClr val="7F7F7F"/>
                </a:solidFill>
              </a:rPr>
              <a:t>Wie lautet die Bezeichnung für den Rezeptor auf neutrophilen Granulozyten und Makrophagen (sowie einigen weiteren immunologisch relevanten Zelltypen), der als primärer Rezeptor für LPS fungiert?</a:t>
            </a:r>
            <a:endParaRPr>
              <a:solidFill>
                <a:srgbClr val="7F7F7F"/>
              </a:solidFill>
            </a:endParaRPr>
          </a:p>
          <a:p>
            <a:pPr marL="0" marR="0" lvl="0" indent="0" algn="l" rtl="0">
              <a:spcBef>
                <a:spcPts val="0"/>
              </a:spcBef>
              <a:spcAft>
                <a:spcPts val="0"/>
              </a:spcAft>
              <a:buNone/>
            </a:pPr>
            <a:r>
              <a:rPr lang="en-US" sz="1200">
                <a:solidFill>
                  <a:srgbClr val="7F7F7F"/>
                </a:solidFill>
                <a:latin typeface="Arial"/>
                <a:ea typeface="Arial"/>
                <a:cs typeface="Arial"/>
                <a:sym typeface="Arial"/>
              </a:rPr>
              <a:t>Toll-like-Rezeptoren (TLRs)</a:t>
            </a:r>
            <a:endParaRPr>
              <a:solidFill>
                <a:srgbClr val="7F7F7F"/>
              </a:solidFill>
            </a:endParaRPr>
          </a:p>
        </p:txBody>
      </p:sp>
      <p:sp>
        <p:nvSpPr>
          <p:cNvPr id="1613" name="Google Shape;1613;g3f6b88809e0_0_166"/>
          <p:cNvSpPr/>
          <p:nvPr/>
        </p:nvSpPr>
        <p:spPr>
          <a:xfrm>
            <a:off x="381000" y="5327374"/>
            <a:ext cx="2772900" cy="520200"/>
          </a:xfrm>
          <a:prstGeom prst="ellipse">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14" name="Google Shape;1614;g3f6b88809e0_0_166"/>
          <p:cNvSpPr txBox="1"/>
          <p:nvPr/>
        </p:nvSpPr>
        <p:spPr>
          <a:xfrm>
            <a:off x="3023581" y="3772799"/>
            <a:ext cx="4873200" cy="23346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Mit welcher Art von Organismen werden LPS </a:t>
            </a:r>
            <a:r>
              <a:rPr lang="en-US" sz="1200" i="1">
                <a:solidFill>
                  <a:srgbClr val="0000FF"/>
                </a:solidFill>
              </a:rPr>
              <a:t>assoziiert</a:t>
            </a:r>
            <a:r>
              <a:rPr lang="en-US" sz="1200" i="1">
                <a:solidFill>
                  <a:srgbClr val="0000FF"/>
                </a:solidFill>
                <a:latin typeface="Arial"/>
                <a:ea typeface="Arial"/>
                <a:cs typeface="Arial"/>
                <a:sym typeface="Arial"/>
              </a:rPr>
              <a:t>?</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Bakterien</a:t>
            </a:r>
            <a:endParaRPr>
              <a:solidFill>
                <a:srgbClr val="0000FF"/>
              </a:solidFill>
            </a:endParaRPr>
          </a:p>
          <a:p>
            <a:pPr marL="0" marR="0" lvl="0" indent="0" algn="l" rtl="0">
              <a:spcBef>
                <a:spcPts val="0"/>
              </a:spcBef>
              <a:spcAft>
                <a:spcPts val="0"/>
              </a:spcAft>
              <a:buNone/>
            </a:pPr>
            <a:endParaRPr sz="1400">
              <a:solidFill>
                <a:srgbClr val="C8C860"/>
              </a:solidFill>
              <a:latin typeface="Arial"/>
              <a:ea typeface="Arial"/>
              <a:cs typeface="Arial"/>
              <a:sym typeface="Arial"/>
            </a:endParaRPr>
          </a:p>
          <a:p>
            <a:pPr marL="0" marR="0" lvl="0" indent="0" algn="l" rtl="0">
              <a:spcBef>
                <a:spcPts val="0"/>
              </a:spcBef>
              <a:spcAft>
                <a:spcPts val="0"/>
              </a:spcAft>
              <a:buNone/>
            </a:pPr>
            <a:r>
              <a:rPr lang="en-US" sz="1200" i="1">
                <a:solidFill>
                  <a:srgbClr val="C8C860"/>
                </a:solidFill>
                <a:latin typeface="Arial"/>
                <a:ea typeface="Arial"/>
                <a:cs typeface="Arial"/>
                <a:sym typeface="Arial"/>
              </a:rPr>
              <a:t>Gram-positiv, Gram-negativ oder beides?</a:t>
            </a:r>
            <a:endParaRPr/>
          </a:p>
          <a:p>
            <a:pPr marL="0" marR="0" lvl="0" indent="0" algn="l" rtl="0">
              <a:spcBef>
                <a:spcPts val="0"/>
              </a:spcBef>
              <a:spcAft>
                <a:spcPts val="0"/>
              </a:spcAft>
              <a:buNone/>
            </a:pPr>
            <a:r>
              <a:rPr lang="en-US" sz="1200">
                <a:solidFill>
                  <a:srgbClr val="C8C860"/>
                </a:solidFill>
                <a:latin typeface="Arial"/>
                <a:ea typeface="Arial"/>
                <a:cs typeface="Arial"/>
                <a:sym typeface="Arial"/>
              </a:rPr>
              <a:t>Gram(-)</a:t>
            </a:r>
            <a:endParaRPr/>
          </a:p>
          <a:p>
            <a:pPr marL="0" marR="0" lvl="0" indent="0" algn="l" rtl="0">
              <a:spcBef>
                <a:spcPts val="0"/>
              </a:spcBef>
              <a:spcAft>
                <a:spcPts val="0"/>
              </a:spcAft>
              <a:buNone/>
            </a:pPr>
            <a:endParaRPr sz="1400" i="1">
              <a:solidFill>
                <a:srgbClr val="C8C860"/>
              </a:solidFill>
              <a:latin typeface="Arial"/>
              <a:ea typeface="Arial"/>
              <a:cs typeface="Arial"/>
              <a:sym typeface="Arial"/>
            </a:endParaRPr>
          </a:p>
          <a:p>
            <a:pPr marL="0" marR="0" lvl="0" indent="0" algn="l" rtl="0">
              <a:spcBef>
                <a:spcPts val="0"/>
              </a:spcBef>
              <a:spcAft>
                <a:spcPts val="0"/>
              </a:spcAft>
              <a:buNone/>
            </a:pPr>
            <a:r>
              <a:rPr lang="en-US" sz="1200" i="1">
                <a:solidFill>
                  <a:srgbClr val="C8C860"/>
                </a:solidFill>
                <a:latin typeface="Arial"/>
                <a:ea typeface="Arial"/>
                <a:cs typeface="Arial"/>
                <a:sym typeface="Arial"/>
              </a:rPr>
              <a:t>Bakterielle LPS sind </a:t>
            </a:r>
            <a:r>
              <a:rPr lang="en-US" sz="1200">
                <a:solidFill>
                  <a:srgbClr val="C8C860"/>
                </a:solidFill>
                <a:latin typeface="Arial"/>
                <a:ea typeface="Arial"/>
                <a:cs typeface="Arial"/>
                <a:sym typeface="Arial"/>
              </a:rPr>
              <a:t>auch als </a:t>
            </a:r>
            <a:r>
              <a:rPr lang="en-US" sz="1200" i="1">
                <a:solidFill>
                  <a:srgbClr val="C8C860"/>
                </a:solidFill>
                <a:latin typeface="Arial"/>
                <a:ea typeface="Arial"/>
                <a:cs typeface="Arial"/>
                <a:sym typeface="Arial"/>
              </a:rPr>
              <a:t>eine Art von Toxin bekannt – welche Art?</a:t>
            </a:r>
            <a:endParaRPr/>
          </a:p>
          <a:p>
            <a:pPr marL="0" marR="0" lvl="0" indent="0" algn="l" rtl="0">
              <a:spcBef>
                <a:spcPts val="0"/>
              </a:spcBef>
              <a:spcAft>
                <a:spcPts val="0"/>
              </a:spcAft>
              <a:buNone/>
            </a:pPr>
            <a:r>
              <a:rPr lang="en-US" sz="1200">
                <a:solidFill>
                  <a:srgbClr val="C8C860"/>
                </a:solidFill>
                <a:latin typeface="Arial"/>
                <a:ea typeface="Arial"/>
                <a:cs typeface="Arial"/>
                <a:sym typeface="Arial"/>
              </a:rPr>
              <a:t>„Endotoxin“</a:t>
            </a:r>
            <a:endParaRPr/>
          </a:p>
          <a:p>
            <a:pPr marL="0" marR="0" lvl="0" indent="0" algn="l" rtl="0">
              <a:spcBef>
                <a:spcPts val="0"/>
              </a:spcBef>
              <a:spcAft>
                <a:spcPts val="0"/>
              </a:spcAft>
              <a:buNone/>
            </a:pPr>
            <a:endParaRPr sz="1400">
              <a:solidFill>
                <a:srgbClr val="C8C860"/>
              </a:solidFill>
              <a:latin typeface="Arial"/>
              <a:ea typeface="Arial"/>
              <a:cs typeface="Arial"/>
              <a:sym typeface="Arial"/>
            </a:endParaRPr>
          </a:p>
          <a:p>
            <a:pPr marL="0" marR="0" lvl="0" indent="0" algn="l" rtl="0">
              <a:spcBef>
                <a:spcPts val="0"/>
              </a:spcBef>
              <a:spcAft>
                <a:spcPts val="0"/>
              </a:spcAft>
              <a:buNone/>
            </a:pPr>
            <a:r>
              <a:rPr lang="en-US" sz="1200" i="1">
                <a:solidFill>
                  <a:srgbClr val="C8C860"/>
                </a:solidFill>
                <a:latin typeface="Arial"/>
                <a:ea typeface="Arial"/>
                <a:cs typeface="Arial"/>
                <a:sym typeface="Arial"/>
              </a:rPr>
              <a:t>LPS/Endotoxine sind wesentliche Bestandteile welcher Eigenschaft der Bakterien, in denen sie vorkommen?</a:t>
            </a:r>
            <a:endParaRPr/>
          </a:p>
          <a:p>
            <a:pPr marL="0" marR="0" lvl="0" indent="0" algn="l" rtl="0">
              <a:spcBef>
                <a:spcPts val="0"/>
              </a:spcBef>
              <a:spcAft>
                <a:spcPts val="0"/>
              </a:spcAft>
              <a:buNone/>
            </a:pPr>
            <a:r>
              <a:rPr lang="en-US" sz="1200">
                <a:solidFill>
                  <a:srgbClr val="C8C860"/>
                </a:solidFill>
                <a:latin typeface="Arial"/>
                <a:ea typeface="Arial"/>
                <a:cs typeface="Arial"/>
                <a:sym typeface="Arial"/>
              </a:rPr>
              <a:t>Die Zellwand</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13"/>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257" name="Google Shape;257;p13"/>
          <p:cNvSpPr txBox="1">
            <a:spLocks noGrp="1"/>
          </p:cNvSpPr>
          <p:nvPr>
            <p:ph type="body" idx="1"/>
          </p:nvPr>
        </p:nvSpPr>
        <p:spPr>
          <a:xfrm>
            <a:off x="380999" y="1010424"/>
            <a:ext cx="8550965" cy="5496394"/>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a:solidFill>
                  <a:srgbClr val="BFBFBF"/>
                </a:solidFill>
              </a:rPr>
              <a:t>Die einzige Form, die im </a:t>
            </a:r>
            <a:r>
              <a:rPr lang="en-US" sz="1200" i="1">
                <a:solidFill>
                  <a:srgbClr val="BFBFBF"/>
                </a:solidFill>
              </a:rPr>
              <a:t>Gla</a:t>
            </a:r>
            <a:r>
              <a:rPr lang="en-US" sz="1200">
                <a:solidFill>
                  <a:srgbClr val="BFBFBF"/>
                </a:solidFill>
              </a:rPr>
              <a:t>ukom-Lehrbuch als „selten“ beschrieben wird: phakoantigenes Glaukom</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Pathogenese durch eine entzündliche Reaktion auf in die Vorderkammer gelangte </a:t>
            </a:r>
            <a:r>
              <a:rPr lang="en-US" sz="1200" b="1"/>
              <a:t>Linsenproteine</a:t>
            </a:r>
            <a:r>
              <a:rPr lang="en-US" sz="1200">
                <a:solidFill>
                  <a:srgbClr val="BFBFBF"/>
                </a:solidFill>
              </a:rPr>
              <a:t>:  </a:t>
            </a:r>
            <a:br>
              <a:rPr lang="en-US" sz="1200">
                <a:solidFill>
                  <a:srgbClr val="BFBFBF"/>
                </a:solidFill>
              </a:rPr>
            </a:br>
            <a:r>
              <a:rPr lang="en-US" sz="1200">
                <a:solidFill>
                  <a:srgbClr val="BFBFBF"/>
                </a:solidFill>
              </a:rPr>
              <a:t>phakoantigenes Glaukom; </a:t>
            </a:r>
            <a:r>
              <a:rPr lang="en-US" sz="1200" b="1">
                <a:solidFill>
                  <a:srgbClr val="0000FF"/>
                </a:solidFill>
              </a:rPr>
              <a:t>phakolytisches Glaukom</a:t>
            </a:r>
            <a:endParaRPr sz="2200" b="1">
              <a:solidFill>
                <a:srgbClr val="0000FF"/>
              </a:solidFill>
            </a:endParaRPr>
          </a:p>
          <a:p>
            <a:pPr marL="342900" lvl="0" indent="-342900" algn="l" rtl="0">
              <a:spcBef>
                <a:spcPts val="240"/>
              </a:spcBef>
              <a:spcAft>
                <a:spcPts val="0"/>
              </a:spcAft>
              <a:buSzPts val="840"/>
              <a:buChar char="●"/>
            </a:pPr>
            <a:r>
              <a:rPr lang="en-US" sz="1200">
                <a:solidFill>
                  <a:srgbClr val="BFBFBF"/>
                </a:solidFill>
              </a:rPr>
              <a:t>IgG-Antikörper-vermittelte Immunreaktion: phakoantigenes Glaukom</a:t>
            </a:r>
            <a:endParaRPr sz="2200">
              <a:solidFill>
                <a:srgbClr val="BFBFBF"/>
              </a:solidFill>
            </a:endParaRPr>
          </a:p>
          <a:p>
            <a:pPr marL="342900" lvl="0" indent="-342900" algn="l" rtl="0">
              <a:spcBef>
                <a:spcPts val="240"/>
              </a:spcBef>
              <a:spcAft>
                <a:spcPts val="0"/>
              </a:spcAft>
              <a:buSzPts val="840"/>
              <a:buChar char="●"/>
            </a:pPr>
            <a:r>
              <a:rPr lang="en-US" sz="1200" b="1"/>
              <a:t>Das Trabekelmaschenwerk (TM) ist durch Makrophagen verlegt/verstopft</a:t>
            </a:r>
            <a:r>
              <a:rPr lang="en-US" sz="1200">
                <a:solidFill>
                  <a:srgbClr val="BFBFBF"/>
                </a:solidFill>
              </a:rPr>
              <a:t>: phakolytisches Glaukom</a:t>
            </a:r>
            <a:endParaRPr sz="2200">
              <a:solidFill>
                <a:srgbClr val="BFBFBF"/>
              </a:solidFill>
            </a:endParaRPr>
          </a:p>
        </p:txBody>
      </p:sp>
      <p:sp>
        <p:nvSpPr>
          <p:cNvPr id="258" name="Google Shape;258;p13"/>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259" name="Google Shape;259;p1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13</a:t>
            </a:fld>
            <a:endParaRPr sz="1000" b="0" i="0" u="none" strike="noStrike" cap="none">
              <a:solidFill>
                <a:srgbClr val="000000"/>
              </a:solidFill>
              <a:latin typeface="Arial"/>
              <a:ea typeface="Arial"/>
              <a:cs typeface="Arial"/>
              <a:sym typeface="Arial"/>
            </a:endParaRPr>
          </a:p>
        </p:txBody>
      </p:sp>
      <p:sp>
        <p:nvSpPr>
          <p:cNvPr id="260" name="Google Shape;260;p13"/>
          <p:cNvSpPr txBox="1"/>
          <p:nvPr/>
        </p:nvSpPr>
        <p:spPr>
          <a:xfrm>
            <a:off x="738804" y="3416082"/>
            <a:ext cx="6228600" cy="14418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„TM verstopft mit Makrophagen“ trifft auch auf eine andere Form des sekundären O</a:t>
            </a:r>
            <a:r>
              <a:rPr lang="en-US" sz="1200" i="1">
                <a:solidFill>
                  <a:srgbClr val="0000FF"/>
                </a:solidFill>
              </a:rPr>
              <a:t>W</a:t>
            </a:r>
            <a:r>
              <a:rPr lang="en-US" sz="1200" i="1">
                <a:solidFill>
                  <a:srgbClr val="0000FF"/>
                </a:solidFill>
                <a:latin typeface="Arial"/>
                <a:ea typeface="Arial"/>
                <a:cs typeface="Arial"/>
                <a:sym typeface="Arial"/>
              </a:rPr>
              <a:t>G zu – welche?</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Hämolytisches Glaukom</a:t>
            </a:r>
            <a:endParaRPr/>
          </a:p>
          <a:p>
            <a:pPr marL="0" marR="0" lvl="0" indent="0" algn="l" rtl="0">
              <a:spcBef>
                <a:spcPts val="0"/>
              </a:spcBef>
              <a:spcAft>
                <a:spcPts val="0"/>
              </a:spcAft>
              <a:buNone/>
            </a:pPr>
            <a:endParaRPr sz="1600">
              <a:solidFill>
                <a:srgbClr val="0000FF"/>
              </a:solidFill>
              <a:latin typeface="Arial"/>
              <a:ea typeface="Arial"/>
              <a:cs typeface="Arial"/>
              <a:sym typeface="Arial"/>
            </a:endParaRPr>
          </a:p>
          <a:p>
            <a:pPr marL="0" marR="0" lvl="0" indent="0" algn="l" rtl="0">
              <a:spcBef>
                <a:spcPts val="0"/>
              </a:spcBef>
              <a:spcAft>
                <a:spcPts val="0"/>
              </a:spcAft>
              <a:buNone/>
            </a:pPr>
            <a:r>
              <a:rPr lang="en-US" sz="1200" i="1">
                <a:solidFill>
                  <a:srgbClr val="0000FF"/>
                </a:solidFill>
                <a:latin typeface="Arial"/>
                <a:ea typeface="Arial"/>
                <a:cs typeface="Arial"/>
                <a:sym typeface="Arial"/>
              </a:rPr>
              <a:t>Beim phakolytischen Glaukom sind die Makrophagen mit  Linsenproteinen  gefüllt. </a:t>
            </a:r>
            <a:r>
              <a:rPr lang="en-US" sz="1200" i="1">
                <a:solidFill>
                  <a:schemeClr val="dk1"/>
                </a:solidFill>
                <a:latin typeface="Arial"/>
                <a:ea typeface="Arial"/>
                <a:cs typeface="Arial"/>
                <a:sym typeface="Arial"/>
              </a:rPr>
              <a:t>Womit sind sie beim hämolytischen Glaukom gefüllt? </a:t>
            </a:r>
            <a:endParaRPr/>
          </a:p>
          <a:p>
            <a:pPr marL="0" marR="0" lvl="0" indent="0" algn="l" rtl="0">
              <a:spcBef>
                <a:spcPts val="0"/>
              </a:spcBef>
              <a:spcAft>
                <a:spcPts val="0"/>
              </a:spcAft>
              <a:buNone/>
            </a:pPr>
            <a:endParaRPr sz="1600">
              <a:solidFill>
                <a:srgbClr val="0000FF"/>
              </a:solidFill>
              <a:latin typeface="Arial"/>
              <a:ea typeface="Arial"/>
              <a:cs typeface="Arial"/>
              <a:sym typeface="Arial"/>
            </a:endParaRP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Shape 1618"/>
        <p:cNvGrpSpPr/>
        <p:nvPr/>
      </p:nvGrpSpPr>
      <p:grpSpPr>
        <a:xfrm>
          <a:off x="0" y="0"/>
          <a:ext cx="0" cy="0"/>
          <a:chOff x="0" y="0"/>
          <a:chExt cx="0" cy="0"/>
        </a:xfrm>
      </p:grpSpPr>
      <p:sp>
        <p:nvSpPr>
          <p:cNvPr id="1619" name="Google Shape;1619;g3f6b88809e0_0_178"/>
          <p:cNvSpPr txBox="1">
            <a:spLocks noGrp="1"/>
          </p:cNvSpPr>
          <p:nvPr>
            <p:ph type="title"/>
          </p:nvPr>
        </p:nvSpPr>
        <p:spPr>
          <a:xfrm>
            <a:off x="457200" y="122238"/>
            <a:ext cx="7543800" cy="639900"/>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Q</a:t>
            </a:r>
            <a:endParaRPr dirty="0"/>
          </a:p>
        </p:txBody>
      </p:sp>
      <p:sp>
        <p:nvSpPr>
          <p:cNvPr id="1620" name="Google Shape;1620;g3f6b88809e0_0_178"/>
          <p:cNvSpPr txBox="1">
            <a:spLocks noGrp="1"/>
          </p:cNvSpPr>
          <p:nvPr>
            <p:ph type="body" idx="1"/>
          </p:nvPr>
        </p:nvSpPr>
        <p:spPr>
          <a:xfrm>
            <a:off x="381000" y="1010424"/>
            <a:ext cx="8382000" cy="54963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b="1" i="1">
                <a:solidFill>
                  <a:srgbClr val="BFBFBF"/>
                </a:solidFill>
              </a:rPr>
              <a:t>adaptive</a:t>
            </a:r>
            <a:r>
              <a:rPr lang="en-US" sz="1200" i="1">
                <a:solidFill>
                  <a:srgbClr val="BFBFBF"/>
                </a:solidFill>
              </a:rPr>
              <a:t>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maturer/hypermaturer Katarakt: phakolytisches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Eine Vitritis kann vorliegen: phakoantigenes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7"/>
                  </a:ext>
                </a:extLst>
              </a:rPr>
              <a:t>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Bei der Gonioskopie lässt sich kortikales Material im Kammerwinkel nachweisen: Linsenpartikelglaukom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Am wenigsten wahrscheinlich, dass sich ein erhöhter Augeninnendruck entwickelt: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Reaktion des </a:t>
            </a:r>
            <a:r>
              <a:rPr lang="en-US" sz="1200" i="1">
                <a:solidFill>
                  <a:srgbClr val="BFBFBF"/>
                </a:solidFill>
              </a:rPr>
              <a:t>angeborenen </a:t>
            </a:r>
            <a:r>
              <a:rPr lang="en-US" sz="1200">
                <a:solidFill>
                  <a:srgbClr val="BFBFBF"/>
                </a:solidFill>
              </a:rPr>
              <a:t>Immunsystems vermittelt: phakolytisches Glauko</a:t>
            </a:r>
            <a:endParaRPr sz="1200">
              <a:solidFill>
                <a:srgbClr val="BFBFBF"/>
              </a:solidFill>
            </a:endParaRPr>
          </a:p>
          <a:p>
            <a:pPr marL="342900" lvl="0" indent="0" algn="l" rtl="0">
              <a:spcBef>
                <a:spcPts val="0"/>
              </a:spcBef>
              <a:spcAft>
                <a:spcPts val="0"/>
              </a:spcAft>
              <a:buNone/>
            </a:pPr>
            <a:endParaRPr sz="1200">
              <a:solidFill>
                <a:srgbClr val="BFBFBF"/>
              </a:solidFill>
            </a:endParaRPr>
          </a:p>
        </p:txBody>
      </p:sp>
      <p:sp>
        <p:nvSpPr>
          <p:cNvPr id="1621" name="Google Shape;1621;g3f6b88809e0_0_178"/>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622" name="Google Shape;1622;g3f6b88809e0_0_17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130</a:t>
            </a:fld>
            <a:endParaRPr sz="1000" b="0" i="0" u="none" strike="noStrike" cap="none">
              <a:solidFill>
                <a:srgbClr val="000000"/>
              </a:solidFill>
              <a:latin typeface="Arial"/>
              <a:ea typeface="Arial"/>
              <a:cs typeface="Arial"/>
              <a:sym typeface="Arial"/>
            </a:endParaRPr>
          </a:p>
        </p:txBody>
      </p:sp>
      <p:sp>
        <p:nvSpPr>
          <p:cNvPr id="1623" name="Google Shape;1623;g3f6b88809e0_0_178"/>
          <p:cNvSpPr txBox="1"/>
          <p:nvPr/>
        </p:nvSpPr>
        <p:spPr>
          <a:xfrm>
            <a:off x="457200" y="2264549"/>
            <a:ext cx="8479200" cy="1903500"/>
          </a:xfrm>
          <a:prstGeom prst="rect">
            <a:avLst/>
          </a:prstGeom>
          <a:solidFill>
            <a:srgbClr val="EDEDCB"/>
          </a:solidFill>
          <a:ln>
            <a:noFill/>
          </a:ln>
        </p:spPr>
        <p:txBody>
          <a:bodyPr spcFirstLastPara="1" wrap="square" lIns="25400" tIns="12700" rIns="25400" bIns="12700" anchor="t" anchorCtr="0">
            <a:spAutoFit/>
          </a:bodyPr>
          <a:lstStyle/>
          <a:p>
            <a:pPr marL="0" lvl="0" indent="0" algn="l" rtl="0">
              <a:spcBef>
                <a:spcPts val="0"/>
              </a:spcBef>
              <a:spcAft>
                <a:spcPts val="0"/>
              </a:spcAft>
              <a:buNone/>
            </a:pPr>
            <a:r>
              <a:rPr lang="en-US" sz="1200" i="1">
                <a:solidFill>
                  <a:srgbClr val="BFBFBF"/>
                </a:solidFill>
              </a:rPr>
              <a:t>Es gibt zwei große Kategorien von Immunreaktionen – welche sind das?</a:t>
            </a:r>
            <a:endParaRPr>
              <a:solidFill>
                <a:srgbClr val="BFBFBF"/>
              </a:solidFill>
            </a:endParaRPr>
          </a:p>
          <a:p>
            <a:pPr marL="0" lvl="0" indent="0" algn="l" rtl="0">
              <a:spcBef>
                <a:spcPts val="0"/>
              </a:spcBef>
              <a:spcAft>
                <a:spcPts val="0"/>
              </a:spcAft>
              <a:buNone/>
            </a:pPr>
            <a:r>
              <a:rPr lang="en-US" sz="1200" b="1">
                <a:solidFill>
                  <a:srgbClr val="BFBFBF"/>
                </a:solidFill>
              </a:rPr>
              <a:t>Angeboren </a:t>
            </a:r>
            <a:r>
              <a:rPr lang="en-US" sz="1200">
                <a:solidFill>
                  <a:srgbClr val="BFBFBF"/>
                </a:solidFill>
              </a:rPr>
              <a:t>und </a:t>
            </a:r>
            <a:r>
              <a:rPr lang="en-US" sz="1200" b="1">
                <a:solidFill>
                  <a:srgbClr val="BFBFBF"/>
                </a:solidFill>
              </a:rPr>
              <a:t>adaptiv </a:t>
            </a:r>
            <a:r>
              <a:rPr lang="en-US" sz="1200">
                <a:solidFill>
                  <a:srgbClr val="BFBFBF"/>
                </a:solidFill>
              </a:rPr>
              <a:t>(zu Ihrer Information: Wir werden, wie zuvor versprochen, nun </a:t>
            </a:r>
            <a:r>
              <a:rPr lang="en-US" sz="1200" i="1">
                <a:solidFill>
                  <a:srgbClr val="BFBFBF"/>
                </a:solidFill>
              </a:rPr>
              <a:t>die adaptive Immunantwort </a:t>
            </a:r>
            <a:r>
              <a:rPr lang="en-US" sz="1200">
                <a:solidFill>
                  <a:srgbClr val="BFBFBF"/>
                </a:solidFill>
              </a:rPr>
              <a:t>näher erläutern.)</a:t>
            </a:r>
            <a:endParaRPr sz="1200" i="1">
              <a:solidFill>
                <a:srgbClr val="BFBFBF"/>
              </a:solidFill>
            </a:endParaRPr>
          </a:p>
          <a:p>
            <a:pPr marL="0" lvl="0" indent="0" algn="l" rtl="0">
              <a:spcBef>
                <a:spcPts val="0"/>
              </a:spcBef>
              <a:spcAft>
                <a:spcPts val="0"/>
              </a:spcAft>
              <a:buNone/>
            </a:pPr>
            <a:endParaRPr>
              <a:solidFill>
                <a:srgbClr val="BFBFBF"/>
              </a:solidFill>
            </a:endParaRPr>
          </a:p>
          <a:p>
            <a:pPr marL="0" lvl="0" indent="0" algn="l" rtl="0">
              <a:spcBef>
                <a:spcPts val="0"/>
              </a:spcBef>
              <a:spcAft>
                <a:spcPts val="0"/>
              </a:spcAft>
              <a:buNone/>
            </a:pPr>
            <a:r>
              <a:rPr lang="en-US" sz="1200" i="1">
                <a:solidFill>
                  <a:srgbClr val="BFBFBF"/>
                </a:solidFill>
              </a:rPr>
              <a:t>Wie ist die jeweilige Immunreaktion grundsätzlich charakterisiert, und worin unterscheiden sich die beiden Reaktionstypen?</a:t>
            </a:r>
            <a:endParaRPr sz="1200" i="1">
              <a:solidFill>
                <a:srgbClr val="BFBFBF"/>
              </a:solidFill>
            </a:endParaRPr>
          </a:p>
          <a:p>
            <a:pPr marL="0" lvl="0" indent="0" algn="l" rtl="0">
              <a:spcBef>
                <a:spcPts val="0"/>
              </a:spcBef>
              <a:spcAft>
                <a:spcPts val="0"/>
              </a:spcAft>
              <a:buNone/>
            </a:pPr>
            <a:r>
              <a:rPr lang="en-US" sz="1200">
                <a:solidFill>
                  <a:srgbClr val="BFBFBF"/>
                </a:solidFill>
              </a:rPr>
              <a:t>Die adaptive Immunantwort beruht auf einer Art immunologischer „Lern- bzw. Prägungsprozesse", bei denen Immunüberwachungszellen lernen, körperfremde Antigene zu erkennen und sich an diese zu erinnern. Im Gegensatz dazu erfordert die angeborene (oder natürliche) Immunantwort keine vorherige immunologische „Prägung". Sie beruht auf </a:t>
            </a:r>
            <a:r>
              <a:rPr lang="en-US" sz="1200" b="1" u="sng">
                <a:solidFill>
                  <a:srgbClr val="0000FF"/>
                </a:solidFill>
              </a:rPr>
              <a:t>„vorprogrammierten" Immunzellen,</a:t>
            </a:r>
            <a:r>
              <a:rPr lang="en-US" sz="1200">
                <a:solidFill>
                  <a:srgbClr val="BFBFBF"/>
                </a:solidFill>
              </a:rPr>
              <a:t> die körperfremde Strukturen erkennen können, sobald diese im Gewebe oder im Blut auftreten.</a:t>
            </a:r>
            <a:endParaRPr sz="1200" i="1">
              <a:solidFill>
                <a:srgbClr val="BFBFBF"/>
              </a:solidFill>
            </a:endParaRPr>
          </a:p>
        </p:txBody>
      </p:sp>
      <p:sp>
        <p:nvSpPr>
          <p:cNvPr id="1625" name="Google Shape;1625;g3f6b88809e0_0_178"/>
          <p:cNvSpPr txBox="1"/>
          <p:nvPr/>
        </p:nvSpPr>
        <p:spPr>
          <a:xfrm>
            <a:off x="484932" y="4571544"/>
            <a:ext cx="6718200" cy="2118900"/>
          </a:xfrm>
          <a:prstGeom prst="rect">
            <a:avLst/>
          </a:prstGeom>
          <a:solidFill>
            <a:srgbClr val="0020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7F7F7F"/>
                </a:solidFill>
              </a:rPr>
              <a:t>Welche beiden wesentlichen Effektorzelltypen sind an der angeborenen Immunantwort beteiligt?</a:t>
            </a:r>
            <a:endParaRPr>
              <a:solidFill>
                <a:srgbClr val="7F7F7F"/>
              </a:solidFill>
            </a:endParaRPr>
          </a:p>
          <a:p>
            <a:pPr marL="0" marR="0" lvl="0" indent="0" algn="l" rtl="0">
              <a:spcBef>
                <a:spcPts val="0"/>
              </a:spcBef>
              <a:spcAft>
                <a:spcPts val="0"/>
              </a:spcAft>
              <a:buNone/>
            </a:pPr>
            <a:r>
              <a:rPr lang="en-US" sz="1200">
                <a:solidFill>
                  <a:srgbClr val="7F7F7F"/>
                </a:solidFill>
                <a:latin typeface="Arial"/>
                <a:ea typeface="Arial"/>
                <a:cs typeface="Arial"/>
                <a:sym typeface="Arial"/>
              </a:rPr>
              <a:t>Neutrophile und Makrophagen</a:t>
            </a:r>
            <a:endParaRPr>
              <a:solidFill>
                <a:srgbClr val="7F7F7F"/>
              </a:solidFill>
            </a:endParaRPr>
          </a:p>
          <a:p>
            <a:pPr marL="0" marR="0" lvl="0" indent="0" algn="l" rtl="0">
              <a:spcBef>
                <a:spcPts val="0"/>
              </a:spcBef>
              <a:spcAft>
                <a:spcPts val="0"/>
              </a:spcAft>
              <a:buNone/>
            </a:pPr>
            <a:endParaRPr sz="1400" b="1">
              <a:solidFill>
                <a:srgbClr val="7F7F7F"/>
              </a:solidFill>
              <a:latin typeface="Arial"/>
              <a:ea typeface="Arial"/>
              <a:cs typeface="Arial"/>
              <a:sym typeface="Arial"/>
            </a:endParaRPr>
          </a:p>
          <a:p>
            <a:pPr marL="0" marR="0" lvl="0" indent="0" algn="l" rtl="0">
              <a:spcBef>
                <a:spcPts val="0"/>
              </a:spcBef>
              <a:spcAft>
                <a:spcPts val="0"/>
              </a:spcAft>
              <a:buNone/>
            </a:pPr>
            <a:r>
              <a:rPr lang="en-US" sz="1200" i="1">
                <a:solidFill>
                  <a:srgbClr val="7F7F7F"/>
                </a:solidFill>
              </a:rPr>
              <a:t>Welche übergeordnete Molekülklasse stellt den wichtigsten Auslöser der angeborenen Immunantwort dar?</a:t>
            </a:r>
            <a:endParaRPr>
              <a:solidFill>
                <a:srgbClr val="7F7F7F"/>
              </a:solidFill>
            </a:endParaRPr>
          </a:p>
          <a:p>
            <a:pPr marL="0" marR="0" lvl="0" indent="0" algn="l" rtl="0">
              <a:spcBef>
                <a:spcPts val="0"/>
              </a:spcBef>
              <a:spcAft>
                <a:spcPts val="0"/>
              </a:spcAft>
              <a:buNone/>
            </a:pPr>
            <a:r>
              <a:rPr lang="en-US" sz="1200" b="1">
                <a:solidFill>
                  <a:schemeClr val="lt1"/>
                </a:solidFill>
              </a:rPr>
              <a:t>Lipopolysaccharide (LPS)</a:t>
            </a:r>
            <a:endParaRPr b="1">
              <a:solidFill>
                <a:schemeClr val="lt1"/>
              </a:solidFill>
            </a:endParaRPr>
          </a:p>
          <a:p>
            <a:pPr marL="0" marR="0" lvl="0" indent="0" algn="l" rtl="0">
              <a:spcBef>
                <a:spcPts val="0"/>
              </a:spcBef>
              <a:spcAft>
                <a:spcPts val="0"/>
              </a:spcAft>
              <a:buNone/>
            </a:pPr>
            <a:endParaRPr sz="1400">
              <a:solidFill>
                <a:srgbClr val="7F7F7F"/>
              </a:solidFill>
              <a:latin typeface="Arial"/>
              <a:ea typeface="Arial"/>
              <a:cs typeface="Arial"/>
              <a:sym typeface="Arial"/>
            </a:endParaRPr>
          </a:p>
          <a:p>
            <a:pPr marL="0" marR="0" lvl="0" indent="0" algn="l" rtl="0">
              <a:spcBef>
                <a:spcPts val="0"/>
              </a:spcBef>
              <a:spcAft>
                <a:spcPts val="0"/>
              </a:spcAft>
              <a:buNone/>
            </a:pPr>
            <a:r>
              <a:rPr lang="en-US" sz="1200" i="1">
                <a:solidFill>
                  <a:srgbClr val="7F7F7F"/>
                </a:solidFill>
              </a:rPr>
              <a:t>Wie lautet die Bezeichnung für den Rezeptor auf neutrophilen Granulozyten und Makrophagen (sowie einigen weiteren immunologisch relevanten Zelltypen), der als primärer Rezeptor für LPS fungiert?</a:t>
            </a:r>
            <a:endParaRPr>
              <a:solidFill>
                <a:srgbClr val="7F7F7F"/>
              </a:solidFill>
            </a:endParaRPr>
          </a:p>
          <a:p>
            <a:pPr marL="0" marR="0" lvl="0" indent="0" algn="l" rtl="0">
              <a:spcBef>
                <a:spcPts val="0"/>
              </a:spcBef>
              <a:spcAft>
                <a:spcPts val="0"/>
              </a:spcAft>
              <a:buNone/>
            </a:pPr>
            <a:r>
              <a:rPr lang="en-US" sz="1200">
                <a:solidFill>
                  <a:srgbClr val="7F7F7F"/>
                </a:solidFill>
                <a:latin typeface="Arial"/>
                <a:ea typeface="Arial"/>
                <a:cs typeface="Arial"/>
                <a:sym typeface="Arial"/>
              </a:rPr>
              <a:t>Toll-like-Rezeptoren (TLRs)</a:t>
            </a:r>
            <a:endParaRPr>
              <a:solidFill>
                <a:srgbClr val="7F7F7F"/>
              </a:solidFill>
            </a:endParaRPr>
          </a:p>
        </p:txBody>
      </p:sp>
      <p:sp>
        <p:nvSpPr>
          <p:cNvPr id="1626" name="Google Shape;1626;g3f6b88809e0_0_178"/>
          <p:cNvSpPr/>
          <p:nvPr/>
        </p:nvSpPr>
        <p:spPr>
          <a:xfrm>
            <a:off x="381000" y="5327374"/>
            <a:ext cx="2772900" cy="520200"/>
          </a:xfrm>
          <a:prstGeom prst="ellipse">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27" name="Google Shape;1627;g3f6b88809e0_0_178"/>
          <p:cNvSpPr txBox="1"/>
          <p:nvPr/>
        </p:nvSpPr>
        <p:spPr>
          <a:xfrm>
            <a:off x="3023581" y="3772799"/>
            <a:ext cx="4873200" cy="23346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Mit welcher Art von Organismen werden LPS </a:t>
            </a:r>
            <a:r>
              <a:rPr lang="en-US" sz="1200" i="1">
                <a:solidFill>
                  <a:srgbClr val="0000FF"/>
                </a:solidFill>
              </a:rPr>
              <a:t>assoziiert</a:t>
            </a:r>
            <a:r>
              <a:rPr lang="en-US" sz="1200" i="1">
                <a:solidFill>
                  <a:srgbClr val="0000FF"/>
                </a:solidFill>
                <a:latin typeface="Arial"/>
                <a:ea typeface="Arial"/>
                <a:cs typeface="Arial"/>
                <a:sym typeface="Arial"/>
              </a:rPr>
              <a:t>?</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Bakterien</a:t>
            </a:r>
            <a:endParaRPr>
              <a:solidFill>
                <a:srgbClr val="0000FF"/>
              </a:solidFill>
            </a:endParaRPr>
          </a:p>
          <a:p>
            <a:pPr marL="0" marR="0" lvl="0" indent="0" algn="l" rtl="0">
              <a:spcBef>
                <a:spcPts val="0"/>
              </a:spcBef>
              <a:spcAft>
                <a:spcPts val="0"/>
              </a:spcAft>
              <a:buNone/>
            </a:pPr>
            <a:endParaRPr sz="1400">
              <a:solidFill>
                <a:srgbClr val="C8C860"/>
              </a:solidFill>
              <a:latin typeface="Arial"/>
              <a:ea typeface="Arial"/>
              <a:cs typeface="Arial"/>
              <a:sym typeface="Arial"/>
            </a:endParaRPr>
          </a:p>
          <a:p>
            <a:pPr marL="0" marR="0" lvl="0" indent="0" algn="l" rtl="0">
              <a:spcBef>
                <a:spcPts val="0"/>
              </a:spcBef>
              <a:spcAft>
                <a:spcPts val="0"/>
              </a:spcAft>
              <a:buNone/>
            </a:pPr>
            <a:r>
              <a:rPr lang="en-US" sz="1200" i="1">
                <a:solidFill>
                  <a:srgbClr val="0000FF"/>
                </a:solidFill>
                <a:latin typeface="Arial"/>
                <a:ea typeface="Arial"/>
                <a:cs typeface="Arial"/>
                <a:sym typeface="Arial"/>
              </a:rPr>
              <a:t>Gram-positiv, Gram-negativ oder beides?</a:t>
            </a:r>
            <a:endParaRPr>
              <a:solidFill>
                <a:srgbClr val="0000FF"/>
              </a:solidFill>
            </a:endParaRPr>
          </a:p>
          <a:p>
            <a:pPr marL="0" marR="0" lvl="0" indent="0" algn="l" rtl="0">
              <a:spcBef>
                <a:spcPts val="0"/>
              </a:spcBef>
              <a:spcAft>
                <a:spcPts val="0"/>
              </a:spcAft>
              <a:buNone/>
            </a:pPr>
            <a:r>
              <a:rPr lang="en-US" sz="1200">
                <a:solidFill>
                  <a:srgbClr val="C8C860"/>
                </a:solidFill>
                <a:latin typeface="Arial"/>
                <a:ea typeface="Arial"/>
                <a:cs typeface="Arial"/>
                <a:sym typeface="Arial"/>
              </a:rPr>
              <a:t>Gram(-)</a:t>
            </a:r>
            <a:endParaRPr/>
          </a:p>
          <a:p>
            <a:pPr marL="0" marR="0" lvl="0" indent="0" algn="l" rtl="0">
              <a:spcBef>
                <a:spcPts val="0"/>
              </a:spcBef>
              <a:spcAft>
                <a:spcPts val="0"/>
              </a:spcAft>
              <a:buNone/>
            </a:pPr>
            <a:endParaRPr sz="1400" i="1">
              <a:solidFill>
                <a:srgbClr val="C8C860"/>
              </a:solidFill>
              <a:latin typeface="Arial"/>
              <a:ea typeface="Arial"/>
              <a:cs typeface="Arial"/>
              <a:sym typeface="Arial"/>
            </a:endParaRPr>
          </a:p>
          <a:p>
            <a:pPr marL="0" marR="0" lvl="0" indent="0" algn="l" rtl="0">
              <a:spcBef>
                <a:spcPts val="0"/>
              </a:spcBef>
              <a:spcAft>
                <a:spcPts val="0"/>
              </a:spcAft>
              <a:buNone/>
            </a:pPr>
            <a:r>
              <a:rPr lang="en-US" sz="1200" i="1">
                <a:solidFill>
                  <a:srgbClr val="C8C860"/>
                </a:solidFill>
                <a:latin typeface="Arial"/>
                <a:ea typeface="Arial"/>
                <a:cs typeface="Arial"/>
                <a:sym typeface="Arial"/>
              </a:rPr>
              <a:t>Bakterielle LPS sind </a:t>
            </a:r>
            <a:r>
              <a:rPr lang="en-US" sz="1200">
                <a:solidFill>
                  <a:srgbClr val="C8C860"/>
                </a:solidFill>
                <a:latin typeface="Arial"/>
                <a:ea typeface="Arial"/>
                <a:cs typeface="Arial"/>
                <a:sym typeface="Arial"/>
              </a:rPr>
              <a:t>auch als </a:t>
            </a:r>
            <a:r>
              <a:rPr lang="en-US" sz="1200" i="1">
                <a:solidFill>
                  <a:srgbClr val="C8C860"/>
                </a:solidFill>
                <a:latin typeface="Arial"/>
                <a:ea typeface="Arial"/>
                <a:cs typeface="Arial"/>
                <a:sym typeface="Arial"/>
              </a:rPr>
              <a:t>eine Art von Toxin bekannt – welche Art?</a:t>
            </a:r>
            <a:endParaRPr/>
          </a:p>
          <a:p>
            <a:pPr marL="0" marR="0" lvl="0" indent="0" algn="l" rtl="0">
              <a:spcBef>
                <a:spcPts val="0"/>
              </a:spcBef>
              <a:spcAft>
                <a:spcPts val="0"/>
              </a:spcAft>
              <a:buNone/>
            </a:pPr>
            <a:r>
              <a:rPr lang="en-US" sz="1200">
                <a:solidFill>
                  <a:srgbClr val="C8C860"/>
                </a:solidFill>
                <a:latin typeface="Arial"/>
                <a:ea typeface="Arial"/>
                <a:cs typeface="Arial"/>
                <a:sym typeface="Arial"/>
              </a:rPr>
              <a:t>„Endotoxin“</a:t>
            </a:r>
            <a:endParaRPr/>
          </a:p>
          <a:p>
            <a:pPr marL="0" marR="0" lvl="0" indent="0" algn="l" rtl="0">
              <a:spcBef>
                <a:spcPts val="0"/>
              </a:spcBef>
              <a:spcAft>
                <a:spcPts val="0"/>
              </a:spcAft>
              <a:buNone/>
            </a:pPr>
            <a:endParaRPr sz="1400">
              <a:solidFill>
                <a:srgbClr val="C8C860"/>
              </a:solidFill>
              <a:latin typeface="Arial"/>
              <a:ea typeface="Arial"/>
              <a:cs typeface="Arial"/>
              <a:sym typeface="Arial"/>
            </a:endParaRPr>
          </a:p>
          <a:p>
            <a:pPr marL="0" marR="0" lvl="0" indent="0" algn="l" rtl="0">
              <a:spcBef>
                <a:spcPts val="0"/>
              </a:spcBef>
              <a:spcAft>
                <a:spcPts val="0"/>
              </a:spcAft>
              <a:buNone/>
            </a:pPr>
            <a:r>
              <a:rPr lang="en-US" sz="1200" i="1">
                <a:solidFill>
                  <a:srgbClr val="C8C860"/>
                </a:solidFill>
                <a:latin typeface="Arial"/>
                <a:ea typeface="Arial"/>
                <a:cs typeface="Arial"/>
                <a:sym typeface="Arial"/>
              </a:rPr>
              <a:t>LPS/Endotoxine sind wesentliche Bestandteile welcher Eigenschaft der Bakterien, in denen sie vorkommen?</a:t>
            </a:r>
            <a:endParaRPr/>
          </a:p>
          <a:p>
            <a:pPr marL="0" marR="0" lvl="0" indent="0" algn="l" rtl="0">
              <a:spcBef>
                <a:spcPts val="0"/>
              </a:spcBef>
              <a:spcAft>
                <a:spcPts val="0"/>
              </a:spcAft>
              <a:buNone/>
            </a:pPr>
            <a:r>
              <a:rPr lang="en-US" sz="1200">
                <a:solidFill>
                  <a:srgbClr val="C8C860"/>
                </a:solidFill>
                <a:latin typeface="Arial"/>
                <a:ea typeface="Arial"/>
                <a:cs typeface="Arial"/>
                <a:sym typeface="Arial"/>
              </a:rPr>
              <a:t>Die Zellwand</a:t>
            </a:r>
            <a:endParaRP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Shape 1631"/>
        <p:cNvGrpSpPr/>
        <p:nvPr/>
      </p:nvGrpSpPr>
      <p:grpSpPr>
        <a:xfrm>
          <a:off x="0" y="0"/>
          <a:ext cx="0" cy="0"/>
          <a:chOff x="0" y="0"/>
          <a:chExt cx="0" cy="0"/>
        </a:xfrm>
      </p:grpSpPr>
      <p:sp>
        <p:nvSpPr>
          <p:cNvPr id="1632" name="Google Shape;1632;g3f6b88809e0_0_190"/>
          <p:cNvSpPr txBox="1">
            <a:spLocks noGrp="1"/>
          </p:cNvSpPr>
          <p:nvPr>
            <p:ph type="title"/>
          </p:nvPr>
        </p:nvSpPr>
        <p:spPr>
          <a:xfrm>
            <a:off x="457200" y="122238"/>
            <a:ext cx="7543800" cy="639900"/>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633" name="Google Shape;1633;g3f6b88809e0_0_190"/>
          <p:cNvSpPr txBox="1">
            <a:spLocks noGrp="1"/>
          </p:cNvSpPr>
          <p:nvPr>
            <p:ph type="body" idx="1"/>
          </p:nvPr>
        </p:nvSpPr>
        <p:spPr>
          <a:xfrm>
            <a:off x="381000" y="1010424"/>
            <a:ext cx="8382000" cy="54963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b="1" i="1">
                <a:solidFill>
                  <a:srgbClr val="BFBFBF"/>
                </a:solidFill>
              </a:rPr>
              <a:t>adaptive</a:t>
            </a:r>
            <a:r>
              <a:rPr lang="en-US" sz="1200" i="1">
                <a:solidFill>
                  <a:srgbClr val="BFBFBF"/>
                </a:solidFill>
              </a:rPr>
              <a:t>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maturer/hypermaturer Katarakt: phakolytisches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Eine Vitritis kann vorliegen: phakoantigenes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8"/>
                  </a:ext>
                </a:extLst>
              </a:rPr>
              <a:t>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Bei der Gonioskopie lässt sich kortikales Material im Kammerwinkel nachweisen: Linsenpartikelglaukom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Am wenigsten wahrscheinlich, dass sich ein erhöhter Augeninnendruck entwickelt: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Reaktion des </a:t>
            </a:r>
            <a:r>
              <a:rPr lang="en-US" sz="1200" i="1">
                <a:solidFill>
                  <a:srgbClr val="BFBFBF"/>
                </a:solidFill>
              </a:rPr>
              <a:t>angeborenen </a:t>
            </a:r>
            <a:r>
              <a:rPr lang="en-US" sz="1200">
                <a:solidFill>
                  <a:srgbClr val="BFBFBF"/>
                </a:solidFill>
              </a:rPr>
              <a:t>Immunsystems vermittelt: phakolytisches Glauko</a:t>
            </a:r>
            <a:endParaRPr sz="1200">
              <a:solidFill>
                <a:srgbClr val="BFBFBF"/>
              </a:solidFill>
            </a:endParaRPr>
          </a:p>
          <a:p>
            <a:pPr marL="342900" lvl="0" indent="0" algn="l" rtl="0">
              <a:spcBef>
                <a:spcPts val="0"/>
              </a:spcBef>
              <a:spcAft>
                <a:spcPts val="0"/>
              </a:spcAft>
              <a:buNone/>
            </a:pPr>
            <a:endParaRPr sz="1200">
              <a:solidFill>
                <a:srgbClr val="BFBFBF"/>
              </a:solidFill>
            </a:endParaRPr>
          </a:p>
        </p:txBody>
      </p:sp>
      <p:sp>
        <p:nvSpPr>
          <p:cNvPr id="1634" name="Google Shape;1634;g3f6b88809e0_0_190"/>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635" name="Google Shape;1635;g3f6b88809e0_0_19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131</a:t>
            </a:fld>
            <a:endParaRPr sz="1000" b="0" i="0" u="none" strike="noStrike" cap="none">
              <a:solidFill>
                <a:srgbClr val="000000"/>
              </a:solidFill>
              <a:latin typeface="Arial"/>
              <a:ea typeface="Arial"/>
              <a:cs typeface="Arial"/>
              <a:sym typeface="Arial"/>
            </a:endParaRPr>
          </a:p>
        </p:txBody>
      </p:sp>
      <p:sp>
        <p:nvSpPr>
          <p:cNvPr id="1636" name="Google Shape;1636;g3f6b88809e0_0_190"/>
          <p:cNvSpPr txBox="1"/>
          <p:nvPr/>
        </p:nvSpPr>
        <p:spPr>
          <a:xfrm>
            <a:off x="457200" y="2264549"/>
            <a:ext cx="8479200" cy="1903500"/>
          </a:xfrm>
          <a:prstGeom prst="rect">
            <a:avLst/>
          </a:prstGeom>
          <a:solidFill>
            <a:srgbClr val="EDEDCB"/>
          </a:solidFill>
          <a:ln>
            <a:noFill/>
          </a:ln>
        </p:spPr>
        <p:txBody>
          <a:bodyPr spcFirstLastPara="1" wrap="square" lIns="25400" tIns="12700" rIns="25400" bIns="12700" anchor="t" anchorCtr="0">
            <a:spAutoFit/>
          </a:bodyPr>
          <a:lstStyle/>
          <a:p>
            <a:pPr marL="0" lvl="0" indent="0" algn="l" rtl="0">
              <a:spcBef>
                <a:spcPts val="0"/>
              </a:spcBef>
              <a:spcAft>
                <a:spcPts val="0"/>
              </a:spcAft>
              <a:buNone/>
            </a:pPr>
            <a:r>
              <a:rPr lang="en-US" sz="1200" i="1">
                <a:solidFill>
                  <a:srgbClr val="BFBFBF"/>
                </a:solidFill>
              </a:rPr>
              <a:t>Es gibt zwei große Kategorien von Immunreaktionen – welche sind das?</a:t>
            </a:r>
            <a:endParaRPr>
              <a:solidFill>
                <a:srgbClr val="BFBFBF"/>
              </a:solidFill>
            </a:endParaRPr>
          </a:p>
          <a:p>
            <a:pPr marL="0" lvl="0" indent="0" algn="l" rtl="0">
              <a:spcBef>
                <a:spcPts val="0"/>
              </a:spcBef>
              <a:spcAft>
                <a:spcPts val="0"/>
              </a:spcAft>
              <a:buNone/>
            </a:pPr>
            <a:r>
              <a:rPr lang="en-US" sz="1200" b="1">
                <a:solidFill>
                  <a:srgbClr val="BFBFBF"/>
                </a:solidFill>
              </a:rPr>
              <a:t>Angeboren </a:t>
            </a:r>
            <a:r>
              <a:rPr lang="en-US" sz="1200">
                <a:solidFill>
                  <a:srgbClr val="BFBFBF"/>
                </a:solidFill>
              </a:rPr>
              <a:t>und </a:t>
            </a:r>
            <a:r>
              <a:rPr lang="en-US" sz="1200" b="1">
                <a:solidFill>
                  <a:srgbClr val="BFBFBF"/>
                </a:solidFill>
              </a:rPr>
              <a:t>adaptiv </a:t>
            </a:r>
            <a:r>
              <a:rPr lang="en-US" sz="1200">
                <a:solidFill>
                  <a:srgbClr val="BFBFBF"/>
                </a:solidFill>
              </a:rPr>
              <a:t>(zu Ihrer Information: Wir werden, wie zuvor versprochen, nun </a:t>
            </a:r>
            <a:r>
              <a:rPr lang="en-US" sz="1200" i="1">
                <a:solidFill>
                  <a:srgbClr val="BFBFBF"/>
                </a:solidFill>
              </a:rPr>
              <a:t>die adaptive Immunantwort </a:t>
            </a:r>
            <a:r>
              <a:rPr lang="en-US" sz="1200">
                <a:solidFill>
                  <a:srgbClr val="BFBFBF"/>
                </a:solidFill>
              </a:rPr>
              <a:t>näher erläutern.)</a:t>
            </a:r>
            <a:endParaRPr sz="1200" i="1">
              <a:solidFill>
                <a:srgbClr val="BFBFBF"/>
              </a:solidFill>
            </a:endParaRPr>
          </a:p>
          <a:p>
            <a:pPr marL="0" lvl="0" indent="0" algn="l" rtl="0">
              <a:spcBef>
                <a:spcPts val="0"/>
              </a:spcBef>
              <a:spcAft>
                <a:spcPts val="0"/>
              </a:spcAft>
              <a:buNone/>
            </a:pPr>
            <a:endParaRPr>
              <a:solidFill>
                <a:srgbClr val="BFBFBF"/>
              </a:solidFill>
            </a:endParaRPr>
          </a:p>
          <a:p>
            <a:pPr marL="0" lvl="0" indent="0" algn="l" rtl="0">
              <a:spcBef>
                <a:spcPts val="0"/>
              </a:spcBef>
              <a:spcAft>
                <a:spcPts val="0"/>
              </a:spcAft>
              <a:buNone/>
            </a:pPr>
            <a:r>
              <a:rPr lang="en-US" sz="1200" i="1">
                <a:solidFill>
                  <a:srgbClr val="BFBFBF"/>
                </a:solidFill>
              </a:rPr>
              <a:t>Wie ist die jeweilige Immunreaktion grundsätzlich charakterisiert, und worin unterscheiden sich die beiden Reaktionstypen?</a:t>
            </a:r>
            <a:endParaRPr sz="1200" i="1">
              <a:solidFill>
                <a:srgbClr val="BFBFBF"/>
              </a:solidFill>
            </a:endParaRPr>
          </a:p>
          <a:p>
            <a:pPr marL="0" lvl="0" indent="0" algn="l" rtl="0">
              <a:spcBef>
                <a:spcPts val="0"/>
              </a:spcBef>
              <a:spcAft>
                <a:spcPts val="0"/>
              </a:spcAft>
              <a:buNone/>
            </a:pPr>
            <a:r>
              <a:rPr lang="en-US" sz="1200">
                <a:solidFill>
                  <a:srgbClr val="BFBFBF"/>
                </a:solidFill>
              </a:rPr>
              <a:t>Die adaptive Immunantwort beruht auf einer Art immunologischer „Lern- bzw. Prägungsprozesse", bei denen Immunüberwachungszellen lernen, körperfremde Antigene zu erkennen und sich an diese zu erinnern. Im Gegensatz dazu erfordert die angeborene (oder natürliche) Immunantwort keine vorherige immunologische „Prägung". Sie beruht auf </a:t>
            </a:r>
            <a:r>
              <a:rPr lang="en-US" sz="1200" b="1" u="sng">
                <a:solidFill>
                  <a:srgbClr val="0000FF"/>
                </a:solidFill>
              </a:rPr>
              <a:t>„vorprogrammierten" Immunzellen,</a:t>
            </a:r>
            <a:r>
              <a:rPr lang="en-US" sz="1200">
                <a:solidFill>
                  <a:srgbClr val="BFBFBF"/>
                </a:solidFill>
              </a:rPr>
              <a:t> die körperfremde Strukturen erkennen können, sobald diese im Gewebe oder im Blut auftreten.</a:t>
            </a:r>
            <a:endParaRPr sz="1200" i="1">
              <a:solidFill>
                <a:srgbClr val="BFBFBF"/>
              </a:solidFill>
            </a:endParaRPr>
          </a:p>
        </p:txBody>
      </p:sp>
      <p:sp>
        <p:nvSpPr>
          <p:cNvPr id="1638" name="Google Shape;1638;g3f6b88809e0_0_190"/>
          <p:cNvSpPr txBox="1"/>
          <p:nvPr/>
        </p:nvSpPr>
        <p:spPr>
          <a:xfrm>
            <a:off x="484932" y="4571544"/>
            <a:ext cx="6718200" cy="2118900"/>
          </a:xfrm>
          <a:prstGeom prst="rect">
            <a:avLst/>
          </a:prstGeom>
          <a:solidFill>
            <a:srgbClr val="0020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7F7F7F"/>
                </a:solidFill>
              </a:rPr>
              <a:t>Welche beiden wesentlichen Effektorzelltypen sind an der angeborenen Immunantwort beteiligt?</a:t>
            </a:r>
            <a:endParaRPr>
              <a:solidFill>
                <a:srgbClr val="7F7F7F"/>
              </a:solidFill>
            </a:endParaRPr>
          </a:p>
          <a:p>
            <a:pPr marL="0" marR="0" lvl="0" indent="0" algn="l" rtl="0">
              <a:spcBef>
                <a:spcPts val="0"/>
              </a:spcBef>
              <a:spcAft>
                <a:spcPts val="0"/>
              </a:spcAft>
              <a:buNone/>
            </a:pPr>
            <a:r>
              <a:rPr lang="en-US" sz="1200">
                <a:solidFill>
                  <a:srgbClr val="7F7F7F"/>
                </a:solidFill>
                <a:latin typeface="Arial"/>
                <a:ea typeface="Arial"/>
                <a:cs typeface="Arial"/>
                <a:sym typeface="Arial"/>
              </a:rPr>
              <a:t>Neutrophile und Makrophagen</a:t>
            </a:r>
            <a:endParaRPr>
              <a:solidFill>
                <a:srgbClr val="7F7F7F"/>
              </a:solidFill>
            </a:endParaRPr>
          </a:p>
          <a:p>
            <a:pPr marL="0" marR="0" lvl="0" indent="0" algn="l" rtl="0">
              <a:spcBef>
                <a:spcPts val="0"/>
              </a:spcBef>
              <a:spcAft>
                <a:spcPts val="0"/>
              </a:spcAft>
              <a:buNone/>
            </a:pPr>
            <a:endParaRPr sz="1400" b="1">
              <a:solidFill>
                <a:srgbClr val="7F7F7F"/>
              </a:solidFill>
              <a:latin typeface="Arial"/>
              <a:ea typeface="Arial"/>
              <a:cs typeface="Arial"/>
              <a:sym typeface="Arial"/>
            </a:endParaRPr>
          </a:p>
          <a:p>
            <a:pPr marL="0" marR="0" lvl="0" indent="0" algn="l" rtl="0">
              <a:spcBef>
                <a:spcPts val="0"/>
              </a:spcBef>
              <a:spcAft>
                <a:spcPts val="0"/>
              </a:spcAft>
              <a:buNone/>
            </a:pPr>
            <a:r>
              <a:rPr lang="en-US" sz="1200" i="1">
                <a:solidFill>
                  <a:srgbClr val="7F7F7F"/>
                </a:solidFill>
              </a:rPr>
              <a:t>Welche übergeordnete Molekülklasse stellt den wichtigsten Auslöser der angeborenen Immunantwort dar?</a:t>
            </a:r>
            <a:endParaRPr>
              <a:solidFill>
                <a:srgbClr val="7F7F7F"/>
              </a:solidFill>
            </a:endParaRPr>
          </a:p>
          <a:p>
            <a:pPr marL="0" marR="0" lvl="0" indent="0" algn="l" rtl="0">
              <a:spcBef>
                <a:spcPts val="0"/>
              </a:spcBef>
              <a:spcAft>
                <a:spcPts val="0"/>
              </a:spcAft>
              <a:buNone/>
            </a:pPr>
            <a:r>
              <a:rPr lang="en-US" sz="1200" b="1">
                <a:solidFill>
                  <a:schemeClr val="lt1"/>
                </a:solidFill>
              </a:rPr>
              <a:t>Lipopolysaccharide (LPS)</a:t>
            </a:r>
            <a:endParaRPr b="1">
              <a:solidFill>
                <a:schemeClr val="lt1"/>
              </a:solidFill>
            </a:endParaRPr>
          </a:p>
          <a:p>
            <a:pPr marL="0" marR="0" lvl="0" indent="0" algn="l" rtl="0">
              <a:spcBef>
                <a:spcPts val="0"/>
              </a:spcBef>
              <a:spcAft>
                <a:spcPts val="0"/>
              </a:spcAft>
              <a:buNone/>
            </a:pPr>
            <a:endParaRPr sz="1400">
              <a:solidFill>
                <a:srgbClr val="7F7F7F"/>
              </a:solidFill>
              <a:latin typeface="Arial"/>
              <a:ea typeface="Arial"/>
              <a:cs typeface="Arial"/>
              <a:sym typeface="Arial"/>
            </a:endParaRPr>
          </a:p>
          <a:p>
            <a:pPr marL="0" marR="0" lvl="0" indent="0" algn="l" rtl="0">
              <a:spcBef>
                <a:spcPts val="0"/>
              </a:spcBef>
              <a:spcAft>
                <a:spcPts val="0"/>
              </a:spcAft>
              <a:buNone/>
            </a:pPr>
            <a:r>
              <a:rPr lang="en-US" sz="1200" i="1">
                <a:solidFill>
                  <a:srgbClr val="7F7F7F"/>
                </a:solidFill>
              </a:rPr>
              <a:t>Wie lautet die Bezeichnung für den Rezeptor auf neutrophilen Granulozyten und Makrophagen (sowie einigen weiteren immunologisch relevanten Zelltypen), der als primärer Rezeptor für LPS fungiert?</a:t>
            </a:r>
            <a:endParaRPr>
              <a:solidFill>
                <a:srgbClr val="7F7F7F"/>
              </a:solidFill>
            </a:endParaRPr>
          </a:p>
          <a:p>
            <a:pPr marL="0" marR="0" lvl="0" indent="0" algn="l" rtl="0">
              <a:spcBef>
                <a:spcPts val="0"/>
              </a:spcBef>
              <a:spcAft>
                <a:spcPts val="0"/>
              </a:spcAft>
              <a:buNone/>
            </a:pPr>
            <a:r>
              <a:rPr lang="en-US" sz="1200">
                <a:solidFill>
                  <a:srgbClr val="7F7F7F"/>
                </a:solidFill>
                <a:latin typeface="Arial"/>
                <a:ea typeface="Arial"/>
                <a:cs typeface="Arial"/>
                <a:sym typeface="Arial"/>
              </a:rPr>
              <a:t>Toll-like-Rezeptoren (TLRs)</a:t>
            </a:r>
            <a:endParaRPr>
              <a:solidFill>
                <a:srgbClr val="7F7F7F"/>
              </a:solidFill>
            </a:endParaRPr>
          </a:p>
        </p:txBody>
      </p:sp>
      <p:sp>
        <p:nvSpPr>
          <p:cNvPr id="1639" name="Google Shape;1639;g3f6b88809e0_0_190"/>
          <p:cNvSpPr/>
          <p:nvPr/>
        </p:nvSpPr>
        <p:spPr>
          <a:xfrm>
            <a:off x="381000" y="5327374"/>
            <a:ext cx="2772900" cy="520200"/>
          </a:xfrm>
          <a:prstGeom prst="ellipse">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40" name="Google Shape;1640;g3f6b88809e0_0_190"/>
          <p:cNvSpPr txBox="1"/>
          <p:nvPr/>
        </p:nvSpPr>
        <p:spPr>
          <a:xfrm>
            <a:off x="3023581" y="3772799"/>
            <a:ext cx="4873200" cy="23346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Mit welcher Art von Organismen werden LPS </a:t>
            </a:r>
            <a:r>
              <a:rPr lang="en-US" sz="1200" i="1">
                <a:solidFill>
                  <a:srgbClr val="0000FF"/>
                </a:solidFill>
              </a:rPr>
              <a:t>assoziiert</a:t>
            </a:r>
            <a:r>
              <a:rPr lang="en-US" sz="1200" i="1">
                <a:solidFill>
                  <a:srgbClr val="0000FF"/>
                </a:solidFill>
                <a:latin typeface="Arial"/>
                <a:ea typeface="Arial"/>
                <a:cs typeface="Arial"/>
                <a:sym typeface="Arial"/>
              </a:rPr>
              <a:t>?</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Bakterien</a:t>
            </a:r>
            <a:endParaRPr>
              <a:solidFill>
                <a:srgbClr val="0000FF"/>
              </a:solidFill>
            </a:endParaRPr>
          </a:p>
          <a:p>
            <a:pPr marL="0" marR="0" lvl="0" indent="0" algn="l" rtl="0">
              <a:spcBef>
                <a:spcPts val="0"/>
              </a:spcBef>
              <a:spcAft>
                <a:spcPts val="0"/>
              </a:spcAft>
              <a:buNone/>
            </a:pPr>
            <a:endParaRPr sz="1400">
              <a:solidFill>
                <a:srgbClr val="C8C860"/>
              </a:solidFill>
              <a:latin typeface="Arial"/>
              <a:ea typeface="Arial"/>
              <a:cs typeface="Arial"/>
              <a:sym typeface="Arial"/>
            </a:endParaRPr>
          </a:p>
          <a:p>
            <a:pPr marL="0" marR="0" lvl="0" indent="0" algn="l" rtl="0">
              <a:spcBef>
                <a:spcPts val="0"/>
              </a:spcBef>
              <a:spcAft>
                <a:spcPts val="0"/>
              </a:spcAft>
              <a:buNone/>
            </a:pPr>
            <a:r>
              <a:rPr lang="en-US" sz="1200" i="1">
                <a:solidFill>
                  <a:srgbClr val="0000FF"/>
                </a:solidFill>
                <a:latin typeface="Arial"/>
                <a:ea typeface="Arial"/>
                <a:cs typeface="Arial"/>
                <a:sym typeface="Arial"/>
              </a:rPr>
              <a:t>Gram-positiv, Gram-negativ oder beides?</a:t>
            </a:r>
            <a:endParaRPr>
              <a:solidFill>
                <a:srgbClr val="0000FF"/>
              </a:solidFill>
            </a:endParaRPr>
          </a:p>
          <a:p>
            <a:pPr marL="0" marR="0" lvl="0" indent="0" algn="l" rtl="0">
              <a:spcBef>
                <a:spcPts val="0"/>
              </a:spcBef>
              <a:spcAft>
                <a:spcPts val="0"/>
              </a:spcAft>
              <a:buNone/>
            </a:pPr>
            <a:r>
              <a:rPr lang="en-US" sz="1200">
                <a:solidFill>
                  <a:srgbClr val="0000FF"/>
                </a:solidFill>
                <a:latin typeface="Arial"/>
                <a:ea typeface="Arial"/>
                <a:cs typeface="Arial"/>
                <a:sym typeface="Arial"/>
              </a:rPr>
              <a:t>Gram</a:t>
            </a:r>
            <a:r>
              <a:rPr lang="en-US" sz="1200">
                <a:solidFill>
                  <a:srgbClr val="0000FF"/>
                </a:solidFill>
              </a:rPr>
              <a:t>-negativ</a:t>
            </a:r>
            <a:endParaRPr>
              <a:solidFill>
                <a:srgbClr val="0000FF"/>
              </a:solidFill>
            </a:endParaRPr>
          </a:p>
          <a:p>
            <a:pPr marL="0" marR="0" lvl="0" indent="0" algn="l" rtl="0">
              <a:spcBef>
                <a:spcPts val="0"/>
              </a:spcBef>
              <a:spcAft>
                <a:spcPts val="0"/>
              </a:spcAft>
              <a:buNone/>
            </a:pPr>
            <a:endParaRPr sz="1400" i="1">
              <a:solidFill>
                <a:srgbClr val="C8C860"/>
              </a:solidFill>
              <a:latin typeface="Arial"/>
              <a:ea typeface="Arial"/>
              <a:cs typeface="Arial"/>
              <a:sym typeface="Arial"/>
            </a:endParaRPr>
          </a:p>
          <a:p>
            <a:pPr marL="0" marR="0" lvl="0" indent="0" algn="l" rtl="0">
              <a:spcBef>
                <a:spcPts val="0"/>
              </a:spcBef>
              <a:spcAft>
                <a:spcPts val="0"/>
              </a:spcAft>
              <a:buNone/>
            </a:pPr>
            <a:r>
              <a:rPr lang="en-US" sz="1200" i="1">
                <a:solidFill>
                  <a:srgbClr val="C8C860"/>
                </a:solidFill>
                <a:latin typeface="Arial"/>
                <a:ea typeface="Arial"/>
                <a:cs typeface="Arial"/>
                <a:sym typeface="Arial"/>
              </a:rPr>
              <a:t>Bakterielle LPS sind </a:t>
            </a:r>
            <a:r>
              <a:rPr lang="en-US" sz="1200">
                <a:solidFill>
                  <a:srgbClr val="C8C860"/>
                </a:solidFill>
                <a:latin typeface="Arial"/>
                <a:ea typeface="Arial"/>
                <a:cs typeface="Arial"/>
                <a:sym typeface="Arial"/>
              </a:rPr>
              <a:t>auch als </a:t>
            </a:r>
            <a:r>
              <a:rPr lang="en-US" sz="1200" i="1">
                <a:solidFill>
                  <a:srgbClr val="C8C860"/>
                </a:solidFill>
                <a:latin typeface="Arial"/>
                <a:ea typeface="Arial"/>
                <a:cs typeface="Arial"/>
                <a:sym typeface="Arial"/>
              </a:rPr>
              <a:t>eine Art von Toxin bekannt – welche Art?</a:t>
            </a:r>
            <a:endParaRPr/>
          </a:p>
          <a:p>
            <a:pPr marL="0" marR="0" lvl="0" indent="0" algn="l" rtl="0">
              <a:spcBef>
                <a:spcPts val="0"/>
              </a:spcBef>
              <a:spcAft>
                <a:spcPts val="0"/>
              </a:spcAft>
              <a:buNone/>
            </a:pPr>
            <a:r>
              <a:rPr lang="en-US" sz="1200">
                <a:solidFill>
                  <a:srgbClr val="C8C860"/>
                </a:solidFill>
                <a:latin typeface="Arial"/>
                <a:ea typeface="Arial"/>
                <a:cs typeface="Arial"/>
                <a:sym typeface="Arial"/>
              </a:rPr>
              <a:t>„Endotoxin“</a:t>
            </a:r>
            <a:endParaRPr/>
          </a:p>
          <a:p>
            <a:pPr marL="0" marR="0" lvl="0" indent="0" algn="l" rtl="0">
              <a:spcBef>
                <a:spcPts val="0"/>
              </a:spcBef>
              <a:spcAft>
                <a:spcPts val="0"/>
              </a:spcAft>
              <a:buNone/>
            </a:pPr>
            <a:endParaRPr sz="1400">
              <a:solidFill>
                <a:srgbClr val="C8C860"/>
              </a:solidFill>
              <a:latin typeface="Arial"/>
              <a:ea typeface="Arial"/>
              <a:cs typeface="Arial"/>
              <a:sym typeface="Arial"/>
            </a:endParaRPr>
          </a:p>
          <a:p>
            <a:pPr marL="0" marR="0" lvl="0" indent="0" algn="l" rtl="0">
              <a:spcBef>
                <a:spcPts val="0"/>
              </a:spcBef>
              <a:spcAft>
                <a:spcPts val="0"/>
              </a:spcAft>
              <a:buNone/>
            </a:pPr>
            <a:r>
              <a:rPr lang="en-US" sz="1200" i="1">
                <a:solidFill>
                  <a:srgbClr val="C8C860"/>
                </a:solidFill>
                <a:latin typeface="Arial"/>
                <a:ea typeface="Arial"/>
                <a:cs typeface="Arial"/>
                <a:sym typeface="Arial"/>
              </a:rPr>
              <a:t>LPS/Endotoxine sind wesentliche Bestandteile welcher Eigenschaft der Bakterien, in denen sie vorkommen?</a:t>
            </a:r>
            <a:endParaRPr/>
          </a:p>
          <a:p>
            <a:pPr marL="0" marR="0" lvl="0" indent="0" algn="l" rtl="0">
              <a:spcBef>
                <a:spcPts val="0"/>
              </a:spcBef>
              <a:spcAft>
                <a:spcPts val="0"/>
              </a:spcAft>
              <a:buNone/>
            </a:pPr>
            <a:r>
              <a:rPr lang="en-US" sz="1200">
                <a:solidFill>
                  <a:srgbClr val="C8C860"/>
                </a:solidFill>
                <a:latin typeface="Arial"/>
                <a:ea typeface="Arial"/>
                <a:cs typeface="Arial"/>
                <a:sym typeface="Arial"/>
              </a:rPr>
              <a:t>Die Zellwand</a:t>
            </a:r>
            <a:endParaRP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Shape 1644"/>
        <p:cNvGrpSpPr/>
        <p:nvPr/>
      </p:nvGrpSpPr>
      <p:grpSpPr>
        <a:xfrm>
          <a:off x="0" y="0"/>
          <a:ext cx="0" cy="0"/>
          <a:chOff x="0" y="0"/>
          <a:chExt cx="0" cy="0"/>
        </a:xfrm>
      </p:grpSpPr>
      <p:sp>
        <p:nvSpPr>
          <p:cNvPr id="1645" name="Google Shape;1645;g3f6b88809e0_0_202"/>
          <p:cNvSpPr txBox="1">
            <a:spLocks noGrp="1"/>
          </p:cNvSpPr>
          <p:nvPr>
            <p:ph type="title"/>
          </p:nvPr>
        </p:nvSpPr>
        <p:spPr>
          <a:xfrm>
            <a:off x="457200" y="122238"/>
            <a:ext cx="7543800" cy="639900"/>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Q</a:t>
            </a:r>
            <a:endParaRPr dirty="0"/>
          </a:p>
        </p:txBody>
      </p:sp>
      <p:sp>
        <p:nvSpPr>
          <p:cNvPr id="1646" name="Google Shape;1646;g3f6b88809e0_0_202"/>
          <p:cNvSpPr txBox="1">
            <a:spLocks noGrp="1"/>
          </p:cNvSpPr>
          <p:nvPr>
            <p:ph type="body" idx="1"/>
          </p:nvPr>
        </p:nvSpPr>
        <p:spPr>
          <a:xfrm>
            <a:off x="381000" y="1021713"/>
            <a:ext cx="8382000" cy="54963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b="1" i="1">
                <a:solidFill>
                  <a:srgbClr val="BFBFBF"/>
                </a:solidFill>
              </a:rPr>
              <a:t>adaptive</a:t>
            </a:r>
            <a:r>
              <a:rPr lang="en-US" sz="1200" i="1">
                <a:solidFill>
                  <a:srgbClr val="BFBFBF"/>
                </a:solidFill>
              </a:rPr>
              <a:t>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maturer/hypermaturer Katarakt: phakolytisches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Eine Vitritis kann vorliegen: phakoantigenes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9"/>
                  </a:ext>
                </a:extLst>
              </a:rPr>
              <a:t>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Bei der Gonioskopie lässt sich kortikales Material im Kammerwinkel nachweisen: Linsenpartikelglaukom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Am wenigsten wahrscheinlich, dass sich ein erhöhter Augeninnendruck entwickelt: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Reaktion des </a:t>
            </a:r>
            <a:r>
              <a:rPr lang="en-US" sz="1200" i="1">
                <a:solidFill>
                  <a:srgbClr val="BFBFBF"/>
                </a:solidFill>
              </a:rPr>
              <a:t>angeborenen </a:t>
            </a:r>
            <a:r>
              <a:rPr lang="en-US" sz="1200">
                <a:solidFill>
                  <a:srgbClr val="BFBFBF"/>
                </a:solidFill>
              </a:rPr>
              <a:t>Immunsystems vermittelt: phakolytisches Glauko</a:t>
            </a:r>
            <a:endParaRPr sz="1200">
              <a:solidFill>
                <a:srgbClr val="BFBFBF"/>
              </a:solidFill>
            </a:endParaRPr>
          </a:p>
          <a:p>
            <a:pPr marL="342900" lvl="0" indent="0" algn="l" rtl="0">
              <a:spcBef>
                <a:spcPts val="0"/>
              </a:spcBef>
              <a:spcAft>
                <a:spcPts val="0"/>
              </a:spcAft>
              <a:buNone/>
            </a:pPr>
            <a:endParaRPr sz="1200">
              <a:solidFill>
                <a:srgbClr val="BFBFBF"/>
              </a:solidFill>
            </a:endParaRPr>
          </a:p>
        </p:txBody>
      </p:sp>
      <p:sp>
        <p:nvSpPr>
          <p:cNvPr id="1647" name="Google Shape;1647;g3f6b88809e0_0_202"/>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648" name="Google Shape;1648;g3f6b88809e0_0_20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132</a:t>
            </a:fld>
            <a:endParaRPr sz="1000" b="0" i="0" u="none" strike="noStrike" cap="none">
              <a:solidFill>
                <a:srgbClr val="000000"/>
              </a:solidFill>
              <a:latin typeface="Arial"/>
              <a:ea typeface="Arial"/>
              <a:cs typeface="Arial"/>
              <a:sym typeface="Arial"/>
            </a:endParaRPr>
          </a:p>
        </p:txBody>
      </p:sp>
      <p:sp>
        <p:nvSpPr>
          <p:cNvPr id="1649" name="Google Shape;1649;g3f6b88809e0_0_202"/>
          <p:cNvSpPr txBox="1"/>
          <p:nvPr/>
        </p:nvSpPr>
        <p:spPr>
          <a:xfrm>
            <a:off x="457200" y="2264549"/>
            <a:ext cx="8479200" cy="1903500"/>
          </a:xfrm>
          <a:prstGeom prst="rect">
            <a:avLst/>
          </a:prstGeom>
          <a:solidFill>
            <a:srgbClr val="EDEDCB"/>
          </a:solidFill>
          <a:ln>
            <a:noFill/>
          </a:ln>
        </p:spPr>
        <p:txBody>
          <a:bodyPr spcFirstLastPara="1" wrap="square" lIns="25400" tIns="12700" rIns="25400" bIns="12700" anchor="t" anchorCtr="0">
            <a:spAutoFit/>
          </a:bodyPr>
          <a:lstStyle/>
          <a:p>
            <a:pPr marL="0" lvl="0" indent="0" algn="l" rtl="0">
              <a:spcBef>
                <a:spcPts val="0"/>
              </a:spcBef>
              <a:spcAft>
                <a:spcPts val="0"/>
              </a:spcAft>
              <a:buNone/>
            </a:pPr>
            <a:r>
              <a:rPr lang="en-US" sz="1200" i="1">
                <a:solidFill>
                  <a:srgbClr val="BFBFBF"/>
                </a:solidFill>
              </a:rPr>
              <a:t>Es gibt zwei große Kategorien von Immunreaktionen – welche sind das?</a:t>
            </a:r>
            <a:endParaRPr>
              <a:solidFill>
                <a:srgbClr val="BFBFBF"/>
              </a:solidFill>
            </a:endParaRPr>
          </a:p>
          <a:p>
            <a:pPr marL="0" lvl="0" indent="0" algn="l" rtl="0">
              <a:spcBef>
                <a:spcPts val="0"/>
              </a:spcBef>
              <a:spcAft>
                <a:spcPts val="0"/>
              </a:spcAft>
              <a:buNone/>
            </a:pPr>
            <a:r>
              <a:rPr lang="en-US" sz="1200" b="1">
                <a:solidFill>
                  <a:srgbClr val="BFBFBF"/>
                </a:solidFill>
              </a:rPr>
              <a:t>Angeboren </a:t>
            </a:r>
            <a:r>
              <a:rPr lang="en-US" sz="1200">
                <a:solidFill>
                  <a:srgbClr val="BFBFBF"/>
                </a:solidFill>
              </a:rPr>
              <a:t>und </a:t>
            </a:r>
            <a:r>
              <a:rPr lang="en-US" sz="1200" b="1">
                <a:solidFill>
                  <a:srgbClr val="BFBFBF"/>
                </a:solidFill>
              </a:rPr>
              <a:t>adaptiv </a:t>
            </a:r>
            <a:r>
              <a:rPr lang="en-US" sz="1200">
                <a:solidFill>
                  <a:srgbClr val="BFBFBF"/>
                </a:solidFill>
              </a:rPr>
              <a:t>(zu Ihrer Information: Wir werden, wie zuvor versprochen, nun </a:t>
            </a:r>
            <a:r>
              <a:rPr lang="en-US" sz="1200" i="1">
                <a:solidFill>
                  <a:srgbClr val="BFBFBF"/>
                </a:solidFill>
              </a:rPr>
              <a:t>die adaptive Immunantwort </a:t>
            </a:r>
            <a:r>
              <a:rPr lang="en-US" sz="1200">
                <a:solidFill>
                  <a:srgbClr val="BFBFBF"/>
                </a:solidFill>
              </a:rPr>
              <a:t>näher erläutern.)</a:t>
            </a:r>
            <a:endParaRPr sz="1200" i="1">
              <a:solidFill>
                <a:srgbClr val="BFBFBF"/>
              </a:solidFill>
            </a:endParaRPr>
          </a:p>
          <a:p>
            <a:pPr marL="0" lvl="0" indent="0" algn="l" rtl="0">
              <a:spcBef>
                <a:spcPts val="0"/>
              </a:spcBef>
              <a:spcAft>
                <a:spcPts val="0"/>
              </a:spcAft>
              <a:buNone/>
            </a:pPr>
            <a:endParaRPr>
              <a:solidFill>
                <a:srgbClr val="BFBFBF"/>
              </a:solidFill>
            </a:endParaRPr>
          </a:p>
          <a:p>
            <a:pPr marL="0" lvl="0" indent="0" algn="l" rtl="0">
              <a:spcBef>
                <a:spcPts val="0"/>
              </a:spcBef>
              <a:spcAft>
                <a:spcPts val="0"/>
              </a:spcAft>
              <a:buNone/>
            </a:pPr>
            <a:r>
              <a:rPr lang="en-US" sz="1200" i="1">
                <a:solidFill>
                  <a:srgbClr val="BFBFBF"/>
                </a:solidFill>
              </a:rPr>
              <a:t>Wie ist die jeweilige Immunreaktion grundsätzlich charakterisiert, und worin unterscheiden sich die beiden Reaktionstypen?</a:t>
            </a:r>
            <a:endParaRPr sz="1200" i="1">
              <a:solidFill>
                <a:srgbClr val="BFBFBF"/>
              </a:solidFill>
            </a:endParaRPr>
          </a:p>
          <a:p>
            <a:pPr marL="0" lvl="0" indent="0" algn="l" rtl="0">
              <a:spcBef>
                <a:spcPts val="0"/>
              </a:spcBef>
              <a:spcAft>
                <a:spcPts val="0"/>
              </a:spcAft>
              <a:buNone/>
            </a:pPr>
            <a:r>
              <a:rPr lang="en-US" sz="1200">
                <a:solidFill>
                  <a:srgbClr val="BFBFBF"/>
                </a:solidFill>
              </a:rPr>
              <a:t>Die adaptive Immunantwort beruht auf einer Art immunologischer „Lern- bzw. Prägungsprozesse", bei denen Immunüberwachungszellen lernen, körperfremde Antigene zu erkennen und sich an diese zu erinnern. Im Gegensatz dazu erfordert die angeborene (oder natürliche) Immunantwort keine vorherige immunologische „Prägung". Sie beruht auf </a:t>
            </a:r>
            <a:r>
              <a:rPr lang="en-US" sz="1200" b="1" u="sng">
                <a:solidFill>
                  <a:srgbClr val="0000FF"/>
                </a:solidFill>
              </a:rPr>
              <a:t>„vorprogrammierten" Immunzellen,</a:t>
            </a:r>
            <a:r>
              <a:rPr lang="en-US" sz="1200">
                <a:solidFill>
                  <a:srgbClr val="BFBFBF"/>
                </a:solidFill>
              </a:rPr>
              <a:t> die körperfremde Strukturen erkennen können, sobald diese im Gewebe oder im Blut auftreten.</a:t>
            </a:r>
            <a:endParaRPr sz="1200" i="1">
              <a:solidFill>
                <a:srgbClr val="BFBFBF"/>
              </a:solidFill>
            </a:endParaRPr>
          </a:p>
        </p:txBody>
      </p:sp>
      <p:sp>
        <p:nvSpPr>
          <p:cNvPr id="1651" name="Google Shape;1651;g3f6b88809e0_0_202"/>
          <p:cNvSpPr txBox="1"/>
          <p:nvPr/>
        </p:nvSpPr>
        <p:spPr>
          <a:xfrm>
            <a:off x="484932" y="4571544"/>
            <a:ext cx="6718200" cy="2118900"/>
          </a:xfrm>
          <a:prstGeom prst="rect">
            <a:avLst/>
          </a:prstGeom>
          <a:solidFill>
            <a:srgbClr val="0020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7F7F7F"/>
                </a:solidFill>
              </a:rPr>
              <a:t>Welche beiden wesentlichen Effektorzelltypen sind an der angeborenen Immunantwort beteiligt?</a:t>
            </a:r>
            <a:endParaRPr>
              <a:solidFill>
                <a:srgbClr val="7F7F7F"/>
              </a:solidFill>
            </a:endParaRPr>
          </a:p>
          <a:p>
            <a:pPr marL="0" marR="0" lvl="0" indent="0" algn="l" rtl="0">
              <a:spcBef>
                <a:spcPts val="0"/>
              </a:spcBef>
              <a:spcAft>
                <a:spcPts val="0"/>
              </a:spcAft>
              <a:buNone/>
            </a:pPr>
            <a:r>
              <a:rPr lang="en-US" sz="1200">
                <a:solidFill>
                  <a:srgbClr val="7F7F7F"/>
                </a:solidFill>
                <a:latin typeface="Arial"/>
                <a:ea typeface="Arial"/>
                <a:cs typeface="Arial"/>
                <a:sym typeface="Arial"/>
              </a:rPr>
              <a:t>Neutrophile und Makrophagen</a:t>
            </a:r>
            <a:endParaRPr>
              <a:solidFill>
                <a:srgbClr val="7F7F7F"/>
              </a:solidFill>
            </a:endParaRPr>
          </a:p>
          <a:p>
            <a:pPr marL="0" marR="0" lvl="0" indent="0" algn="l" rtl="0">
              <a:spcBef>
                <a:spcPts val="0"/>
              </a:spcBef>
              <a:spcAft>
                <a:spcPts val="0"/>
              </a:spcAft>
              <a:buNone/>
            </a:pPr>
            <a:endParaRPr sz="1400" b="1">
              <a:solidFill>
                <a:srgbClr val="7F7F7F"/>
              </a:solidFill>
              <a:latin typeface="Arial"/>
              <a:ea typeface="Arial"/>
              <a:cs typeface="Arial"/>
              <a:sym typeface="Arial"/>
            </a:endParaRPr>
          </a:p>
          <a:p>
            <a:pPr marL="0" marR="0" lvl="0" indent="0" algn="l" rtl="0">
              <a:spcBef>
                <a:spcPts val="0"/>
              </a:spcBef>
              <a:spcAft>
                <a:spcPts val="0"/>
              </a:spcAft>
              <a:buNone/>
            </a:pPr>
            <a:r>
              <a:rPr lang="en-US" sz="1200" i="1">
                <a:solidFill>
                  <a:srgbClr val="7F7F7F"/>
                </a:solidFill>
              </a:rPr>
              <a:t>Welche übergeordnete Molekülklasse stellt den wichtigsten Auslöser der angeborenen Immunantwort dar?</a:t>
            </a:r>
            <a:endParaRPr>
              <a:solidFill>
                <a:srgbClr val="7F7F7F"/>
              </a:solidFill>
            </a:endParaRPr>
          </a:p>
          <a:p>
            <a:pPr marL="0" marR="0" lvl="0" indent="0" algn="l" rtl="0">
              <a:spcBef>
                <a:spcPts val="0"/>
              </a:spcBef>
              <a:spcAft>
                <a:spcPts val="0"/>
              </a:spcAft>
              <a:buNone/>
            </a:pPr>
            <a:r>
              <a:rPr lang="en-US" sz="1200" b="1">
                <a:solidFill>
                  <a:schemeClr val="lt1"/>
                </a:solidFill>
              </a:rPr>
              <a:t>Lipopolysaccharide (LPS)</a:t>
            </a:r>
            <a:endParaRPr b="1">
              <a:solidFill>
                <a:schemeClr val="lt1"/>
              </a:solidFill>
            </a:endParaRPr>
          </a:p>
          <a:p>
            <a:pPr marL="0" marR="0" lvl="0" indent="0" algn="l" rtl="0">
              <a:spcBef>
                <a:spcPts val="0"/>
              </a:spcBef>
              <a:spcAft>
                <a:spcPts val="0"/>
              </a:spcAft>
              <a:buNone/>
            </a:pPr>
            <a:endParaRPr sz="1400">
              <a:solidFill>
                <a:srgbClr val="7F7F7F"/>
              </a:solidFill>
              <a:latin typeface="Arial"/>
              <a:ea typeface="Arial"/>
              <a:cs typeface="Arial"/>
              <a:sym typeface="Arial"/>
            </a:endParaRPr>
          </a:p>
          <a:p>
            <a:pPr marL="0" marR="0" lvl="0" indent="0" algn="l" rtl="0">
              <a:spcBef>
                <a:spcPts val="0"/>
              </a:spcBef>
              <a:spcAft>
                <a:spcPts val="0"/>
              </a:spcAft>
              <a:buNone/>
            </a:pPr>
            <a:r>
              <a:rPr lang="en-US" sz="1200" i="1">
                <a:solidFill>
                  <a:srgbClr val="7F7F7F"/>
                </a:solidFill>
              </a:rPr>
              <a:t>Wie lautet die Bezeichnung für den Rezeptor auf neutrophilen Granulozyten und Makrophagen (sowie einigen weiteren immunologisch relevanten Zelltypen), der als primärer Rezeptor für LPS fungiert?</a:t>
            </a:r>
            <a:endParaRPr>
              <a:solidFill>
                <a:srgbClr val="7F7F7F"/>
              </a:solidFill>
            </a:endParaRPr>
          </a:p>
          <a:p>
            <a:pPr marL="0" marR="0" lvl="0" indent="0" algn="l" rtl="0">
              <a:spcBef>
                <a:spcPts val="0"/>
              </a:spcBef>
              <a:spcAft>
                <a:spcPts val="0"/>
              </a:spcAft>
              <a:buNone/>
            </a:pPr>
            <a:r>
              <a:rPr lang="en-US" sz="1200">
                <a:solidFill>
                  <a:srgbClr val="7F7F7F"/>
                </a:solidFill>
                <a:latin typeface="Arial"/>
                <a:ea typeface="Arial"/>
                <a:cs typeface="Arial"/>
                <a:sym typeface="Arial"/>
              </a:rPr>
              <a:t>Toll-like-Rezeptoren (TLRs)</a:t>
            </a:r>
            <a:endParaRPr>
              <a:solidFill>
                <a:srgbClr val="7F7F7F"/>
              </a:solidFill>
            </a:endParaRPr>
          </a:p>
        </p:txBody>
      </p:sp>
      <p:sp>
        <p:nvSpPr>
          <p:cNvPr id="1652" name="Google Shape;1652;g3f6b88809e0_0_202"/>
          <p:cNvSpPr/>
          <p:nvPr/>
        </p:nvSpPr>
        <p:spPr>
          <a:xfrm>
            <a:off x="381000" y="5327374"/>
            <a:ext cx="2772900" cy="520200"/>
          </a:xfrm>
          <a:prstGeom prst="ellipse">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53" name="Google Shape;1653;g3f6b88809e0_0_202"/>
          <p:cNvSpPr txBox="1"/>
          <p:nvPr/>
        </p:nvSpPr>
        <p:spPr>
          <a:xfrm>
            <a:off x="3023581" y="3772799"/>
            <a:ext cx="4873200" cy="25191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Mit welcher Art von Organismen werden LPS </a:t>
            </a:r>
            <a:r>
              <a:rPr lang="en-US" sz="1200" i="1">
                <a:solidFill>
                  <a:srgbClr val="0000FF"/>
                </a:solidFill>
              </a:rPr>
              <a:t>assoziiert</a:t>
            </a:r>
            <a:r>
              <a:rPr lang="en-US" sz="1200" i="1">
                <a:solidFill>
                  <a:srgbClr val="0000FF"/>
                </a:solidFill>
                <a:latin typeface="Arial"/>
                <a:ea typeface="Arial"/>
                <a:cs typeface="Arial"/>
                <a:sym typeface="Arial"/>
              </a:rPr>
              <a:t>?</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Bakterien</a:t>
            </a:r>
            <a:endParaRPr>
              <a:solidFill>
                <a:srgbClr val="0000FF"/>
              </a:solidFill>
            </a:endParaRPr>
          </a:p>
          <a:p>
            <a:pPr marL="0" marR="0" lvl="0" indent="0" algn="l" rtl="0">
              <a:spcBef>
                <a:spcPts val="0"/>
              </a:spcBef>
              <a:spcAft>
                <a:spcPts val="0"/>
              </a:spcAft>
              <a:buNone/>
            </a:pPr>
            <a:endParaRPr sz="1400">
              <a:solidFill>
                <a:srgbClr val="C8C860"/>
              </a:solidFill>
              <a:latin typeface="Arial"/>
              <a:ea typeface="Arial"/>
              <a:cs typeface="Arial"/>
              <a:sym typeface="Arial"/>
            </a:endParaRPr>
          </a:p>
          <a:p>
            <a:pPr marL="0" marR="0" lvl="0" indent="0" algn="l" rtl="0">
              <a:spcBef>
                <a:spcPts val="0"/>
              </a:spcBef>
              <a:spcAft>
                <a:spcPts val="0"/>
              </a:spcAft>
              <a:buNone/>
            </a:pPr>
            <a:r>
              <a:rPr lang="en-US" sz="1200" i="1">
                <a:solidFill>
                  <a:srgbClr val="0000FF"/>
                </a:solidFill>
                <a:latin typeface="Arial"/>
                <a:ea typeface="Arial"/>
                <a:cs typeface="Arial"/>
                <a:sym typeface="Arial"/>
              </a:rPr>
              <a:t>Gram-positiv, Gram-negativ oder beides?</a:t>
            </a:r>
            <a:endParaRPr>
              <a:solidFill>
                <a:srgbClr val="0000FF"/>
              </a:solidFill>
            </a:endParaRPr>
          </a:p>
          <a:p>
            <a:pPr marL="0" marR="0" lvl="0" indent="0" algn="l" rtl="0">
              <a:spcBef>
                <a:spcPts val="0"/>
              </a:spcBef>
              <a:spcAft>
                <a:spcPts val="0"/>
              </a:spcAft>
              <a:buNone/>
            </a:pPr>
            <a:r>
              <a:rPr lang="en-US" sz="1200">
                <a:solidFill>
                  <a:srgbClr val="0000FF"/>
                </a:solidFill>
                <a:latin typeface="Arial"/>
                <a:ea typeface="Arial"/>
                <a:cs typeface="Arial"/>
                <a:sym typeface="Arial"/>
              </a:rPr>
              <a:t>Gram</a:t>
            </a:r>
            <a:r>
              <a:rPr lang="en-US" sz="1200">
                <a:solidFill>
                  <a:srgbClr val="0000FF"/>
                </a:solidFill>
              </a:rPr>
              <a:t>-negativ</a:t>
            </a:r>
            <a:endParaRPr>
              <a:solidFill>
                <a:srgbClr val="0000FF"/>
              </a:solidFill>
            </a:endParaRPr>
          </a:p>
          <a:p>
            <a:pPr marL="0" marR="0" lvl="0" indent="0" algn="l" rtl="0">
              <a:spcBef>
                <a:spcPts val="0"/>
              </a:spcBef>
              <a:spcAft>
                <a:spcPts val="0"/>
              </a:spcAft>
              <a:buNone/>
            </a:pPr>
            <a:endParaRPr sz="1400" i="1">
              <a:solidFill>
                <a:srgbClr val="C8C860"/>
              </a:solidFill>
              <a:latin typeface="Arial"/>
              <a:ea typeface="Arial"/>
              <a:cs typeface="Arial"/>
              <a:sym typeface="Arial"/>
            </a:endParaRPr>
          </a:p>
          <a:p>
            <a:pPr marL="0" marR="0" lvl="0" indent="0" algn="l" rtl="0">
              <a:spcBef>
                <a:spcPts val="0"/>
              </a:spcBef>
              <a:spcAft>
                <a:spcPts val="0"/>
              </a:spcAft>
              <a:buNone/>
            </a:pPr>
            <a:r>
              <a:rPr lang="en-US" sz="1200" i="1">
                <a:solidFill>
                  <a:srgbClr val="0000FF"/>
                </a:solidFill>
              </a:rPr>
              <a:t>Bakterielle LPS werden auch als eine Art Toxin bezeichnet – um welche Art von Toxin handelt es sich?</a:t>
            </a:r>
            <a:endParaRPr>
              <a:solidFill>
                <a:srgbClr val="0000FF"/>
              </a:solidFill>
            </a:endParaRPr>
          </a:p>
          <a:p>
            <a:pPr marL="0" marR="0" lvl="0" indent="0" algn="l" rtl="0">
              <a:spcBef>
                <a:spcPts val="0"/>
              </a:spcBef>
              <a:spcAft>
                <a:spcPts val="0"/>
              </a:spcAft>
              <a:buNone/>
            </a:pPr>
            <a:r>
              <a:rPr lang="en-US" sz="1200">
                <a:solidFill>
                  <a:srgbClr val="C8C860"/>
                </a:solidFill>
                <a:latin typeface="Arial"/>
                <a:ea typeface="Arial"/>
                <a:cs typeface="Arial"/>
                <a:sym typeface="Arial"/>
              </a:rPr>
              <a:t>„Endotoxin“</a:t>
            </a:r>
            <a:endParaRPr/>
          </a:p>
          <a:p>
            <a:pPr marL="0" marR="0" lvl="0" indent="0" algn="l" rtl="0">
              <a:spcBef>
                <a:spcPts val="0"/>
              </a:spcBef>
              <a:spcAft>
                <a:spcPts val="0"/>
              </a:spcAft>
              <a:buNone/>
            </a:pPr>
            <a:endParaRPr sz="1400">
              <a:solidFill>
                <a:srgbClr val="C8C860"/>
              </a:solidFill>
              <a:latin typeface="Arial"/>
              <a:ea typeface="Arial"/>
              <a:cs typeface="Arial"/>
              <a:sym typeface="Arial"/>
            </a:endParaRPr>
          </a:p>
          <a:p>
            <a:pPr marL="0" marR="0" lvl="0" indent="0" algn="l" rtl="0">
              <a:spcBef>
                <a:spcPts val="0"/>
              </a:spcBef>
              <a:spcAft>
                <a:spcPts val="0"/>
              </a:spcAft>
              <a:buNone/>
            </a:pPr>
            <a:r>
              <a:rPr lang="en-US" sz="1200" i="1">
                <a:solidFill>
                  <a:srgbClr val="C8C860"/>
                </a:solidFill>
                <a:latin typeface="Arial"/>
                <a:ea typeface="Arial"/>
                <a:cs typeface="Arial"/>
                <a:sym typeface="Arial"/>
              </a:rPr>
              <a:t>LPS/Endotoxine sind wesentliche Bestandteile welcher Eigenschaft der Bakterien, in denen sie vorkommen?</a:t>
            </a:r>
            <a:endParaRPr/>
          </a:p>
          <a:p>
            <a:pPr marL="0" marR="0" lvl="0" indent="0" algn="l" rtl="0">
              <a:spcBef>
                <a:spcPts val="0"/>
              </a:spcBef>
              <a:spcAft>
                <a:spcPts val="0"/>
              </a:spcAft>
              <a:buNone/>
            </a:pPr>
            <a:r>
              <a:rPr lang="en-US" sz="1200">
                <a:solidFill>
                  <a:srgbClr val="C8C860"/>
                </a:solidFill>
                <a:latin typeface="Arial"/>
                <a:ea typeface="Arial"/>
                <a:cs typeface="Arial"/>
                <a:sym typeface="Arial"/>
              </a:rPr>
              <a:t>Die Zellwand</a:t>
            </a:r>
            <a:endParaRP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Shape 1657"/>
        <p:cNvGrpSpPr/>
        <p:nvPr/>
      </p:nvGrpSpPr>
      <p:grpSpPr>
        <a:xfrm>
          <a:off x="0" y="0"/>
          <a:ext cx="0" cy="0"/>
          <a:chOff x="0" y="0"/>
          <a:chExt cx="0" cy="0"/>
        </a:xfrm>
      </p:grpSpPr>
      <p:sp>
        <p:nvSpPr>
          <p:cNvPr id="1658" name="Google Shape;1658;g3f6b88809e0_0_215"/>
          <p:cNvSpPr txBox="1">
            <a:spLocks noGrp="1"/>
          </p:cNvSpPr>
          <p:nvPr>
            <p:ph type="title"/>
          </p:nvPr>
        </p:nvSpPr>
        <p:spPr>
          <a:xfrm>
            <a:off x="457200" y="122238"/>
            <a:ext cx="7543800" cy="639900"/>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659" name="Google Shape;1659;g3f6b88809e0_0_215"/>
          <p:cNvSpPr txBox="1">
            <a:spLocks noGrp="1"/>
          </p:cNvSpPr>
          <p:nvPr>
            <p:ph type="body" idx="1"/>
          </p:nvPr>
        </p:nvSpPr>
        <p:spPr>
          <a:xfrm>
            <a:off x="381000" y="1010424"/>
            <a:ext cx="8382000" cy="54963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b="1" i="1">
                <a:solidFill>
                  <a:srgbClr val="BFBFBF"/>
                </a:solidFill>
              </a:rPr>
              <a:t>adaptive</a:t>
            </a:r>
            <a:r>
              <a:rPr lang="en-US" sz="1200" i="1">
                <a:solidFill>
                  <a:srgbClr val="BFBFBF"/>
                </a:solidFill>
              </a:rPr>
              <a:t>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maturer/hypermaturer Katarakt: phakolytisches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Eine Vitritis kann vorliegen: phakoantigenes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0"/>
                  </a:ext>
                </a:extLst>
              </a:rPr>
              <a:t>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Bei der Gonioskopie lässt sich kortikales Material im Kammerwinkel nachweisen: Linsenpartikelglaukom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Am wenigsten wahrscheinlich, dass sich ein erhöhter Augeninnendruck entwickelt: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Reaktion des </a:t>
            </a:r>
            <a:r>
              <a:rPr lang="en-US" sz="1200" i="1">
                <a:solidFill>
                  <a:srgbClr val="BFBFBF"/>
                </a:solidFill>
              </a:rPr>
              <a:t>angeborenen </a:t>
            </a:r>
            <a:r>
              <a:rPr lang="en-US" sz="1200">
                <a:solidFill>
                  <a:srgbClr val="BFBFBF"/>
                </a:solidFill>
              </a:rPr>
              <a:t>Immunsystems vermittelt: phakolytisches Glauko</a:t>
            </a:r>
            <a:endParaRPr sz="1200">
              <a:solidFill>
                <a:srgbClr val="BFBFBF"/>
              </a:solidFill>
            </a:endParaRPr>
          </a:p>
          <a:p>
            <a:pPr marL="342900" lvl="0" indent="0" algn="l" rtl="0">
              <a:spcBef>
                <a:spcPts val="0"/>
              </a:spcBef>
              <a:spcAft>
                <a:spcPts val="0"/>
              </a:spcAft>
              <a:buNone/>
            </a:pPr>
            <a:endParaRPr sz="1200">
              <a:solidFill>
                <a:srgbClr val="BFBFBF"/>
              </a:solidFill>
            </a:endParaRPr>
          </a:p>
        </p:txBody>
      </p:sp>
      <p:sp>
        <p:nvSpPr>
          <p:cNvPr id="1660" name="Google Shape;1660;g3f6b88809e0_0_215"/>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661" name="Google Shape;1661;g3f6b88809e0_0_21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133</a:t>
            </a:fld>
            <a:endParaRPr sz="1000" b="0" i="0" u="none" strike="noStrike" cap="none">
              <a:solidFill>
                <a:srgbClr val="000000"/>
              </a:solidFill>
              <a:latin typeface="Arial"/>
              <a:ea typeface="Arial"/>
              <a:cs typeface="Arial"/>
              <a:sym typeface="Arial"/>
            </a:endParaRPr>
          </a:p>
        </p:txBody>
      </p:sp>
      <p:sp>
        <p:nvSpPr>
          <p:cNvPr id="1662" name="Google Shape;1662;g3f6b88809e0_0_215"/>
          <p:cNvSpPr txBox="1"/>
          <p:nvPr/>
        </p:nvSpPr>
        <p:spPr>
          <a:xfrm>
            <a:off x="457200" y="2264549"/>
            <a:ext cx="8479200" cy="1903500"/>
          </a:xfrm>
          <a:prstGeom prst="rect">
            <a:avLst/>
          </a:prstGeom>
          <a:solidFill>
            <a:srgbClr val="EDEDCB"/>
          </a:solidFill>
          <a:ln>
            <a:noFill/>
          </a:ln>
        </p:spPr>
        <p:txBody>
          <a:bodyPr spcFirstLastPara="1" wrap="square" lIns="25400" tIns="12700" rIns="25400" bIns="12700" anchor="t" anchorCtr="0">
            <a:spAutoFit/>
          </a:bodyPr>
          <a:lstStyle/>
          <a:p>
            <a:pPr marL="0" lvl="0" indent="0" algn="l" rtl="0">
              <a:spcBef>
                <a:spcPts val="0"/>
              </a:spcBef>
              <a:spcAft>
                <a:spcPts val="0"/>
              </a:spcAft>
              <a:buNone/>
            </a:pPr>
            <a:r>
              <a:rPr lang="en-US" sz="1200" i="1">
                <a:solidFill>
                  <a:srgbClr val="BFBFBF"/>
                </a:solidFill>
              </a:rPr>
              <a:t>Es gibt zwei große Kategorien von Immunreaktionen – welche sind das?</a:t>
            </a:r>
            <a:endParaRPr>
              <a:solidFill>
                <a:srgbClr val="BFBFBF"/>
              </a:solidFill>
            </a:endParaRPr>
          </a:p>
          <a:p>
            <a:pPr marL="0" lvl="0" indent="0" algn="l" rtl="0">
              <a:spcBef>
                <a:spcPts val="0"/>
              </a:spcBef>
              <a:spcAft>
                <a:spcPts val="0"/>
              </a:spcAft>
              <a:buNone/>
            </a:pPr>
            <a:r>
              <a:rPr lang="en-US" sz="1200" b="1">
                <a:solidFill>
                  <a:srgbClr val="BFBFBF"/>
                </a:solidFill>
              </a:rPr>
              <a:t>Angeboren </a:t>
            </a:r>
            <a:r>
              <a:rPr lang="en-US" sz="1200">
                <a:solidFill>
                  <a:srgbClr val="BFBFBF"/>
                </a:solidFill>
              </a:rPr>
              <a:t>und </a:t>
            </a:r>
            <a:r>
              <a:rPr lang="en-US" sz="1200" b="1">
                <a:solidFill>
                  <a:srgbClr val="BFBFBF"/>
                </a:solidFill>
              </a:rPr>
              <a:t>adaptiv </a:t>
            </a:r>
            <a:r>
              <a:rPr lang="en-US" sz="1200">
                <a:solidFill>
                  <a:srgbClr val="BFBFBF"/>
                </a:solidFill>
              </a:rPr>
              <a:t>(zu Ihrer Information: Wir werden, wie zuvor versprochen, nun </a:t>
            </a:r>
            <a:r>
              <a:rPr lang="en-US" sz="1200" i="1">
                <a:solidFill>
                  <a:srgbClr val="BFBFBF"/>
                </a:solidFill>
              </a:rPr>
              <a:t>die adaptive Immunantwort </a:t>
            </a:r>
            <a:r>
              <a:rPr lang="en-US" sz="1200">
                <a:solidFill>
                  <a:srgbClr val="BFBFBF"/>
                </a:solidFill>
              </a:rPr>
              <a:t>näher erläutern.)</a:t>
            </a:r>
            <a:endParaRPr sz="1200" i="1">
              <a:solidFill>
                <a:srgbClr val="BFBFBF"/>
              </a:solidFill>
            </a:endParaRPr>
          </a:p>
          <a:p>
            <a:pPr marL="0" lvl="0" indent="0" algn="l" rtl="0">
              <a:spcBef>
                <a:spcPts val="0"/>
              </a:spcBef>
              <a:spcAft>
                <a:spcPts val="0"/>
              </a:spcAft>
              <a:buNone/>
            </a:pPr>
            <a:endParaRPr>
              <a:solidFill>
                <a:srgbClr val="BFBFBF"/>
              </a:solidFill>
            </a:endParaRPr>
          </a:p>
          <a:p>
            <a:pPr marL="0" lvl="0" indent="0" algn="l" rtl="0">
              <a:spcBef>
                <a:spcPts val="0"/>
              </a:spcBef>
              <a:spcAft>
                <a:spcPts val="0"/>
              </a:spcAft>
              <a:buNone/>
            </a:pPr>
            <a:r>
              <a:rPr lang="en-US" sz="1200" i="1">
                <a:solidFill>
                  <a:srgbClr val="BFBFBF"/>
                </a:solidFill>
              </a:rPr>
              <a:t>Wie ist die jeweilige Immunreaktion grundsätzlich charakterisiert, und worin unterscheiden sich die beiden Reaktionstypen?</a:t>
            </a:r>
            <a:endParaRPr sz="1200" i="1">
              <a:solidFill>
                <a:srgbClr val="BFBFBF"/>
              </a:solidFill>
            </a:endParaRPr>
          </a:p>
          <a:p>
            <a:pPr marL="0" lvl="0" indent="0" algn="l" rtl="0">
              <a:spcBef>
                <a:spcPts val="0"/>
              </a:spcBef>
              <a:spcAft>
                <a:spcPts val="0"/>
              </a:spcAft>
              <a:buNone/>
            </a:pPr>
            <a:r>
              <a:rPr lang="en-US" sz="1200">
                <a:solidFill>
                  <a:srgbClr val="BFBFBF"/>
                </a:solidFill>
              </a:rPr>
              <a:t>Die adaptive Immunantwort beruht auf einer Art immunologischer „Lern- bzw. Prägungsprozesse", bei denen Immunüberwachungszellen lernen, körperfremde Antigene zu erkennen und sich an diese zu erinnern. Im Gegensatz dazu erfordert die angeborene (oder natürliche) Immunantwort keine vorherige immunologische „Prägung". Sie beruht auf </a:t>
            </a:r>
            <a:r>
              <a:rPr lang="en-US" sz="1200" b="1" u="sng">
                <a:solidFill>
                  <a:srgbClr val="0000FF"/>
                </a:solidFill>
              </a:rPr>
              <a:t>„vorprogrammierten" Immunzellen,</a:t>
            </a:r>
            <a:r>
              <a:rPr lang="en-US" sz="1200">
                <a:solidFill>
                  <a:srgbClr val="BFBFBF"/>
                </a:solidFill>
              </a:rPr>
              <a:t> die körperfremde Strukturen erkennen können, sobald diese im Gewebe oder im Blut auftreten.</a:t>
            </a:r>
            <a:endParaRPr sz="1200" i="1">
              <a:solidFill>
                <a:srgbClr val="BFBFBF"/>
              </a:solidFill>
            </a:endParaRPr>
          </a:p>
        </p:txBody>
      </p:sp>
      <p:sp>
        <p:nvSpPr>
          <p:cNvPr id="1664" name="Google Shape;1664;g3f6b88809e0_0_215"/>
          <p:cNvSpPr txBox="1"/>
          <p:nvPr/>
        </p:nvSpPr>
        <p:spPr>
          <a:xfrm>
            <a:off x="484932" y="4571544"/>
            <a:ext cx="6718200" cy="2118900"/>
          </a:xfrm>
          <a:prstGeom prst="rect">
            <a:avLst/>
          </a:prstGeom>
          <a:solidFill>
            <a:srgbClr val="0020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7F7F7F"/>
                </a:solidFill>
              </a:rPr>
              <a:t>Welche beiden wesentlichen Effektorzelltypen sind an der angeborenen Immunantwort beteiligt?</a:t>
            </a:r>
            <a:endParaRPr>
              <a:solidFill>
                <a:srgbClr val="7F7F7F"/>
              </a:solidFill>
            </a:endParaRPr>
          </a:p>
          <a:p>
            <a:pPr marL="0" marR="0" lvl="0" indent="0" algn="l" rtl="0">
              <a:spcBef>
                <a:spcPts val="0"/>
              </a:spcBef>
              <a:spcAft>
                <a:spcPts val="0"/>
              </a:spcAft>
              <a:buNone/>
            </a:pPr>
            <a:r>
              <a:rPr lang="en-US" sz="1200">
                <a:solidFill>
                  <a:srgbClr val="7F7F7F"/>
                </a:solidFill>
                <a:latin typeface="Arial"/>
                <a:ea typeface="Arial"/>
                <a:cs typeface="Arial"/>
                <a:sym typeface="Arial"/>
              </a:rPr>
              <a:t>Neutrophile und Makrophagen</a:t>
            </a:r>
            <a:endParaRPr>
              <a:solidFill>
                <a:srgbClr val="7F7F7F"/>
              </a:solidFill>
            </a:endParaRPr>
          </a:p>
          <a:p>
            <a:pPr marL="0" marR="0" lvl="0" indent="0" algn="l" rtl="0">
              <a:spcBef>
                <a:spcPts val="0"/>
              </a:spcBef>
              <a:spcAft>
                <a:spcPts val="0"/>
              </a:spcAft>
              <a:buNone/>
            </a:pPr>
            <a:endParaRPr sz="1400" b="1">
              <a:solidFill>
                <a:srgbClr val="7F7F7F"/>
              </a:solidFill>
              <a:latin typeface="Arial"/>
              <a:ea typeface="Arial"/>
              <a:cs typeface="Arial"/>
              <a:sym typeface="Arial"/>
            </a:endParaRPr>
          </a:p>
          <a:p>
            <a:pPr marL="0" marR="0" lvl="0" indent="0" algn="l" rtl="0">
              <a:spcBef>
                <a:spcPts val="0"/>
              </a:spcBef>
              <a:spcAft>
                <a:spcPts val="0"/>
              </a:spcAft>
              <a:buNone/>
            </a:pPr>
            <a:r>
              <a:rPr lang="en-US" sz="1200" i="1">
                <a:solidFill>
                  <a:srgbClr val="7F7F7F"/>
                </a:solidFill>
              </a:rPr>
              <a:t>Welche übergeordnete Molekülklasse stellt den wichtigsten Auslöser der angeborenen Immunantwort dar?</a:t>
            </a:r>
            <a:endParaRPr>
              <a:solidFill>
                <a:srgbClr val="7F7F7F"/>
              </a:solidFill>
            </a:endParaRPr>
          </a:p>
          <a:p>
            <a:pPr marL="0" marR="0" lvl="0" indent="0" algn="l" rtl="0">
              <a:spcBef>
                <a:spcPts val="0"/>
              </a:spcBef>
              <a:spcAft>
                <a:spcPts val="0"/>
              </a:spcAft>
              <a:buNone/>
            </a:pPr>
            <a:r>
              <a:rPr lang="en-US" sz="1200" b="1">
                <a:solidFill>
                  <a:schemeClr val="lt1"/>
                </a:solidFill>
              </a:rPr>
              <a:t>Lipopolysaccharide (LPS)</a:t>
            </a:r>
            <a:endParaRPr b="1">
              <a:solidFill>
                <a:schemeClr val="lt1"/>
              </a:solidFill>
            </a:endParaRPr>
          </a:p>
          <a:p>
            <a:pPr marL="0" marR="0" lvl="0" indent="0" algn="l" rtl="0">
              <a:spcBef>
                <a:spcPts val="0"/>
              </a:spcBef>
              <a:spcAft>
                <a:spcPts val="0"/>
              </a:spcAft>
              <a:buNone/>
            </a:pPr>
            <a:endParaRPr sz="1400">
              <a:solidFill>
                <a:srgbClr val="7F7F7F"/>
              </a:solidFill>
              <a:latin typeface="Arial"/>
              <a:ea typeface="Arial"/>
              <a:cs typeface="Arial"/>
              <a:sym typeface="Arial"/>
            </a:endParaRPr>
          </a:p>
          <a:p>
            <a:pPr marL="0" marR="0" lvl="0" indent="0" algn="l" rtl="0">
              <a:spcBef>
                <a:spcPts val="0"/>
              </a:spcBef>
              <a:spcAft>
                <a:spcPts val="0"/>
              </a:spcAft>
              <a:buNone/>
            </a:pPr>
            <a:r>
              <a:rPr lang="en-US" sz="1200" i="1">
                <a:solidFill>
                  <a:srgbClr val="7F7F7F"/>
                </a:solidFill>
              </a:rPr>
              <a:t>Wie lautet die Bezeichnung für den Rezeptor auf neutrophilen Granulozyten und Makrophagen (sowie einigen weiteren immunologisch relevanten Zelltypen), der als primärer Rezeptor für LPS fungiert?</a:t>
            </a:r>
            <a:endParaRPr>
              <a:solidFill>
                <a:srgbClr val="7F7F7F"/>
              </a:solidFill>
            </a:endParaRPr>
          </a:p>
          <a:p>
            <a:pPr marL="0" marR="0" lvl="0" indent="0" algn="l" rtl="0">
              <a:spcBef>
                <a:spcPts val="0"/>
              </a:spcBef>
              <a:spcAft>
                <a:spcPts val="0"/>
              </a:spcAft>
              <a:buNone/>
            </a:pPr>
            <a:r>
              <a:rPr lang="en-US" sz="1200">
                <a:solidFill>
                  <a:srgbClr val="7F7F7F"/>
                </a:solidFill>
                <a:latin typeface="Arial"/>
                <a:ea typeface="Arial"/>
                <a:cs typeface="Arial"/>
                <a:sym typeface="Arial"/>
              </a:rPr>
              <a:t>Toll-like-Rezeptoren (TLRs)</a:t>
            </a:r>
            <a:endParaRPr>
              <a:solidFill>
                <a:srgbClr val="7F7F7F"/>
              </a:solidFill>
            </a:endParaRPr>
          </a:p>
        </p:txBody>
      </p:sp>
      <p:sp>
        <p:nvSpPr>
          <p:cNvPr id="1665" name="Google Shape;1665;g3f6b88809e0_0_215"/>
          <p:cNvSpPr/>
          <p:nvPr/>
        </p:nvSpPr>
        <p:spPr>
          <a:xfrm>
            <a:off x="381000" y="5327374"/>
            <a:ext cx="2772900" cy="520200"/>
          </a:xfrm>
          <a:prstGeom prst="ellipse">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66" name="Google Shape;1666;g3f6b88809e0_0_215"/>
          <p:cNvSpPr txBox="1"/>
          <p:nvPr/>
        </p:nvSpPr>
        <p:spPr>
          <a:xfrm>
            <a:off x="3023581" y="3772799"/>
            <a:ext cx="4873200" cy="25191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Mit welcher Art von Organismen werden LPS </a:t>
            </a:r>
            <a:r>
              <a:rPr lang="en-US" sz="1200" i="1">
                <a:solidFill>
                  <a:srgbClr val="0000FF"/>
                </a:solidFill>
              </a:rPr>
              <a:t>assoziiert</a:t>
            </a:r>
            <a:r>
              <a:rPr lang="en-US" sz="1200" i="1">
                <a:solidFill>
                  <a:srgbClr val="0000FF"/>
                </a:solidFill>
                <a:latin typeface="Arial"/>
                <a:ea typeface="Arial"/>
                <a:cs typeface="Arial"/>
                <a:sym typeface="Arial"/>
              </a:rPr>
              <a:t>?</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Bakterien</a:t>
            </a:r>
            <a:endParaRPr>
              <a:solidFill>
                <a:srgbClr val="0000FF"/>
              </a:solidFill>
            </a:endParaRPr>
          </a:p>
          <a:p>
            <a:pPr marL="0" marR="0" lvl="0" indent="0" algn="l" rtl="0">
              <a:spcBef>
                <a:spcPts val="0"/>
              </a:spcBef>
              <a:spcAft>
                <a:spcPts val="0"/>
              </a:spcAft>
              <a:buNone/>
            </a:pPr>
            <a:endParaRPr sz="1400">
              <a:solidFill>
                <a:srgbClr val="C8C860"/>
              </a:solidFill>
              <a:latin typeface="Arial"/>
              <a:ea typeface="Arial"/>
              <a:cs typeface="Arial"/>
              <a:sym typeface="Arial"/>
            </a:endParaRPr>
          </a:p>
          <a:p>
            <a:pPr marL="0" marR="0" lvl="0" indent="0" algn="l" rtl="0">
              <a:spcBef>
                <a:spcPts val="0"/>
              </a:spcBef>
              <a:spcAft>
                <a:spcPts val="0"/>
              </a:spcAft>
              <a:buNone/>
            </a:pPr>
            <a:r>
              <a:rPr lang="en-US" sz="1200" i="1">
                <a:solidFill>
                  <a:srgbClr val="0000FF"/>
                </a:solidFill>
                <a:latin typeface="Arial"/>
                <a:ea typeface="Arial"/>
                <a:cs typeface="Arial"/>
                <a:sym typeface="Arial"/>
              </a:rPr>
              <a:t>Gram-positiv, Gram-negativ oder beides?</a:t>
            </a:r>
            <a:endParaRPr>
              <a:solidFill>
                <a:srgbClr val="0000FF"/>
              </a:solidFill>
            </a:endParaRPr>
          </a:p>
          <a:p>
            <a:pPr marL="0" marR="0" lvl="0" indent="0" algn="l" rtl="0">
              <a:spcBef>
                <a:spcPts val="0"/>
              </a:spcBef>
              <a:spcAft>
                <a:spcPts val="0"/>
              </a:spcAft>
              <a:buNone/>
            </a:pPr>
            <a:r>
              <a:rPr lang="en-US" sz="1200">
                <a:solidFill>
                  <a:srgbClr val="0000FF"/>
                </a:solidFill>
                <a:latin typeface="Arial"/>
                <a:ea typeface="Arial"/>
                <a:cs typeface="Arial"/>
                <a:sym typeface="Arial"/>
              </a:rPr>
              <a:t>Gram</a:t>
            </a:r>
            <a:r>
              <a:rPr lang="en-US" sz="1200">
                <a:solidFill>
                  <a:srgbClr val="0000FF"/>
                </a:solidFill>
              </a:rPr>
              <a:t>-negativ</a:t>
            </a:r>
            <a:endParaRPr>
              <a:solidFill>
                <a:srgbClr val="0000FF"/>
              </a:solidFill>
            </a:endParaRPr>
          </a:p>
          <a:p>
            <a:pPr marL="0" marR="0" lvl="0" indent="0" algn="l" rtl="0">
              <a:spcBef>
                <a:spcPts val="0"/>
              </a:spcBef>
              <a:spcAft>
                <a:spcPts val="0"/>
              </a:spcAft>
              <a:buNone/>
            </a:pPr>
            <a:endParaRPr sz="1400" i="1">
              <a:solidFill>
                <a:srgbClr val="C8C860"/>
              </a:solidFill>
              <a:latin typeface="Arial"/>
              <a:ea typeface="Arial"/>
              <a:cs typeface="Arial"/>
              <a:sym typeface="Arial"/>
            </a:endParaRPr>
          </a:p>
          <a:p>
            <a:pPr marL="0" marR="0" lvl="0" indent="0" algn="l" rtl="0">
              <a:spcBef>
                <a:spcPts val="0"/>
              </a:spcBef>
              <a:spcAft>
                <a:spcPts val="0"/>
              </a:spcAft>
              <a:buNone/>
            </a:pPr>
            <a:r>
              <a:rPr lang="en-US" sz="1200" i="1">
                <a:solidFill>
                  <a:srgbClr val="0000FF"/>
                </a:solidFill>
              </a:rPr>
              <a:t>Bakterielle LPS werden auch als eine Art Toxin bezeichnet – um welche Art von Toxin handelt es sich?</a:t>
            </a:r>
            <a:endParaRPr>
              <a:solidFill>
                <a:srgbClr val="0000FF"/>
              </a:solidFill>
            </a:endParaRPr>
          </a:p>
          <a:p>
            <a:pPr marL="0" marR="0" lvl="0" indent="0" algn="l" rtl="0">
              <a:spcBef>
                <a:spcPts val="0"/>
              </a:spcBef>
              <a:spcAft>
                <a:spcPts val="0"/>
              </a:spcAft>
              <a:buNone/>
            </a:pPr>
            <a:r>
              <a:rPr lang="en-US" sz="1200">
                <a:solidFill>
                  <a:srgbClr val="0000FF"/>
                </a:solidFill>
                <a:latin typeface="Arial"/>
                <a:ea typeface="Arial"/>
                <a:cs typeface="Arial"/>
                <a:sym typeface="Arial"/>
              </a:rPr>
              <a:t>„Endotoxin“</a:t>
            </a:r>
            <a:endParaRPr>
              <a:solidFill>
                <a:srgbClr val="0000FF"/>
              </a:solidFill>
            </a:endParaRPr>
          </a:p>
          <a:p>
            <a:pPr marL="0" marR="0" lvl="0" indent="0" algn="l" rtl="0">
              <a:spcBef>
                <a:spcPts val="0"/>
              </a:spcBef>
              <a:spcAft>
                <a:spcPts val="0"/>
              </a:spcAft>
              <a:buNone/>
            </a:pPr>
            <a:endParaRPr sz="1400">
              <a:solidFill>
                <a:srgbClr val="C8C860"/>
              </a:solidFill>
              <a:latin typeface="Arial"/>
              <a:ea typeface="Arial"/>
              <a:cs typeface="Arial"/>
              <a:sym typeface="Arial"/>
            </a:endParaRPr>
          </a:p>
          <a:p>
            <a:pPr marL="0" marR="0" lvl="0" indent="0" algn="l" rtl="0">
              <a:spcBef>
                <a:spcPts val="0"/>
              </a:spcBef>
              <a:spcAft>
                <a:spcPts val="0"/>
              </a:spcAft>
              <a:buNone/>
            </a:pPr>
            <a:r>
              <a:rPr lang="en-US" sz="1200" i="1">
                <a:solidFill>
                  <a:srgbClr val="C8C860"/>
                </a:solidFill>
                <a:latin typeface="Arial"/>
                <a:ea typeface="Arial"/>
                <a:cs typeface="Arial"/>
                <a:sym typeface="Arial"/>
              </a:rPr>
              <a:t>LPS/Endotoxine sind wesentliche Bestandteile welcher Eigenschaft der Bakterien, in denen sie vorkommen?</a:t>
            </a:r>
            <a:endParaRPr/>
          </a:p>
          <a:p>
            <a:pPr marL="0" marR="0" lvl="0" indent="0" algn="l" rtl="0">
              <a:spcBef>
                <a:spcPts val="0"/>
              </a:spcBef>
              <a:spcAft>
                <a:spcPts val="0"/>
              </a:spcAft>
              <a:buNone/>
            </a:pPr>
            <a:r>
              <a:rPr lang="en-US" sz="1200">
                <a:solidFill>
                  <a:srgbClr val="C8C860"/>
                </a:solidFill>
                <a:latin typeface="Arial"/>
                <a:ea typeface="Arial"/>
                <a:cs typeface="Arial"/>
                <a:sym typeface="Arial"/>
              </a:rPr>
              <a:t>Die Zellwand</a:t>
            </a:r>
            <a:endParaRP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Shape 1670"/>
        <p:cNvGrpSpPr/>
        <p:nvPr/>
      </p:nvGrpSpPr>
      <p:grpSpPr>
        <a:xfrm>
          <a:off x="0" y="0"/>
          <a:ext cx="0" cy="0"/>
          <a:chOff x="0" y="0"/>
          <a:chExt cx="0" cy="0"/>
        </a:xfrm>
      </p:grpSpPr>
      <p:sp>
        <p:nvSpPr>
          <p:cNvPr id="1671" name="Google Shape;1671;g3f6b88809e0_0_227"/>
          <p:cNvSpPr txBox="1">
            <a:spLocks noGrp="1"/>
          </p:cNvSpPr>
          <p:nvPr>
            <p:ph type="title"/>
          </p:nvPr>
        </p:nvSpPr>
        <p:spPr>
          <a:xfrm>
            <a:off x="457200" y="122238"/>
            <a:ext cx="7543800" cy="639900"/>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Q</a:t>
            </a:r>
            <a:endParaRPr dirty="0"/>
          </a:p>
        </p:txBody>
      </p:sp>
      <p:sp>
        <p:nvSpPr>
          <p:cNvPr id="1672" name="Google Shape;1672;g3f6b88809e0_0_227"/>
          <p:cNvSpPr txBox="1">
            <a:spLocks noGrp="1"/>
          </p:cNvSpPr>
          <p:nvPr>
            <p:ph type="body" idx="1"/>
          </p:nvPr>
        </p:nvSpPr>
        <p:spPr>
          <a:xfrm>
            <a:off x="381000" y="1010424"/>
            <a:ext cx="8382000" cy="54963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b="1" i="1">
                <a:solidFill>
                  <a:srgbClr val="BFBFBF"/>
                </a:solidFill>
              </a:rPr>
              <a:t>adaptive</a:t>
            </a:r>
            <a:r>
              <a:rPr lang="en-US" sz="1200" i="1">
                <a:solidFill>
                  <a:srgbClr val="BFBFBF"/>
                </a:solidFill>
              </a:rPr>
              <a:t>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maturer/hypermaturer Katarakt: phakolytisches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Eine Vitritis kann vorliegen: phakoantigenes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1"/>
                  </a:ext>
                </a:extLst>
              </a:rPr>
              <a:t>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Bei der Gonioskopie lässt sich kortikales Material im Kammerwinkel nachweisen: Linsenpartikelglaukom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Am wenigsten wahrscheinlich, dass sich ein erhöhter Augeninnendruck entwickelt: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Reaktion des </a:t>
            </a:r>
            <a:r>
              <a:rPr lang="en-US" sz="1200" i="1">
                <a:solidFill>
                  <a:srgbClr val="BFBFBF"/>
                </a:solidFill>
              </a:rPr>
              <a:t>angeborenen </a:t>
            </a:r>
            <a:r>
              <a:rPr lang="en-US" sz="1200">
                <a:solidFill>
                  <a:srgbClr val="BFBFBF"/>
                </a:solidFill>
              </a:rPr>
              <a:t>Immunsystems vermittelt: phakolytisches Glauko</a:t>
            </a:r>
            <a:endParaRPr sz="1200">
              <a:solidFill>
                <a:srgbClr val="BFBFBF"/>
              </a:solidFill>
            </a:endParaRPr>
          </a:p>
          <a:p>
            <a:pPr marL="342900" lvl="0" indent="0" algn="l" rtl="0">
              <a:spcBef>
                <a:spcPts val="0"/>
              </a:spcBef>
              <a:spcAft>
                <a:spcPts val="0"/>
              </a:spcAft>
              <a:buNone/>
            </a:pPr>
            <a:endParaRPr sz="1200">
              <a:solidFill>
                <a:srgbClr val="BFBFBF"/>
              </a:solidFill>
            </a:endParaRPr>
          </a:p>
        </p:txBody>
      </p:sp>
      <p:sp>
        <p:nvSpPr>
          <p:cNvPr id="1673" name="Google Shape;1673;g3f6b88809e0_0_227"/>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674" name="Google Shape;1674;g3f6b88809e0_0_22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134</a:t>
            </a:fld>
            <a:endParaRPr sz="1000" b="0" i="0" u="none" strike="noStrike" cap="none">
              <a:solidFill>
                <a:srgbClr val="000000"/>
              </a:solidFill>
              <a:latin typeface="Arial"/>
              <a:ea typeface="Arial"/>
              <a:cs typeface="Arial"/>
              <a:sym typeface="Arial"/>
            </a:endParaRPr>
          </a:p>
        </p:txBody>
      </p:sp>
      <p:sp>
        <p:nvSpPr>
          <p:cNvPr id="1675" name="Google Shape;1675;g3f6b88809e0_0_227"/>
          <p:cNvSpPr txBox="1"/>
          <p:nvPr/>
        </p:nvSpPr>
        <p:spPr>
          <a:xfrm>
            <a:off x="457200" y="2264549"/>
            <a:ext cx="8479200" cy="1903500"/>
          </a:xfrm>
          <a:prstGeom prst="rect">
            <a:avLst/>
          </a:prstGeom>
          <a:solidFill>
            <a:srgbClr val="EDEDCB"/>
          </a:solidFill>
          <a:ln>
            <a:noFill/>
          </a:ln>
        </p:spPr>
        <p:txBody>
          <a:bodyPr spcFirstLastPara="1" wrap="square" lIns="25400" tIns="12700" rIns="25400" bIns="12700" anchor="t" anchorCtr="0">
            <a:spAutoFit/>
          </a:bodyPr>
          <a:lstStyle/>
          <a:p>
            <a:pPr marL="0" lvl="0" indent="0" algn="l" rtl="0">
              <a:spcBef>
                <a:spcPts val="0"/>
              </a:spcBef>
              <a:spcAft>
                <a:spcPts val="0"/>
              </a:spcAft>
              <a:buNone/>
            </a:pPr>
            <a:r>
              <a:rPr lang="en-US" sz="1200" i="1">
                <a:solidFill>
                  <a:srgbClr val="BFBFBF"/>
                </a:solidFill>
              </a:rPr>
              <a:t>Es gibt zwei große Kategorien von Immunreaktionen – welche sind das?</a:t>
            </a:r>
            <a:endParaRPr>
              <a:solidFill>
                <a:srgbClr val="BFBFBF"/>
              </a:solidFill>
            </a:endParaRPr>
          </a:p>
          <a:p>
            <a:pPr marL="0" lvl="0" indent="0" algn="l" rtl="0">
              <a:spcBef>
                <a:spcPts val="0"/>
              </a:spcBef>
              <a:spcAft>
                <a:spcPts val="0"/>
              </a:spcAft>
              <a:buNone/>
            </a:pPr>
            <a:r>
              <a:rPr lang="en-US" sz="1200" b="1">
                <a:solidFill>
                  <a:srgbClr val="BFBFBF"/>
                </a:solidFill>
              </a:rPr>
              <a:t>Angeboren </a:t>
            </a:r>
            <a:r>
              <a:rPr lang="en-US" sz="1200">
                <a:solidFill>
                  <a:srgbClr val="BFBFBF"/>
                </a:solidFill>
              </a:rPr>
              <a:t>und </a:t>
            </a:r>
            <a:r>
              <a:rPr lang="en-US" sz="1200" b="1">
                <a:solidFill>
                  <a:srgbClr val="BFBFBF"/>
                </a:solidFill>
              </a:rPr>
              <a:t>adaptiv </a:t>
            </a:r>
            <a:r>
              <a:rPr lang="en-US" sz="1200">
                <a:solidFill>
                  <a:srgbClr val="BFBFBF"/>
                </a:solidFill>
              </a:rPr>
              <a:t>(zu Ihrer Information: Wir werden, wie zuvor versprochen, nun </a:t>
            </a:r>
            <a:r>
              <a:rPr lang="en-US" sz="1200" i="1">
                <a:solidFill>
                  <a:srgbClr val="BFBFBF"/>
                </a:solidFill>
              </a:rPr>
              <a:t>die adaptive Immunantwort </a:t>
            </a:r>
            <a:r>
              <a:rPr lang="en-US" sz="1200">
                <a:solidFill>
                  <a:srgbClr val="BFBFBF"/>
                </a:solidFill>
              </a:rPr>
              <a:t>näher erläutern.)</a:t>
            </a:r>
            <a:endParaRPr sz="1200" i="1">
              <a:solidFill>
                <a:srgbClr val="BFBFBF"/>
              </a:solidFill>
            </a:endParaRPr>
          </a:p>
          <a:p>
            <a:pPr marL="0" lvl="0" indent="0" algn="l" rtl="0">
              <a:spcBef>
                <a:spcPts val="0"/>
              </a:spcBef>
              <a:spcAft>
                <a:spcPts val="0"/>
              </a:spcAft>
              <a:buNone/>
            </a:pPr>
            <a:endParaRPr>
              <a:solidFill>
                <a:srgbClr val="BFBFBF"/>
              </a:solidFill>
            </a:endParaRPr>
          </a:p>
          <a:p>
            <a:pPr marL="0" lvl="0" indent="0" algn="l" rtl="0">
              <a:spcBef>
                <a:spcPts val="0"/>
              </a:spcBef>
              <a:spcAft>
                <a:spcPts val="0"/>
              </a:spcAft>
              <a:buNone/>
            </a:pPr>
            <a:r>
              <a:rPr lang="en-US" sz="1200" i="1">
                <a:solidFill>
                  <a:srgbClr val="BFBFBF"/>
                </a:solidFill>
              </a:rPr>
              <a:t>Wie ist die jeweilige Immunreaktion grundsätzlich charakterisiert, und worin unterscheiden sich die beiden Reaktionstypen?</a:t>
            </a:r>
            <a:endParaRPr sz="1200" i="1">
              <a:solidFill>
                <a:srgbClr val="BFBFBF"/>
              </a:solidFill>
            </a:endParaRPr>
          </a:p>
          <a:p>
            <a:pPr marL="0" lvl="0" indent="0" algn="l" rtl="0">
              <a:spcBef>
                <a:spcPts val="0"/>
              </a:spcBef>
              <a:spcAft>
                <a:spcPts val="0"/>
              </a:spcAft>
              <a:buNone/>
            </a:pPr>
            <a:r>
              <a:rPr lang="en-US" sz="1200">
                <a:solidFill>
                  <a:srgbClr val="BFBFBF"/>
                </a:solidFill>
              </a:rPr>
              <a:t>Die adaptive Immunantwort beruht auf einer Art immunologischer „Lern- bzw. Prägungsprozesse", bei denen Immunüberwachungszellen lernen, körperfremde Antigene zu erkennen und sich an diese zu erinnern. Im Gegensatz dazu erfordert die angeborene (oder natürliche) Immunantwort keine vorherige immunologische „Prägung". Sie beruht auf </a:t>
            </a:r>
            <a:r>
              <a:rPr lang="en-US" sz="1200" b="1" u="sng">
                <a:solidFill>
                  <a:srgbClr val="0000FF"/>
                </a:solidFill>
              </a:rPr>
              <a:t>„vorprogrammierten" Immunzellen,</a:t>
            </a:r>
            <a:r>
              <a:rPr lang="en-US" sz="1200">
                <a:solidFill>
                  <a:srgbClr val="BFBFBF"/>
                </a:solidFill>
              </a:rPr>
              <a:t> die körperfremde Strukturen erkennen können, sobald diese im Gewebe oder im Blut auftreten.</a:t>
            </a:r>
            <a:endParaRPr sz="1200" i="1">
              <a:solidFill>
                <a:srgbClr val="BFBFBF"/>
              </a:solidFill>
            </a:endParaRPr>
          </a:p>
        </p:txBody>
      </p:sp>
      <p:sp>
        <p:nvSpPr>
          <p:cNvPr id="1677" name="Google Shape;1677;g3f6b88809e0_0_227"/>
          <p:cNvSpPr txBox="1"/>
          <p:nvPr/>
        </p:nvSpPr>
        <p:spPr>
          <a:xfrm>
            <a:off x="484932" y="4571544"/>
            <a:ext cx="6718200" cy="2118900"/>
          </a:xfrm>
          <a:prstGeom prst="rect">
            <a:avLst/>
          </a:prstGeom>
          <a:solidFill>
            <a:srgbClr val="0020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7F7F7F"/>
                </a:solidFill>
              </a:rPr>
              <a:t>Welche beiden wesentlichen Effektorzelltypen sind an der angeborenen Immunantwort beteiligt?</a:t>
            </a:r>
            <a:endParaRPr>
              <a:solidFill>
                <a:srgbClr val="7F7F7F"/>
              </a:solidFill>
            </a:endParaRPr>
          </a:p>
          <a:p>
            <a:pPr marL="0" marR="0" lvl="0" indent="0" algn="l" rtl="0">
              <a:spcBef>
                <a:spcPts val="0"/>
              </a:spcBef>
              <a:spcAft>
                <a:spcPts val="0"/>
              </a:spcAft>
              <a:buNone/>
            </a:pPr>
            <a:r>
              <a:rPr lang="en-US" sz="1200">
                <a:solidFill>
                  <a:srgbClr val="7F7F7F"/>
                </a:solidFill>
                <a:latin typeface="Arial"/>
                <a:ea typeface="Arial"/>
                <a:cs typeface="Arial"/>
                <a:sym typeface="Arial"/>
              </a:rPr>
              <a:t>Neutrophile und Makrophagen</a:t>
            </a:r>
            <a:endParaRPr>
              <a:solidFill>
                <a:srgbClr val="7F7F7F"/>
              </a:solidFill>
            </a:endParaRPr>
          </a:p>
          <a:p>
            <a:pPr marL="0" marR="0" lvl="0" indent="0" algn="l" rtl="0">
              <a:spcBef>
                <a:spcPts val="0"/>
              </a:spcBef>
              <a:spcAft>
                <a:spcPts val="0"/>
              </a:spcAft>
              <a:buNone/>
            </a:pPr>
            <a:endParaRPr sz="1400" b="1">
              <a:solidFill>
                <a:srgbClr val="7F7F7F"/>
              </a:solidFill>
              <a:latin typeface="Arial"/>
              <a:ea typeface="Arial"/>
              <a:cs typeface="Arial"/>
              <a:sym typeface="Arial"/>
            </a:endParaRPr>
          </a:p>
          <a:p>
            <a:pPr marL="0" marR="0" lvl="0" indent="0" algn="l" rtl="0">
              <a:spcBef>
                <a:spcPts val="0"/>
              </a:spcBef>
              <a:spcAft>
                <a:spcPts val="0"/>
              </a:spcAft>
              <a:buNone/>
            </a:pPr>
            <a:r>
              <a:rPr lang="en-US" sz="1200" i="1">
                <a:solidFill>
                  <a:srgbClr val="7F7F7F"/>
                </a:solidFill>
              </a:rPr>
              <a:t>Welche übergeordnete Molekülklasse stellt den wichtigsten Auslöser der angeborenen Immunantwort dar?</a:t>
            </a:r>
            <a:endParaRPr>
              <a:solidFill>
                <a:srgbClr val="7F7F7F"/>
              </a:solidFill>
            </a:endParaRPr>
          </a:p>
          <a:p>
            <a:pPr marL="0" marR="0" lvl="0" indent="0" algn="l" rtl="0">
              <a:spcBef>
                <a:spcPts val="0"/>
              </a:spcBef>
              <a:spcAft>
                <a:spcPts val="0"/>
              </a:spcAft>
              <a:buNone/>
            </a:pPr>
            <a:r>
              <a:rPr lang="en-US" sz="1200" b="1">
                <a:solidFill>
                  <a:schemeClr val="lt1"/>
                </a:solidFill>
              </a:rPr>
              <a:t>Lipopolysaccharide (LPS)</a:t>
            </a:r>
            <a:endParaRPr b="1">
              <a:solidFill>
                <a:schemeClr val="lt1"/>
              </a:solidFill>
            </a:endParaRPr>
          </a:p>
          <a:p>
            <a:pPr marL="0" marR="0" lvl="0" indent="0" algn="l" rtl="0">
              <a:spcBef>
                <a:spcPts val="0"/>
              </a:spcBef>
              <a:spcAft>
                <a:spcPts val="0"/>
              </a:spcAft>
              <a:buNone/>
            </a:pPr>
            <a:endParaRPr sz="1400">
              <a:solidFill>
                <a:srgbClr val="7F7F7F"/>
              </a:solidFill>
              <a:latin typeface="Arial"/>
              <a:ea typeface="Arial"/>
              <a:cs typeface="Arial"/>
              <a:sym typeface="Arial"/>
            </a:endParaRPr>
          </a:p>
          <a:p>
            <a:pPr marL="0" marR="0" lvl="0" indent="0" algn="l" rtl="0">
              <a:spcBef>
                <a:spcPts val="0"/>
              </a:spcBef>
              <a:spcAft>
                <a:spcPts val="0"/>
              </a:spcAft>
              <a:buNone/>
            </a:pPr>
            <a:r>
              <a:rPr lang="en-US" sz="1200" i="1">
                <a:solidFill>
                  <a:srgbClr val="7F7F7F"/>
                </a:solidFill>
              </a:rPr>
              <a:t>Wie lautet die Bezeichnung für den Rezeptor auf neutrophilen Granulozyten und Makrophagen (sowie einigen weiteren immunologisch relevanten Zelltypen), der als primärer Rezeptor für LPS fungiert?</a:t>
            </a:r>
            <a:endParaRPr>
              <a:solidFill>
                <a:srgbClr val="7F7F7F"/>
              </a:solidFill>
            </a:endParaRPr>
          </a:p>
          <a:p>
            <a:pPr marL="0" marR="0" lvl="0" indent="0" algn="l" rtl="0">
              <a:spcBef>
                <a:spcPts val="0"/>
              </a:spcBef>
              <a:spcAft>
                <a:spcPts val="0"/>
              </a:spcAft>
              <a:buNone/>
            </a:pPr>
            <a:r>
              <a:rPr lang="en-US" sz="1200">
                <a:solidFill>
                  <a:srgbClr val="7F7F7F"/>
                </a:solidFill>
                <a:latin typeface="Arial"/>
                <a:ea typeface="Arial"/>
                <a:cs typeface="Arial"/>
                <a:sym typeface="Arial"/>
              </a:rPr>
              <a:t>Toll-like-Rezeptoren (TLRs)</a:t>
            </a:r>
            <a:endParaRPr>
              <a:solidFill>
                <a:srgbClr val="7F7F7F"/>
              </a:solidFill>
            </a:endParaRPr>
          </a:p>
        </p:txBody>
      </p:sp>
      <p:sp>
        <p:nvSpPr>
          <p:cNvPr id="1678" name="Google Shape;1678;g3f6b88809e0_0_227"/>
          <p:cNvSpPr/>
          <p:nvPr/>
        </p:nvSpPr>
        <p:spPr>
          <a:xfrm>
            <a:off x="381000" y="5327374"/>
            <a:ext cx="2772900" cy="520200"/>
          </a:xfrm>
          <a:prstGeom prst="ellipse">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79" name="Google Shape;1679;g3f6b88809e0_0_227"/>
          <p:cNvSpPr txBox="1"/>
          <p:nvPr/>
        </p:nvSpPr>
        <p:spPr>
          <a:xfrm>
            <a:off x="3023581" y="3772799"/>
            <a:ext cx="4873200" cy="25191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Mit welcher Art von Organismen werden LPS </a:t>
            </a:r>
            <a:r>
              <a:rPr lang="en-US" sz="1200" i="1">
                <a:solidFill>
                  <a:srgbClr val="0000FF"/>
                </a:solidFill>
              </a:rPr>
              <a:t>assoziiert</a:t>
            </a:r>
            <a:r>
              <a:rPr lang="en-US" sz="1200" i="1">
                <a:solidFill>
                  <a:srgbClr val="0000FF"/>
                </a:solidFill>
                <a:latin typeface="Arial"/>
                <a:ea typeface="Arial"/>
                <a:cs typeface="Arial"/>
                <a:sym typeface="Arial"/>
              </a:rPr>
              <a:t>?</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Bakterien</a:t>
            </a:r>
            <a:endParaRPr>
              <a:solidFill>
                <a:srgbClr val="0000FF"/>
              </a:solidFill>
            </a:endParaRPr>
          </a:p>
          <a:p>
            <a:pPr marL="0" marR="0" lvl="0" indent="0" algn="l" rtl="0">
              <a:spcBef>
                <a:spcPts val="0"/>
              </a:spcBef>
              <a:spcAft>
                <a:spcPts val="0"/>
              </a:spcAft>
              <a:buNone/>
            </a:pPr>
            <a:endParaRPr sz="1400">
              <a:solidFill>
                <a:srgbClr val="C8C860"/>
              </a:solidFill>
              <a:latin typeface="Arial"/>
              <a:ea typeface="Arial"/>
              <a:cs typeface="Arial"/>
              <a:sym typeface="Arial"/>
            </a:endParaRPr>
          </a:p>
          <a:p>
            <a:pPr marL="0" marR="0" lvl="0" indent="0" algn="l" rtl="0">
              <a:spcBef>
                <a:spcPts val="0"/>
              </a:spcBef>
              <a:spcAft>
                <a:spcPts val="0"/>
              </a:spcAft>
              <a:buNone/>
            </a:pPr>
            <a:r>
              <a:rPr lang="en-US" sz="1200" i="1">
                <a:solidFill>
                  <a:srgbClr val="0000FF"/>
                </a:solidFill>
                <a:latin typeface="Arial"/>
                <a:ea typeface="Arial"/>
                <a:cs typeface="Arial"/>
                <a:sym typeface="Arial"/>
              </a:rPr>
              <a:t>Gram-positiv, Gram-negativ oder beides?</a:t>
            </a:r>
            <a:endParaRPr>
              <a:solidFill>
                <a:srgbClr val="0000FF"/>
              </a:solidFill>
            </a:endParaRPr>
          </a:p>
          <a:p>
            <a:pPr marL="0" marR="0" lvl="0" indent="0" algn="l" rtl="0">
              <a:spcBef>
                <a:spcPts val="0"/>
              </a:spcBef>
              <a:spcAft>
                <a:spcPts val="0"/>
              </a:spcAft>
              <a:buNone/>
            </a:pPr>
            <a:r>
              <a:rPr lang="en-US" sz="1200">
                <a:solidFill>
                  <a:srgbClr val="0000FF"/>
                </a:solidFill>
                <a:latin typeface="Arial"/>
                <a:ea typeface="Arial"/>
                <a:cs typeface="Arial"/>
                <a:sym typeface="Arial"/>
              </a:rPr>
              <a:t>Gram</a:t>
            </a:r>
            <a:r>
              <a:rPr lang="en-US" sz="1200">
                <a:solidFill>
                  <a:srgbClr val="0000FF"/>
                </a:solidFill>
              </a:rPr>
              <a:t>-negativ</a:t>
            </a:r>
            <a:endParaRPr>
              <a:solidFill>
                <a:srgbClr val="0000FF"/>
              </a:solidFill>
            </a:endParaRPr>
          </a:p>
          <a:p>
            <a:pPr marL="0" marR="0" lvl="0" indent="0" algn="l" rtl="0">
              <a:spcBef>
                <a:spcPts val="0"/>
              </a:spcBef>
              <a:spcAft>
                <a:spcPts val="0"/>
              </a:spcAft>
              <a:buNone/>
            </a:pPr>
            <a:endParaRPr sz="1400" i="1">
              <a:solidFill>
                <a:srgbClr val="C8C860"/>
              </a:solidFill>
              <a:latin typeface="Arial"/>
              <a:ea typeface="Arial"/>
              <a:cs typeface="Arial"/>
              <a:sym typeface="Arial"/>
            </a:endParaRPr>
          </a:p>
          <a:p>
            <a:pPr marL="0" marR="0" lvl="0" indent="0" algn="l" rtl="0">
              <a:spcBef>
                <a:spcPts val="0"/>
              </a:spcBef>
              <a:spcAft>
                <a:spcPts val="0"/>
              </a:spcAft>
              <a:buNone/>
            </a:pPr>
            <a:r>
              <a:rPr lang="en-US" sz="1200" i="1">
                <a:solidFill>
                  <a:srgbClr val="0000FF"/>
                </a:solidFill>
              </a:rPr>
              <a:t>Bakterielle LPS werden auch als eine Art Toxin bezeichnet – um welche Art von Toxin handelt es sich?</a:t>
            </a:r>
            <a:endParaRPr>
              <a:solidFill>
                <a:srgbClr val="0000FF"/>
              </a:solidFill>
            </a:endParaRPr>
          </a:p>
          <a:p>
            <a:pPr marL="0" marR="0" lvl="0" indent="0" algn="l" rtl="0">
              <a:spcBef>
                <a:spcPts val="0"/>
              </a:spcBef>
              <a:spcAft>
                <a:spcPts val="0"/>
              </a:spcAft>
              <a:buNone/>
            </a:pPr>
            <a:r>
              <a:rPr lang="en-US" sz="1200">
                <a:solidFill>
                  <a:srgbClr val="0000FF"/>
                </a:solidFill>
                <a:latin typeface="Arial"/>
                <a:ea typeface="Arial"/>
                <a:cs typeface="Arial"/>
                <a:sym typeface="Arial"/>
              </a:rPr>
              <a:t>„Endotoxin“</a:t>
            </a:r>
            <a:endParaRPr>
              <a:solidFill>
                <a:srgbClr val="0000FF"/>
              </a:solidFill>
            </a:endParaRPr>
          </a:p>
          <a:p>
            <a:pPr marL="0" marR="0" lvl="0" indent="0" algn="l" rtl="0">
              <a:spcBef>
                <a:spcPts val="0"/>
              </a:spcBef>
              <a:spcAft>
                <a:spcPts val="0"/>
              </a:spcAft>
              <a:buNone/>
            </a:pPr>
            <a:endParaRPr sz="1400">
              <a:solidFill>
                <a:srgbClr val="C8C860"/>
              </a:solidFill>
              <a:latin typeface="Arial"/>
              <a:ea typeface="Arial"/>
              <a:cs typeface="Arial"/>
              <a:sym typeface="Arial"/>
            </a:endParaRPr>
          </a:p>
          <a:p>
            <a:pPr marL="0" marR="0" lvl="0" indent="0" algn="l" rtl="0">
              <a:spcBef>
                <a:spcPts val="0"/>
              </a:spcBef>
              <a:spcAft>
                <a:spcPts val="0"/>
              </a:spcAft>
              <a:buNone/>
            </a:pPr>
            <a:r>
              <a:rPr lang="en-US" sz="1200" i="1">
                <a:solidFill>
                  <a:srgbClr val="0000FF"/>
                </a:solidFill>
              </a:rPr>
              <a:t>LPS bzw. Endotoxine sind intrinsische Bestandteile welcher bakteriellen Struktur?</a:t>
            </a:r>
            <a:endParaRPr>
              <a:solidFill>
                <a:srgbClr val="0000FF"/>
              </a:solidFill>
            </a:endParaRPr>
          </a:p>
          <a:p>
            <a:pPr marL="0" marR="0" lvl="0" indent="0" algn="l" rtl="0">
              <a:spcBef>
                <a:spcPts val="0"/>
              </a:spcBef>
              <a:spcAft>
                <a:spcPts val="0"/>
              </a:spcAft>
              <a:buNone/>
            </a:pPr>
            <a:r>
              <a:rPr lang="en-US" sz="1200">
                <a:solidFill>
                  <a:srgbClr val="C8C860"/>
                </a:solidFill>
                <a:latin typeface="Arial"/>
                <a:ea typeface="Arial"/>
                <a:cs typeface="Arial"/>
                <a:sym typeface="Arial"/>
              </a:rPr>
              <a:t>Die Zellwand</a:t>
            </a:r>
            <a:endParaRP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Shape 1683"/>
        <p:cNvGrpSpPr/>
        <p:nvPr/>
      </p:nvGrpSpPr>
      <p:grpSpPr>
        <a:xfrm>
          <a:off x="0" y="0"/>
          <a:ext cx="0" cy="0"/>
          <a:chOff x="0" y="0"/>
          <a:chExt cx="0" cy="0"/>
        </a:xfrm>
      </p:grpSpPr>
      <p:sp>
        <p:nvSpPr>
          <p:cNvPr id="1684" name="Google Shape;1684;g3f6b88809e0_0_240"/>
          <p:cNvSpPr txBox="1">
            <a:spLocks noGrp="1"/>
          </p:cNvSpPr>
          <p:nvPr>
            <p:ph type="title"/>
          </p:nvPr>
        </p:nvSpPr>
        <p:spPr>
          <a:xfrm>
            <a:off x="457200" y="122238"/>
            <a:ext cx="7543800" cy="639900"/>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685" name="Google Shape;1685;g3f6b88809e0_0_240"/>
          <p:cNvSpPr txBox="1">
            <a:spLocks noGrp="1"/>
          </p:cNvSpPr>
          <p:nvPr>
            <p:ph type="body" idx="1"/>
          </p:nvPr>
        </p:nvSpPr>
        <p:spPr>
          <a:xfrm>
            <a:off x="381000" y="1010424"/>
            <a:ext cx="8382000" cy="54963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b="1" i="1">
                <a:solidFill>
                  <a:srgbClr val="BFBFBF"/>
                </a:solidFill>
              </a:rPr>
              <a:t>adaptive</a:t>
            </a:r>
            <a:r>
              <a:rPr lang="en-US" sz="1200" i="1">
                <a:solidFill>
                  <a:srgbClr val="BFBFBF"/>
                </a:solidFill>
              </a:rPr>
              <a:t>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maturer/hypermaturer Katarakt: phakolytisches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Eine Vitritis kann vorliegen: phakoantigenes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2"/>
                  </a:ext>
                </a:extLst>
              </a:rPr>
              <a:t>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Bei der Gonioskopie lässt sich kortikales Material im Kammerwinkel nachweisen: Linsenpartikelglaukom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Am wenigsten wahrscheinlich, dass sich ein erhöhter Augeninnendruck entwickelt: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Reaktion des </a:t>
            </a:r>
            <a:r>
              <a:rPr lang="en-US" sz="1200" i="1">
                <a:solidFill>
                  <a:srgbClr val="BFBFBF"/>
                </a:solidFill>
              </a:rPr>
              <a:t>angeborenen </a:t>
            </a:r>
            <a:r>
              <a:rPr lang="en-US" sz="1200">
                <a:solidFill>
                  <a:srgbClr val="BFBFBF"/>
                </a:solidFill>
              </a:rPr>
              <a:t>Immunsystems vermittelt: phakolytisches Glauko</a:t>
            </a:r>
            <a:endParaRPr sz="1200">
              <a:solidFill>
                <a:srgbClr val="BFBFBF"/>
              </a:solidFill>
            </a:endParaRPr>
          </a:p>
          <a:p>
            <a:pPr marL="342900" lvl="0" indent="0" algn="l" rtl="0">
              <a:spcBef>
                <a:spcPts val="0"/>
              </a:spcBef>
              <a:spcAft>
                <a:spcPts val="0"/>
              </a:spcAft>
              <a:buNone/>
            </a:pPr>
            <a:endParaRPr sz="1200">
              <a:solidFill>
                <a:srgbClr val="BFBFBF"/>
              </a:solidFill>
            </a:endParaRPr>
          </a:p>
        </p:txBody>
      </p:sp>
      <p:sp>
        <p:nvSpPr>
          <p:cNvPr id="1686" name="Google Shape;1686;g3f6b88809e0_0_240"/>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687" name="Google Shape;1687;g3f6b88809e0_0_24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135</a:t>
            </a:fld>
            <a:endParaRPr sz="1000" b="0" i="0" u="none" strike="noStrike" cap="none">
              <a:solidFill>
                <a:srgbClr val="000000"/>
              </a:solidFill>
              <a:latin typeface="Arial"/>
              <a:ea typeface="Arial"/>
              <a:cs typeface="Arial"/>
              <a:sym typeface="Arial"/>
            </a:endParaRPr>
          </a:p>
        </p:txBody>
      </p:sp>
      <p:sp>
        <p:nvSpPr>
          <p:cNvPr id="1688" name="Google Shape;1688;g3f6b88809e0_0_240"/>
          <p:cNvSpPr txBox="1"/>
          <p:nvPr/>
        </p:nvSpPr>
        <p:spPr>
          <a:xfrm>
            <a:off x="457200" y="2264549"/>
            <a:ext cx="8479200" cy="1903500"/>
          </a:xfrm>
          <a:prstGeom prst="rect">
            <a:avLst/>
          </a:prstGeom>
          <a:solidFill>
            <a:srgbClr val="EDEDCB"/>
          </a:solidFill>
          <a:ln>
            <a:noFill/>
          </a:ln>
        </p:spPr>
        <p:txBody>
          <a:bodyPr spcFirstLastPara="1" wrap="square" lIns="25400" tIns="12700" rIns="25400" bIns="12700" anchor="t" anchorCtr="0">
            <a:spAutoFit/>
          </a:bodyPr>
          <a:lstStyle/>
          <a:p>
            <a:pPr marL="0" lvl="0" indent="0" algn="l" rtl="0">
              <a:spcBef>
                <a:spcPts val="0"/>
              </a:spcBef>
              <a:spcAft>
                <a:spcPts val="0"/>
              </a:spcAft>
              <a:buNone/>
            </a:pPr>
            <a:r>
              <a:rPr lang="en-US" sz="1200" i="1">
                <a:solidFill>
                  <a:srgbClr val="BFBFBF"/>
                </a:solidFill>
              </a:rPr>
              <a:t>Es gibt zwei große Kategorien von Immunreaktionen – welche sind das?</a:t>
            </a:r>
            <a:endParaRPr>
              <a:solidFill>
                <a:srgbClr val="BFBFBF"/>
              </a:solidFill>
            </a:endParaRPr>
          </a:p>
          <a:p>
            <a:pPr marL="0" lvl="0" indent="0" algn="l" rtl="0">
              <a:spcBef>
                <a:spcPts val="0"/>
              </a:spcBef>
              <a:spcAft>
                <a:spcPts val="0"/>
              </a:spcAft>
              <a:buNone/>
            </a:pPr>
            <a:r>
              <a:rPr lang="en-US" sz="1200" b="1">
                <a:solidFill>
                  <a:srgbClr val="BFBFBF"/>
                </a:solidFill>
              </a:rPr>
              <a:t>Angeboren </a:t>
            </a:r>
            <a:r>
              <a:rPr lang="en-US" sz="1200">
                <a:solidFill>
                  <a:srgbClr val="BFBFBF"/>
                </a:solidFill>
              </a:rPr>
              <a:t>und </a:t>
            </a:r>
            <a:r>
              <a:rPr lang="en-US" sz="1200" b="1">
                <a:solidFill>
                  <a:srgbClr val="BFBFBF"/>
                </a:solidFill>
              </a:rPr>
              <a:t>adaptiv </a:t>
            </a:r>
            <a:r>
              <a:rPr lang="en-US" sz="1200">
                <a:solidFill>
                  <a:srgbClr val="BFBFBF"/>
                </a:solidFill>
              </a:rPr>
              <a:t>(zu Ihrer Information: Wir werden, wie zuvor versprochen, nun </a:t>
            </a:r>
            <a:r>
              <a:rPr lang="en-US" sz="1200" i="1">
                <a:solidFill>
                  <a:srgbClr val="BFBFBF"/>
                </a:solidFill>
              </a:rPr>
              <a:t>die adaptive Immunantwort </a:t>
            </a:r>
            <a:r>
              <a:rPr lang="en-US" sz="1200">
                <a:solidFill>
                  <a:srgbClr val="BFBFBF"/>
                </a:solidFill>
              </a:rPr>
              <a:t>näher erläutern.)</a:t>
            </a:r>
            <a:endParaRPr sz="1200" i="1">
              <a:solidFill>
                <a:srgbClr val="BFBFBF"/>
              </a:solidFill>
            </a:endParaRPr>
          </a:p>
          <a:p>
            <a:pPr marL="0" lvl="0" indent="0" algn="l" rtl="0">
              <a:spcBef>
                <a:spcPts val="0"/>
              </a:spcBef>
              <a:spcAft>
                <a:spcPts val="0"/>
              </a:spcAft>
              <a:buNone/>
            </a:pPr>
            <a:endParaRPr>
              <a:solidFill>
                <a:srgbClr val="BFBFBF"/>
              </a:solidFill>
            </a:endParaRPr>
          </a:p>
          <a:p>
            <a:pPr marL="0" lvl="0" indent="0" algn="l" rtl="0">
              <a:spcBef>
                <a:spcPts val="0"/>
              </a:spcBef>
              <a:spcAft>
                <a:spcPts val="0"/>
              </a:spcAft>
              <a:buNone/>
            </a:pPr>
            <a:r>
              <a:rPr lang="en-US" sz="1200" i="1">
                <a:solidFill>
                  <a:srgbClr val="BFBFBF"/>
                </a:solidFill>
              </a:rPr>
              <a:t>Wie ist die jeweilige Immunreaktion grundsätzlich charakterisiert, und worin unterscheiden sich die beiden Reaktionstypen?</a:t>
            </a:r>
            <a:endParaRPr sz="1200" i="1">
              <a:solidFill>
                <a:srgbClr val="BFBFBF"/>
              </a:solidFill>
            </a:endParaRPr>
          </a:p>
          <a:p>
            <a:pPr marL="0" lvl="0" indent="0" algn="l" rtl="0">
              <a:spcBef>
                <a:spcPts val="0"/>
              </a:spcBef>
              <a:spcAft>
                <a:spcPts val="0"/>
              </a:spcAft>
              <a:buNone/>
            </a:pPr>
            <a:r>
              <a:rPr lang="en-US" sz="1200">
                <a:solidFill>
                  <a:srgbClr val="BFBFBF"/>
                </a:solidFill>
              </a:rPr>
              <a:t>Die adaptive Immunantwort beruht auf einer Art immunologischer „Lern- bzw. Prägungsprozesse", bei denen Immunüberwachungszellen lernen, körperfremde Antigene zu erkennen und sich an diese zu erinnern. Im Gegensatz dazu erfordert die angeborene (oder natürliche) Immunantwort keine vorherige immunologische „Prägung". Sie beruht auf </a:t>
            </a:r>
            <a:r>
              <a:rPr lang="en-US" sz="1200" b="1" u="sng">
                <a:solidFill>
                  <a:srgbClr val="0000FF"/>
                </a:solidFill>
              </a:rPr>
              <a:t>„vorprogrammierten" Immunzellen,</a:t>
            </a:r>
            <a:r>
              <a:rPr lang="en-US" sz="1200">
                <a:solidFill>
                  <a:srgbClr val="BFBFBF"/>
                </a:solidFill>
              </a:rPr>
              <a:t> die körperfremde Strukturen erkennen können, sobald diese im Gewebe oder im Blut auftreten.</a:t>
            </a:r>
            <a:endParaRPr sz="1200" i="1">
              <a:solidFill>
                <a:srgbClr val="BFBFBF"/>
              </a:solidFill>
            </a:endParaRPr>
          </a:p>
        </p:txBody>
      </p:sp>
      <p:sp>
        <p:nvSpPr>
          <p:cNvPr id="1690" name="Google Shape;1690;g3f6b88809e0_0_240"/>
          <p:cNvSpPr txBox="1"/>
          <p:nvPr/>
        </p:nvSpPr>
        <p:spPr>
          <a:xfrm>
            <a:off x="484932" y="4571544"/>
            <a:ext cx="6718200" cy="2118900"/>
          </a:xfrm>
          <a:prstGeom prst="rect">
            <a:avLst/>
          </a:prstGeom>
          <a:solidFill>
            <a:srgbClr val="0020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7F7F7F"/>
                </a:solidFill>
              </a:rPr>
              <a:t>Welche beiden wesentlichen Effektorzelltypen sind an der angeborenen Immunantwort beteiligt?</a:t>
            </a:r>
            <a:endParaRPr>
              <a:solidFill>
                <a:srgbClr val="7F7F7F"/>
              </a:solidFill>
            </a:endParaRPr>
          </a:p>
          <a:p>
            <a:pPr marL="0" marR="0" lvl="0" indent="0" algn="l" rtl="0">
              <a:spcBef>
                <a:spcPts val="0"/>
              </a:spcBef>
              <a:spcAft>
                <a:spcPts val="0"/>
              </a:spcAft>
              <a:buNone/>
            </a:pPr>
            <a:r>
              <a:rPr lang="en-US" sz="1200">
                <a:solidFill>
                  <a:srgbClr val="7F7F7F"/>
                </a:solidFill>
                <a:latin typeface="Arial"/>
                <a:ea typeface="Arial"/>
                <a:cs typeface="Arial"/>
                <a:sym typeface="Arial"/>
              </a:rPr>
              <a:t>Neutrophile und Makrophagen</a:t>
            </a:r>
            <a:endParaRPr>
              <a:solidFill>
                <a:srgbClr val="7F7F7F"/>
              </a:solidFill>
            </a:endParaRPr>
          </a:p>
          <a:p>
            <a:pPr marL="0" marR="0" lvl="0" indent="0" algn="l" rtl="0">
              <a:spcBef>
                <a:spcPts val="0"/>
              </a:spcBef>
              <a:spcAft>
                <a:spcPts val="0"/>
              </a:spcAft>
              <a:buNone/>
            </a:pPr>
            <a:endParaRPr sz="1400" b="1">
              <a:solidFill>
                <a:srgbClr val="7F7F7F"/>
              </a:solidFill>
              <a:latin typeface="Arial"/>
              <a:ea typeface="Arial"/>
              <a:cs typeface="Arial"/>
              <a:sym typeface="Arial"/>
            </a:endParaRPr>
          </a:p>
          <a:p>
            <a:pPr marL="0" marR="0" lvl="0" indent="0" algn="l" rtl="0">
              <a:spcBef>
                <a:spcPts val="0"/>
              </a:spcBef>
              <a:spcAft>
                <a:spcPts val="0"/>
              </a:spcAft>
              <a:buNone/>
            </a:pPr>
            <a:r>
              <a:rPr lang="en-US" sz="1200" i="1">
                <a:solidFill>
                  <a:srgbClr val="7F7F7F"/>
                </a:solidFill>
              </a:rPr>
              <a:t>Welche übergeordnete Molekülklasse stellt den wichtigsten Auslöser der angeborenen Immunantwort dar?</a:t>
            </a:r>
            <a:endParaRPr>
              <a:solidFill>
                <a:srgbClr val="7F7F7F"/>
              </a:solidFill>
            </a:endParaRPr>
          </a:p>
          <a:p>
            <a:pPr marL="0" marR="0" lvl="0" indent="0" algn="l" rtl="0">
              <a:spcBef>
                <a:spcPts val="0"/>
              </a:spcBef>
              <a:spcAft>
                <a:spcPts val="0"/>
              </a:spcAft>
              <a:buNone/>
            </a:pPr>
            <a:r>
              <a:rPr lang="en-US" sz="1200" b="1">
                <a:solidFill>
                  <a:schemeClr val="lt1"/>
                </a:solidFill>
              </a:rPr>
              <a:t>Lipopolysaccharide (LPS)</a:t>
            </a:r>
            <a:endParaRPr b="1">
              <a:solidFill>
                <a:schemeClr val="lt1"/>
              </a:solidFill>
            </a:endParaRPr>
          </a:p>
          <a:p>
            <a:pPr marL="0" marR="0" lvl="0" indent="0" algn="l" rtl="0">
              <a:spcBef>
                <a:spcPts val="0"/>
              </a:spcBef>
              <a:spcAft>
                <a:spcPts val="0"/>
              </a:spcAft>
              <a:buNone/>
            </a:pPr>
            <a:endParaRPr sz="1400">
              <a:solidFill>
                <a:srgbClr val="7F7F7F"/>
              </a:solidFill>
              <a:latin typeface="Arial"/>
              <a:ea typeface="Arial"/>
              <a:cs typeface="Arial"/>
              <a:sym typeface="Arial"/>
            </a:endParaRPr>
          </a:p>
          <a:p>
            <a:pPr marL="0" marR="0" lvl="0" indent="0" algn="l" rtl="0">
              <a:spcBef>
                <a:spcPts val="0"/>
              </a:spcBef>
              <a:spcAft>
                <a:spcPts val="0"/>
              </a:spcAft>
              <a:buNone/>
            </a:pPr>
            <a:r>
              <a:rPr lang="en-US" sz="1200" i="1">
                <a:solidFill>
                  <a:srgbClr val="7F7F7F"/>
                </a:solidFill>
              </a:rPr>
              <a:t>Wie lautet die Bezeichnung für den Rezeptor auf neutrophilen Granulozyten und Makrophagen (sowie einigen weiteren immunologisch relevanten Zelltypen), der als primärer Rezeptor für LPS fungiert?</a:t>
            </a:r>
            <a:endParaRPr>
              <a:solidFill>
                <a:srgbClr val="7F7F7F"/>
              </a:solidFill>
            </a:endParaRPr>
          </a:p>
          <a:p>
            <a:pPr marL="0" marR="0" lvl="0" indent="0" algn="l" rtl="0">
              <a:spcBef>
                <a:spcPts val="0"/>
              </a:spcBef>
              <a:spcAft>
                <a:spcPts val="0"/>
              </a:spcAft>
              <a:buNone/>
            </a:pPr>
            <a:r>
              <a:rPr lang="en-US" sz="1200">
                <a:solidFill>
                  <a:srgbClr val="7F7F7F"/>
                </a:solidFill>
                <a:latin typeface="Arial"/>
                <a:ea typeface="Arial"/>
                <a:cs typeface="Arial"/>
                <a:sym typeface="Arial"/>
              </a:rPr>
              <a:t>Toll-like-Rezeptoren (TLRs)</a:t>
            </a:r>
            <a:endParaRPr>
              <a:solidFill>
                <a:srgbClr val="7F7F7F"/>
              </a:solidFill>
            </a:endParaRPr>
          </a:p>
        </p:txBody>
      </p:sp>
      <p:sp>
        <p:nvSpPr>
          <p:cNvPr id="1691" name="Google Shape;1691;g3f6b88809e0_0_240"/>
          <p:cNvSpPr/>
          <p:nvPr/>
        </p:nvSpPr>
        <p:spPr>
          <a:xfrm>
            <a:off x="381000" y="5327374"/>
            <a:ext cx="2772900" cy="520200"/>
          </a:xfrm>
          <a:prstGeom prst="ellipse">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92" name="Google Shape;1692;g3f6b88809e0_0_240"/>
          <p:cNvSpPr txBox="1"/>
          <p:nvPr/>
        </p:nvSpPr>
        <p:spPr>
          <a:xfrm>
            <a:off x="3023581" y="3772799"/>
            <a:ext cx="4873200" cy="25191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Mit welcher Art von Organismen werden LPS </a:t>
            </a:r>
            <a:r>
              <a:rPr lang="en-US" sz="1200" i="1">
                <a:solidFill>
                  <a:srgbClr val="0000FF"/>
                </a:solidFill>
              </a:rPr>
              <a:t>assoziiert</a:t>
            </a:r>
            <a:r>
              <a:rPr lang="en-US" sz="1200" i="1">
                <a:solidFill>
                  <a:srgbClr val="0000FF"/>
                </a:solidFill>
                <a:latin typeface="Arial"/>
                <a:ea typeface="Arial"/>
                <a:cs typeface="Arial"/>
                <a:sym typeface="Arial"/>
              </a:rPr>
              <a:t>?</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Bakterien</a:t>
            </a:r>
            <a:endParaRPr>
              <a:solidFill>
                <a:srgbClr val="0000FF"/>
              </a:solidFill>
            </a:endParaRPr>
          </a:p>
          <a:p>
            <a:pPr marL="0" marR="0" lvl="0" indent="0" algn="l" rtl="0">
              <a:spcBef>
                <a:spcPts val="0"/>
              </a:spcBef>
              <a:spcAft>
                <a:spcPts val="0"/>
              </a:spcAft>
              <a:buNone/>
            </a:pPr>
            <a:endParaRPr sz="1400">
              <a:solidFill>
                <a:srgbClr val="C8C860"/>
              </a:solidFill>
              <a:latin typeface="Arial"/>
              <a:ea typeface="Arial"/>
              <a:cs typeface="Arial"/>
              <a:sym typeface="Arial"/>
            </a:endParaRPr>
          </a:p>
          <a:p>
            <a:pPr marL="0" marR="0" lvl="0" indent="0" algn="l" rtl="0">
              <a:spcBef>
                <a:spcPts val="0"/>
              </a:spcBef>
              <a:spcAft>
                <a:spcPts val="0"/>
              </a:spcAft>
              <a:buNone/>
            </a:pPr>
            <a:r>
              <a:rPr lang="en-US" sz="1200" i="1">
                <a:solidFill>
                  <a:srgbClr val="0000FF"/>
                </a:solidFill>
                <a:latin typeface="Arial"/>
                <a:ea typeface="Arial"/>
                <a:cs typeface="Arial"/>
                <a:sym typeface="Arial"/>
              </a:rPr>
              <a:t>Gram-positiv, Gram-negativ oder beides?</a:t>
            </a:r>
            <a:endParaRPr>
              <a:solidFill>
                <a:srgbClr val="0000FF"/>
              </a:solidFill>
            </a:endParaRPr>
          </a:p>
          <a:p>
            <a:pPr marL="0" marR="0" lvl="0" indent="0" algn="l" rtl="0">
              <a:spcBef>
                <a:spcPts val="0"/>
              </a:spcBef>
              <a:spcAft>
                <a:spcPts val="0"/>
              </a:spcAft>
              <a:buNone/>
            </a:pPr>
            <a:r>
              <a:rPr lang="en-US" sz="1200">
                <a:solidFill>
                  <a:srgbClr val="0000FF"/>
                </a:solidFill>
                <a:latin typeface="Arial"/>
                <a:ea typeface="Arial"/>
                <a:cs typeface="Arial"/>
                <a:sym typeface="Arial"/>
              </a:rPr>
              <a:t>Gram</a:t>
            </a:r>
            <a:r>
              <a:rPr lang="en-US" sz="1200">
                <a:solidFill>
                  <a:srgbClr val="0000FF"/>
                </a:solidFill>
              </a:rPr>
              <a:t>-negativ</a:t>
            </a:r>
            <a:endParaRPr>
              <a:solidFill>
                <a:srgbClr val="0000FF"/>
              </a:solidFill>
            </a:endParaRPr>
          </a:p>
          <a:p>
            <a:pPr marL="0" marR="0" lvl="0" indent="0" algn="l" rtl="0">
              <a:spcBef>
                <a:spcPts val="0"/>
              </a:spcBef>
              <a:spcAft>
                <a:spcPts val="0"/>
              </a:spcAft>
              <a:buNone/>
            </a:pPr>
            <a:endParaRPr sz="1400" i="1">
              <a:solidFill>
                <a:srgbClr val="C8C860"/>
              </a:solidFill>
              <a:latin typeface="Arial"/>
              <a:ea typeface="Arial"/>
              <a:cs typeface="Arial"/>
              <a:sym typeface="Arial"/>
            </a:endParaRPr>
          </a:p>
          <a:p>
            <a:pPr marL="0" marR="0" lvl="0" indent="0" algn="l" rtl="0">
              <a:spcBef>
                <a:spcPts val="0"/>
              </a:spcBef>
              <a:spcAft>
                <a:spcPts val="0"/>
              </a:spcAft>
              <a:buNone/>
            </a:pPr>
            <a:r>
              <a:rPr lang="en-US" sz="1200" i="1">
                <a:solidFill>
                  <a:srgbClr val="0000FF"/>
                </a:solidFill>
              </a:rPr>
              <a:t>Bakterielle LPS werden auch als eine Art Toxin bezeichnet – um welche Art von Toxin handelt es sich?</a:t>
            </a:r>
            <a:endParaRPr>
              <a:solidFill>
                <a:srgbClr val="0000FF"/>
              </a:solidFill>
            </a:endParaRPr>
          </a:p>
          <a:p>
            <a:pPr marL="0" marR="0" lvl="0" indent="0" algn="l" rtl="0">
              <a:spcBef>
                <a:spcPts val="0"/>
              </a:spcBef>
              <a:spcAft>
                <a:spcPts val="0"/>
              </a:spcAft>
              <a:buNone/>
            </a:pPr>
            <a:r>
              <a:rPr lang="en-US" sz="1200">
                <a:solidFill>
                  <a:srgbClr val="0000FF"/>
                </a:solidFill>
                <a:latin typeface="Arial"/>
                <a:ea typeface="Arial"/>
                <a:cs typeface="Arial"/>
                <a:sym typeface="Arial"/>
              </a:rPr>
              <a:t>„Endotoxin“</a:t>
            </a:r>
            <a:endParaRPr>
              <a:solidFill>
                <a:srgbClr val="0000FF"/>
              </a:solidFill>
            </a:endParaRPr>
          </a:p>
          <a:p>
            <a:pPr marL="0" marR="0" lvl="0" indent="0" algn="l" rtl="0">
              <a:spcBef>
                <a:spcPts val="0"/>
              </a:spcBef>
              <a:spcAft>
                <a:spcPts val="0"/>
              </a:spcAft>
              <a:buNone/>
            </a:pPr>
            <a:endParaRPr sz="1400">
              <a:solidFill>
                <a:srgbClr val="C8C860"/>
              </a:solidFill>
              <a:latin typeface="Arial"/>
              <a:ea typeface="Arial"/>
              <a:cs typeface="Arial"/>
              <a:sym typeface="Arial"/>
            </a:endParaRPr>
          </a:p>
          <a:p>
            <a:pPr marL="0" marR="0" lvl="0" indent="0" algn="l" rtl="0">
              <a:spcBef>
                <a:spcPts val="0"/>
              </a:spcBef>
              <a:spcAft>
                <a:spcPts val="0"/>
              </a:spcAft>
              <a:buNone/>
            </a:pPr>
            <a:r>
              <a:rPr lang="en-US" sz="1200" i="1">
                <a:solidFill>
                  <a:srgbClr val="0000FF"/>
                </a:solidFill>
              </a:rPr>
              <a:t>LPS bzw. Endotoxine sind intrinsische Bestandteile welcher bakteriellen Struktur?</a:t>
            </a:r>
            <a:endParaRPr>
              <a:solidFill>
                <a:srgbClr val="0000FF"/>
              </a:solidFill>
            </a:endParaRPr>
          </a:p>
          <a:p>
            <a:pPr marL="0" marR="0" lvl="0" indent="0" algn="l" rtl="0">
              <a:spcBef>
                <a:spcPts val="0"/>
              </a:spcBef>
              <a:spcAft>
                <a:spcPts val="0"/>
              </a:spcAft>
              <a:buNone/>
            </a:pPr>
            <a:r>
              <a:rPr lang="en-US" sz="1200">
                <a:solidFill>
                  <a:srgbClr val="0000FF"/>
                </a:solidFill>
                <a:latin typeface="Arial"/>
                <a:ea typeface="Arial"/>
                <a:cs typeface="Arial"/>
                <a:sym typeface="Arial"/>
              </a:rPr>
              <a:t>Zellwand</a:t>
            </a:r>
            <a:endParaRPr>
              <a:solidFill>
                <a:srgbClr val="0000FF"/>
              </a:solidFill>
            </a:endParaRP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Shape 1696"/>
        <p:cNvGrpSpPr/>
        <p:nvPr/>
      </p:nvGrpSpPr>
      <p:grpSpPr>
        <a:xfrm>
          <a:off x="0" y="0"/>
          <a:ext cx="0" cy="0"/>
          <a:chOff x="0" y="0"/>
          <a:chExt cx="0" cy="0"/>
        </a:xfrm>
      </p:grpSpPr>
      <p:sp>
        <p:nvSpPr>
          <p:cNvPr id="1697" name="Google Shape;1697;p136"/>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In der Regel einseitig: Alle</a:t>
            </a:r>
            <a:endParaRPr/>
          </a:p>
          <a:p>
            <a:pPr marL="342900" lvl="0" indent="-342900" algn="l" rtl="0">
              <a:spcBef>
                <a:spcPts val="240"/>
              </a:spcBef>
              <a:spcAft>
                <a:spcPts val="0"/>
              </a:spcAft>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Assoziiert mit reifer/überreifer Katarakt: Phakolytisch</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Vitritis kann vorliegen: Phakoantigen</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Die Gonioskopie zeigt kortikales Material im Kammerwinkel: Linsenpartikel</a:t>
            </a:r>
            <a:endParaRPr/>
          </a:p>
          <a:p>
            <a:pPr marL="342900" lvl="0" indent="-342900" algn="l" rtl="0">
              <a:spcBef>
                <a:spcPts val="240"/>
              </a:spcBef>
              <a:spcAft>
                <a:spcPts val="0"/>
              </a:spcAft>
              <a:buSzPts val="840"/>
              <a:buChar char="●"/>
            </a:pPr>
            <a:r>
              <a:rPr lang="en-US" sz="1200">
                <a:solidFill>
                  <a:srgbClr val="BFBFBF"/>
                </a:solidFill>
              </a:rPr>
              <a:t>Am wenigsten wahrscheinlich, dass sich ein erhöhter Augeninnendruck entwickelt: Phakoantigen</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Wird durch eine </a:t>
            </a:r>
            <a:r>
              <a:rPr lang="en-US" sz="1200" b="1" i="1" u="sng"/>
              <a:t>angeborene </a:t>
            </a:r>
            <a:r>
              <a:rPr lang="en-US" sz="1200" u="sng"/>
              <a:t>Immunantwort </a:t>
            </a:r>
            <a:r>
              <a:rPr lang="en-US" sz="1200">
                <a:solidFill>
                  <a:srgbClr val="BFBFBF"/>
                </a:solidFill>
              </a:rPr>
              <a:t>vermittelt: Phakolytisch</a:t>
            </a:r>
            <a:endParaRPr sz="2200">
              <a:solidFill>
                <a:srgbClr val="BFBFBF"/>
              </a:solidFill>
            </a:endParaRPr>
          </a:p>
        </p:txBody>
      </p:sp>
      <p:sp>
        <p:nvSpPr>
          <p:cNvPr id="1698" name="Google Shape;1698;p136"/>
          <p:cNvSpPr txBox="1"/>
          <p:nvPr/>
        </p:nvSpPr>
        <p:spPr>
          <a:xfrm>
            <a:off x="1247361" y="135698"/>
            <a:ext cx="6649200" cy="7092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rgbClr val="D8D8D8"/>
                </a:solidFill>
              </a:rPr>
              <a:t>Ordnen Sie jeder Aussage das damit verbundene </a:t>
            </a:r>
            <a:r>
              <a:rPr lang="en-US" sz="1200" b="1">
                <a:solidFill>
                  <a:srgbClr val="D8D8D8"/>
                </a:solidFill>
              </a:rPr>
              <a:t>linsenbedingte sekundäre OWG </a:t>
            </a:r>
            <a:r>
              <a:rPr lang="en-US" sz="1200">
                <a:solidFill>
                  <a:srgbClr val="D8D8D8"/>
                </a:solidFill>
              </a:rPr>
              <a:t>zu (einige Aussagen können mehreren Formen zugeordnet werden)</a:t>
            </a:r>
            <a:endParaRPr>
              <a:solidFill>
                <a:srgbClr val="D8D8D8"/>
              </a:solidFill>
            </a:endParaRPr>
          </a:p>
          <a:p>
            <a:pPr marL="0" lvl="0" indent="0" algn="l" rtl="0">
              <a:spcBef>
                <a:spcPts val="0"/>
              </a:spcBef>
              <a:spcAft>
                <a:spcPts val="0"/>
              </a:spcAft>
              <a:buClr>
                <a:srgbClr val="0000FF"/>
              </a:buClr>
              <a:buSzPts val="1200"/>
              <a:buFont typeface="Noto Sans Symbols"/>
              <a:buNone/>
            </a:pPr>
            <a:r>
              <a:rPr lang="en-US" sz="1200" b="1">
                <a:solidFill>
                  <a:srgbClr val="D8D8D8"/>
                </a:solidFill>
              </a:rPr>
              <a:t>Phakolytisches Glaukom       Phakoantigenes Glaukom    Linsenpartikelglaukom</a:t>
            </a:r>
            <a:endParaRPr sz="1200">
              <a:solidFill>
                <a:srgbClr val="D8D8D8"/>
              </a:solidFill>
            </a:endParaRPr>
          </a:p>
          <a:p>
            <a:pPr marL="0" marR="0" lvl="0" indent="0" algn="l" rtl="0">
              <a:lnSpc>
                <a:spcPct val="100000"/>
              </a:lnSpc>
              <a:spcBef>
                <a:spcPts val="0"/>
              </a:spcBef>
              <a:spcAft>
                <a:spcPts val="0"/>
              </a:spcAft>
              <a:buClr>
                <a:srgbClr val="D8D8D8"/>
              </a:buClr>
              <a:buSzPts val="1200"/>
              <a:buFont typeface="Noto Sans Symbols"/>
              <a:buNone/>
            </a:pPr>
            <a:endParaRPr sz="1200">
              <a:solidFill>
                <a:srgbClr val="D8D8D8"/>
              </a:solidFill>
            </a:endParaRPr>
          </a:p>
        </p:txBody>
      </p:sp>
      <p:sp>
        <p:nvSpPr>
          <p:cNvPr id="1699" name="Google Shape;1699;p13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136</a:t>
            </a:fld>
            <a:endParaRPr sz="1000" b="0" i="0" u="none" strike="noStrike" cap="none">
              <a:solidFill>
                <a:srgbClr val="000000"/>
              </a:solidFill>
              <a:latin typeface="Arial"/>
              <a:ea typeface="Arial"/>
              <a:cs typeface="Arial"/>
              <a:sym typeface="Arial"/>
            </a:endParaRPr>
          </a:p>
        </p:txBody>
      </p:sp>
      <p:sp>
        <p:nvSpPr>
          <p:cNvPr id="1700" name="Google Shape;1700;p136"/>
          <p:cNvSpPr txBox="1"/>
          <p:nvPr/>
        </p:nvSpPr>
        <p:spPr>
          <a:xfrm>
            <a:off x="457200" y="2264549"/>
            <a:ext cx="8479320" cy="1600438"/>
          </a:xfrm>
          <a:prstGeom prst="rect">
            <a:avLst/>
          </a:prstGeom>
          <a:solidFill>
            <a:srgbClr val="EDEDCB"/>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BFBFBF"/>
                </a:solidFill>
                <a:latin typeface="Arial"/>
                <a:ea typeface="Arial"/>
                <a:cs typeface="Arial"/>
                <a:sym typeface="Arial"/>
              </a:rPr>
              <a:t>Es gibt zwei große Kategorien von Immunreaktionen – welche sind das?</a:t>
            </a:r>
            <a:endParaRPr/>
          </a:p>
          <a:p>
            <a:pPr marL="0" marR="0" lvl="0" indent="0" algn="l" rtl="0">
              <a:spcBef>
                <a:spcPts val="0"/>
              </a:spcBef>
              <a:spcAft>
                <a:spcPts val="0"/>
              </a:spcAft>
              <a:buNone/>
            </a:pPr>
            <a:r>
              <a:rPr lang="en-US" sz="1200" b="1">
                <a:solidFill>
                  <a:srgbClr val="BFBFBF"/>
                </a:solidFill>
                <a:latin typeface="Arial"/>
                <a:ea typeface="Arial"/>
                <a:cs typeface="Arial"/>
                <a:sym typeface="Arial"/>
              </a:rPr>
              <a:t>Angeboren </a:t>
            </a:r>
            <a:r>
              <a:rPr lang="en-US" sz="1200">
                <a:solidFill>
                  <a:srgbClr val="BFBFBF"/>
                </a:solidFill>
                <a:latin typeface="Arial"/>
                <a:ea typeface="Arial"/>
                <a:cs typeface="Arial"/>
                <a:sym typeface="Arial"/>
              </a:rPr>
              <a:t>und </a:t>
            </a:r>
            <a:r>
              <a:rPr lang="en-US" sz="1200" b="1">
                <a:solidFill>
                  <a:srgbClr val="BFBFBF"/>
                </a:solidFill>
                <a:latin typeface="Arial"/>
                <a:ea typeface="Arial"/>
                <a:cs typeface="Arial"/>
                <a:sym typeface="Arial"/>
              </a:rPr>
              <a:t>adaptiv </a:t>
            </a:r>
            <a:r>
              <a:rPr lang="en-US" sz="1200">
                <a:solidFill>
                  <a:srgbClr val="BFBFBF"/>
                </a:solidFill>
                <a:latin typeface="Arial"/>
                <a:ea typeface="Arial"/>
                <a:cs typeface="Arial"/>
                <a:sym typeface="Arial"/>
              </a:rPr>
              <a:t>(zu Ihrer Information: Wir werden, wie zuvor versprochen, nun </a:t>
            </a:r>
            <a:r>
              <a:rPr lang="en-US" sz="1200" i="1">
                <a:solidFill>
                  <a:srgbClr val="BFBFBF"/>
                </a:solidFill>
                <a:latin typeface="Arial"/>
                <a:ea typeface="Arial"/>
                <a:cs typeface="Arial"/>
                <a:sym typeface="Arial"/>
              </a:rPr>
              <a:t>die adaptive Immunantwort </a:t>
            </a:r>
            <a:r>
              <a:rPr lang="en-US" sz="1200">
                <a:solidFill>
                  <a:srgbClr val="BFBFBF"/>
                </a:solidFill>
                <a:latin typeface="Arial"/>
                <a:ea typeface="Arial"/>
                <a:cs typeface="Arial"/>
                <a:sym typeface="Arial"/>
              </a:rPr>
              <a:t>näher erläutern)</a:t>
            </a:r>
            <a:endParaRPr sz="1400" b="1">
              <a:solidFill>
                <a:srgbClr val="BFBFBF"/>
              </a:solidFill>
              <a:latin typeface="Arial"/>
              <a:ea typeface="Arial"/>
              <a:cs typeface="Arial"/>
              <a:sym typeface="Arial"/>
            </a:endParaRPr>
          </a:p>
          <a:p>
            <a:pPr marL="0" marR="0" lvl="0" indent="0" algn="l" rtl="0">
              <a:spcBef>
                <a:spcPts val="0"/>
              </a:spcBef>
              <a:spcAft>
                <a:spcPts val="0"/>
              </a:spcAft>
              <a:buNone/>
            </a:pPr>
            <a:endParaRPr sz="1400">
              <a:solidFill>
                <a:srgbClr val="BFBFBF"/>
              </a:solidFill>
              <a:latin typeface="Arial"/>
              <a:ea typeface="Arial"/>
              <a:cs typeface="Arial"/>
              <a:sym typeface="Arial"/>
            </a:endParaRPr>
          </a:p>
          <a:p>
            <a:pPr marL="0" marR="0" lvl="0" indent="0" algn="l" rtl="0">
              <a:spcBef>
                <a:spcPts val="0"/>
              </a:spcBef>
              <a:spcAft>
                <a:spcPts val="0"/>
              </a:spcAft>
              <a:buNone/>
            </a:pPr>
            <a:r>
              <a:rPr lang="en-US" sz="1200" i="1">
                <a:solidFill>
                  <a:srgbClr val="BFBFBF"/>
                </a:solidFill>
                <a:latin typeface="Arial"/>
                <a:ea typeface="Arial"/>
                <a:cs typeface="Arial"/>
                <a:sym typeface="Arial"/>
              </a:rPr>
              <a:t>Was ist im Allgemeinen die Natur der jeweiligen Reaktion, und wie unterscheiden sie sich?</a:t>
            </a:r>
            <a:endParaRPr/>
          </a:p>
          <a:p>
            <a:pPr marL="0" marR="0" lvl="0" indent="0" algn="l" rtl="0">
              <a:spcBef>
                <a:spcPts val="0"/>
              </a:spcBef>
              <a:spcAft>
                <a:spcPts val="0"/>
              </a:spcAft>
              <a:buNone/>
            </a:pPr>
            <a:r>
              <a:rPr lang="en-US" sz="1200">
                <a:solidFill>
                  <a:srgbClr val="BFBFBF"/>
                </a:solidFill>
                <a:latin typeface="Arial"/>
                <a:ea typeface="Arial"/>
                <a:cs typeface="Arial"/>
                <a:sym typeface="Arial"/>
              </a:rPr>
              <a:t>Die adaptive Immunantwort beinhaltet einen „Lernprozess“, bei dem Überwachungszellen lernen, Fremdstoffe zu erkennen und sich an sie zu erinnern. Die angeborene (oder </a:t>
            </a:r>
            <a:r>
              <a:rPr lang="en-US" sz="1200" i="1">
                <a:solidFill>
                  <a:srgbClr val="BFBFBF"/>
                </a:solidFill>
                <a:latin typeface="Arial"/>
                <a:ea typeface="Arial"/>
                <a:cs typeface="Arial"/>
                <a:sym typeface="Arial"/>
              </a:rPr>
              <a:t>natürliche</a:t>
            </a:r>
            <a:r>
              <a:rPr lang="en-US" sz="1200">
                <a:solidFill>
                  <a:srgbClr val="BFBFBF"/>
                </a:solidFill>
                <a:latin typeface="Arial"/>
                <a:ea typeface="Arial"/>
                <a:cs typeface="Arial"/>
                <a:sym typeface="Arial"/>
              </a:rPr>
              <a:t>) Immunantwort hingegen erfordert keinen Lernprozess – sie stützt sich auf </a:t>
            </a:r>
            <a:r>
              <a:rPr lang="en-US" sz="1200" b="1" u="sng">
                <a:solidFill>
                  <a:srgbClr val="0000FF"/>
                </a:solidFill>
                <a:latin typeface="Arial"/>
                <a:ea typeface="Arial"/>
                <a:cs typeface="Arial"/>
                <a:sym typeface="Arial"/>
              </a:rPr>
              <a:t>„vorprogrammierte“ Immunzellen</a:t>
            </a:r>
            <a:r>
              <a:rPr lang="en-US" sz="1200">
                <a:solidFill>
                  <a:srgbClr val="BFBFBF"/>
                </a:solidFill>
                <a:latin typeface="Arial"/>
                <a:ea typeface="Arial"/>
                <a:cs typeface="Arial"/>
                <a:sym typeface="Arial"/>
              </a:rPr>
              <a:t>,</a:t>
            </a:r>
            <a:r>
              <a:rPr lang="en-US" sz="1200" b="1" u="sng">
                <a:solidFill>
                  <a:srgbClr val="0000FF"/>
                </a:solidFill>
                <a:latin typeface="Arial"/>
                <a:ea typeface="Arial"/>
                <a:cs typeface="Arial"/>
                <a:sym typeface="Arial"/>
              </a:rPr>
              <a:t> </a:t>
            </a:r>
            <a:r>
              <a:rPr lang="en-US" sz="1200">
                <a:solidFill>
                  <a:srgbClr val="BFBFBF"/>
                </a:solidFill>
                <a:latin typeface="Arial"/>
                <a:ea typeface="Arial"/>
                <a:cs typeface="Arial"/>
                <a:sym typeface="Arial"/>
              </a:rPr>
              <a:t>um Fremdstoffe zu erkennen, auf die sie im Gewebe oder Blut treffen.</a:t>
            </a:r>
            <a:endParaRPr/>
          </a:p>
        </p:txBody>
      </p:sp>
      <p:sp>
        <p:nvSpPr>
          <p:cNvPr id="1701" name="Google Shape;1701;p136"/>
          <p:cNvSpPr/>
          <p:nvPr/>
        </p:nvSpPr>
        <p:spPr>
          <a:xfrm>
            <a:off x="1220857" y="3429000"/>
            <a:ext cx="5193196" cy="989211"/>
          </a:xfrm>
          <a:prstGeom prst="frame">
            <a:avLst>
              <a:gd name="adj1" fmla="val 12500"/>
            </a:avLst>
          </a:prstGeom>
          <a:solidFill>
            <a:srgbClr val="FF00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702" name="Google Shape;1702;p136"/>
          <p:cNvSpPr txBox="1"/>
          <p:nvPr/>
        </p:nvSpPr>
        <p:spPr>
          <a:xfrm>
            <a:off x="1282947" y="4595892"/>
            <a:ext cx="5069016" cy="523220"/>
          </a:xfrm>
          <a:prstGeom prst="rect">
            <a:avLst/>
          </a:prstGeom>
          <a:solidFill>
            <a:srgbClr val="0020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lt1"/>
                </a:solidFill>
                <a:latin typeface="Arial"/>
                <a:ea typeface="Arial"/>
                <a:cs typeface="Arial"/>
                <a:sym typeface="Arial"/>
              </a:rPr>
              <a:t>Was sind die beiden wichtigsten Effektorzelltypen der angeborenen Immunität?</a:t>
            </a:r>
            <a:endParaRPr/>
          </a:p>
          <a:p>
            <a:pPr marL="0" marR="0" lvl="0" indent="0" algn="l" rtl="0">
              <a:spcBef>
                <a:spcPts val="0"/>
              </a:spcBef>
              <a:spcAft>
                <a:spcPts val="0"/>
              </a:spcAft>
              <a:buNone/>
            </a:pPr>
            <a:r>
              <a:rPr lang="en-US" sz="1200" b="1">
                <a:solidFill>
                  <a:schemeClr val="lt1"/>
                </a:solidFill>
                <a:latin typeface="Arial"/>
                <a:ea typeface="Arial"/>
                <a:cs typeface="Arial"/>
                <a:sym typeface="Arial"/>
              </a:rPr>
              <a:t>Neutrophile </a:t>
            </a:r>
            <a:r>
              <a:rPr lang="en-US" sz="1200">
                <a:solidFill>
                  <a:schemeClr val="lt1"/>
                </a:solidFill>
                <a:latin typeface="Arial"/>
                <a:ea typeface="Arial"/>
                <a:cs typeface="Arial"/>
                <a:sym typeface="Arial"/>
              </a:rPr>
              <a:t>und </a:t>
            </a:r>
            <a:r>
              <a:rPr lang="en-US" sz="1200" b="1">
                <a:solidFill>
                  <a:schemeClr val="lt1"/>
                </a:solidFill>
                <a:latin typeface="Arial"/>
                <a:ea typeface="Arial"/>
                <a:cs typeface="Arial"/>
                <a:sym typeface="Arial"/>
              </a:rPr>
              <a:t>Makrophagen</a:t>
            </a:r>
            <a:endParaRPr/>
          </a:p>
        </p:txBody>
      </p:sp>
      <p:sp>
        <p:nvSpPr>
          <p:cNvPr id="1703" name="Google Shape;1703;p136"/>
          <p:cNvSpPr txBox="1"/>
          <p:nvPr/>
        </p:nvSpPr>
        <p:spPr>
          <a:xfrm>
            <a:off x="333033" y="971522"/>
            <a:ext cx="8479200" cy="4920300"/>
          </a:xfrm>
          <a:prstGeom prst="rect">
            <a:avLst/>
          </a:prstGeom>
          <a:solidFill>
            <a:srgbClr val="BAD2D2"/>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rgbClr val="BAD2D2"/>
                </a:solidFill>
                <a:latin typeface="Arial"/>
                <a:ea typeface="Arial"/>
                <a:cs typeface="Arial"/>
                <a:sym typeface="Arial"/>
              </a:rPr>
              <a:t>Einige Kliniker reservieren den Begriff </a:t>
            </a:r>
            <a:r>
              <a:rPr lang="en-US" sz="1200" i="1">
                <a:solidFill>
                  <a:srgbClr val="BAD2D2"/>
                </a:solidFill>
                <a:latin typeface="Arial"/>
                <a:ea typeface="Arial"/>
                <a:cs typeface="Arial"/>
                <a:sym typeface="Arial"/>
              </a:rPr>
              <a:t>„Immunantwort“ </a:t>
            </a:r>
            <a:r>
              <a:rPr lang="en-US" sz="1200">
                <a:solidFill>
                  <a:srgbClr val="BAD2D2"/>
                </a:solidFill>
                <a:latin typeface="Arial"/>
                <a:ea typeface="Arial"/>
                <a:cs typeface="Arial"/>
                <a:sym typeface="Arial"/>
              </a:rPr>
              <a:t>für klinische Situationen, in denen ausschließlich die </a:t>
            </a:r>
            <a:r>
              <a:rPr lang="en-US" sz="1200" b="1">
                <a:solidFill>
                  <a:srgbClr val="BAD2D2"/>
                </a:solidFill>
                <a:latin typeface="Arial"/>
                <a:ea typeface="Arial"/>
                <a:cs typeface="Arial"/>
                <a:sym typeface="Arial"/>
              </a:rPr>
              <a:t>adaptive </a:t>
            </a:r>
            <a:r>
              <a:rPr lang="en-US" sz="1200">
                <a:solidFill>
                  <a:srgbClr val="BAD2D2"/>
                </a:solidFill>
                <a:latin typeface="Arial"/>
                <a:ea typeface="Arial"/>
                <a:cs typeface="Arial"/>
                <a:sym typeface="Arial"/>
              </a:rPr>
              <a:t>Immunität beteiligt ist; wenn die klinische Situation nur eine </a:t>
            </a:r>
            <a:r>
              <a:rPr lang="en-US" sz="1200" b="1">
                <a:solidFill>
                  <a:srgbClr val="BAD2D2"/>
                </a:solidFill>
                <a:latin typeface="Arial"/>
                <a:ea typeface="Arial"/>
                <a:cs typeface="Arial"/>
                <a:sym typeface="Arial"/>
              </a:rPr>
              <a:t>angeborene </a:t>
            </a:r>
            <a:r>
              <a:rPr lang="en-US" sz="1200">
                <a:solidFill>
                  <a:srgbClr val="BAD2D2"/>
                </a:solidFill>
                <a:latin typeface="Arial"/>
                <a:ea typeface="Arial"/>
                <a:cs typeface="Arial"/>
                <a:sym typeface="Arial"/>
              </a:rPr>
              <a:t>Reaktion beinhaltet, entscheiden sich diese Kliniker dafür, den allgemeineren Begriff </a:t>
            </a:r>
            <a:r>
              <a:rPr lang="en-US" sz="1200" i="1">
                <a:solidFill>
                  <a:srgbClr val="BAD2D2"/>
                </a:solidFill>
                <a:latin typeface="Arial"/>
                <a:ea typeface="Arial"/>
                <a:cs typeface="Arial"/>
                <a:sym typeface="Arial"/>
              </a:rPr>
              <a:t>„Entzündung“ </a:t>
            </a:r>
            <a:r>
              <a:rPr lang="en-US" sz="1200">
                <a:solidFill>
                  <a:srgbClr val="BAD2D2"/>
                </a:solidFill>
                <a:latin typeface="Arial"/>
                <a:ea typeface="Arial"/>
                <a:cs typeface="Arial"/>
                <a:sym typeface="Arial"/>
              </a:rPr>
              <a:t>zur Beschreibung des klinischen Bildes zu verwenden. Allerdings werden die durch adaptive und angeborene Immunantworten hervorgerufenen Anzeichen und Symptome klinisch als „Entzündung“ erkannt und sind trotz ihrer zugrunde liegenden Unterschiede im Wirkmechanismus unter der Spaltlampe in der Regel nicht zu unterscheiden.</a:t>
            </a:r>
            <a:endParaRPr/>
          </a:p>
          <a:p>
            <a:pPr marL="0" marR="0" lvl="0" indent="0" algn="l" rtl="0">
              <a:spcBef>
                <a:spcPts val="0"/>
              </a:spcBef>
              <a:spcAft>
                <a:spcPts val="0"/>
              </a:spcAft>
              <a:buNone/>
            </a:pPr>
            <a:endParaRPr sz="1400">
              <a:solidFill>
                <a:srgbClr val="BAD2D2"/>
              </a:solidFill>
              <a:latin typeface="Arial"/>
              <a:ea typeface="Arial"/>
              <a:cs typeface="Arial"/>
              <a:sym typeface="Arial"/>
            </a:endParaRPr>
          </a:p>
          <a:p>
            <a:pPr marL="0" marR="0" lvl="0" indent="0" algn="l" rtl="0">
              <a:spcBef>
                <a:spcPts val="0"/>
              </a:spcBef>
              <a:spcAft>
                <a:spcPts val="0"/>
              </a:spcAft>
              <a:buNone/>
            </a:pPr>
            <a:r>
              <a:rPr lang="en-US" sz="1200">
                <a:solidFill>
                  <a:srgbClr val="BAD2D2"/>
                </a:solidFill>
                <a:latin typeface="Arial"/>
                <a:ea typeface="Arial"/>
                <a:cs typeface="Arial"/>
                <a:sym typeface="Arial"/>
              </a:rPr>
              <a:t>Ich gehe darauf ein, weil dies erklärt</a:t>
            </a:r>
            <a:r>
              <a:rPr lang="en-US" sz="1200" i="1">
                <a:solidFill>
                  <a:srgbClr val="BAD2D2"/>
                </a:solidFill>
                <a:latin typeface="Arial"/>
                <a:ea typeface="Arial"/>
                <a:cs typeface="Arial"/>
                <a:sym typeface="Arial"/>
              </a:rPr>
              <a:t>,</a:t>
            </a:r>
            <a:r>
              <a:rPr lang="en-US" sz="1200">
                <a:solidFill>
                  <a:srgbClr val="BAD2D2"/>
                </a:solidFill>
                <a:latin typeface="Arial"/>
                <a:ea typeface="Arial"/>
                <a:cs typeface="Arial"/>
                <a:sym typeface="Arial"/>
              </a:rPr>
              <a:t> was als Unstimmigkeiten zwischen den BCSC-Bänden in Bezug auf </a:t>
            </a:r>
            <a:r>
              <a:rPr lang="en-US" sz="1200" i="1">
                <a:solidFill>
                  <a:srgbClr val="BAD2D2"/>
                </a:solidFill>
                <a:latin typeface="Arial"/>
                <a:ea typeface="Arial"/>
                <a:cs typeface="Arial"/>
                <a:sym typeface="Arial"/>
              </a:rPr>
              <a:t>phakolytische</a:t>
            </a:r>
            <a:r>
              <a:rPr lang="en-US" sz="1200">
                <a:solidFill>
                  <a:srgbClr val="BAD2D2"/>
                </a:solidFill>
                <a:latin typeface="Arial"/>
                <a:ea typeface="Arial"/>
                <a:cs typeface="Arial"/>
                <a:sym typeface="Arial"/>
              </a:rPr>
              <a:t>, </a:t>
            </a:r>
            <a:r>
              <a:rPr lang="en-US" sz="1200" i="1">
                <a:solidFill>
                  <a:srgbClr val="BAD2D2"/>
                </a:solidFill>
                <a:latin typeface="Arial"/>
                <a:ea typeface="Arial"/>
                <a:cs typeface="Arial"/>
                <a:sym typeface="Arial"/>
              </a:rPr>
              <a:t>phakoantigene </a:t>
            </a:r>
            <a:r>
              <a:rPr lang="en-US" sz="1200">
                <a:solidFill>
                  <a:srgbClr val="BAD2D2"/>
                </a:solidFill>
                <a:latin typeface="Arial"/>
                <a:ea typeface="Arial"/>
                <a:cs typeface="Arial"/>
                <a:sym typeface="Arial"/>
              </a:rPr>
              <a:t>und </a:t>
            </a:r>
            <a:r>
              <a:rPr lang="en-US" sz="1200" i="1">
                <a:solidFill>
                  <a:srgbClr val="BAD2D2"/>
                </a:solidFill>
                <a:latin typeface="Arial"/>
                <a:ea typeface="Arial"/>
                <a:cs typeface="Arial"/>
                <a:sym typeface="Arial"/>
              </a:rPr>
              <a:t>durch Linsenpartikel verursachte </a:t>
            </a:r>
            <a:r>
              <a:rPr lang="en-US" sz="1200">
                <a:solidFill>
                  <a:srgbClr val="BAD2D2"/>
                </a:solidFill>
                <a:latin typeface="Arial"/>
                <a:ea typeface="Arial"/>
                <a:cs typeface="Arial"/>
                <a:sym typeface="Arial"/>
              </a:rPr>
              <a:t>Glaukome erscheinen mag. Nehmen wir das „Lens“-Buch. Dort heißt es, dass die „phakoantigene Uveitis“ (der Begriff „phakoantigenes </a:t>
            </a:r>
            <a:r>
              <a:rPr lang="en-US" sz="1200" i="1">
                <a:solidFill>
                  <a:srgbClr val="BAD2D2"/>
                </a:solidFill>
                <a:latin typeface="Arial"/>
                <a:ea typeface="Arial"/>
                <a:cs typeface="Arial"/>
                <a:sym typeface="Arial"/>
              </a:rPr>
              <a:t>Glaukom“ </a:t>
            </a:r>
            <a:r>
              <a:rPr lang="en-US" sz="1200">
                <a:solidFill>
                  <a:srgbClr val="BAD2D2"/>
                </a:solidFill>
                <a:latin typeface="Arial"/>
                <a:ea typeface="Arial"/>
                <a:cs typeface="Arial"/>
                <a:sym typeface="Arial"/>
              </a:rPr>
              <a:t>wird nicht verwendet) „immunvermittelt“ ist. Es wird jedoch ausdrücklich darauf hingewiesen, dass das </a:t>
            </a:r>
            <a:r>
              <a:rPr lang="en-US" sz="1200" b="1">
                <a:solidFill>
                  <a:srgbClr val="BAD2D2"/>
                </a:solidFill>
                <a:latin typeface="Arial"/>
                <a:ea typeface="Arial"/>
                <a:cs typeface="Arial"/>
                <a:sym typeface="Arial"/>
              </a:rPr>
              <a:t>phakolytische </a:t>
            </a:r>
            <a:r>
              <a:rPr lang="en-US" sz="1200">
                <a:solidFill>
                  <a:srgbClr val="BAD2D2"/>
                </a:solidFill>
                <a:latin typeface="Arial"/>
                <a:ea typeface="Arial"/>
                <a:cs typeface="Arial"/>
                <a:sym typeface="Arial"/>
              </a:rPr>
              <a:t>Glaukom </a:t>
            </a:r>
            <a:r>
              <a:rPr lang="en-US" sz="1200" b="1">
                <a:solidFill>
                  <a:srgbClr val="BAD2D2"/>
                </a:solidFill>
                <a:latin typeface="Arial"/>
                <a:ea typeface="Arial"/>
                <a:cs typeface="Arial"/>
                <a:sym typeface="Arial"/>
              </a:rPr>
              <a:t>keine </a:t>
            </a:r>
            <a:r>
              <a:rPr lang="en-US" sz="1200">
                <a:solidFill>
                  <a:srgbClr val="BAD2D2"/>
                </a:solidFill>
                <a:latin typeface="Arial"/>
                <a:ea typeface="Arial"/>
                <a:cs typeface="Arial"/>
                <a:sym typeface="Arial"/>
              </a:rPr>
              <a:t>Immunreaktion auslöst. In ähnlicher Weise ordnet das Path-Buch die phakoantigene Uveitis einem Abschnitt mit dem Titel </a:t>
            </a:r>
            <a:r>
              <a:rPr lang="en-US" sz="1200" i="1">
                <a:solidFill>
                  <a:srgbClr val="BAD2D2"/>
                </a:solidFill>
                <a:latin typeface="Arial"/>
                <a:ea typeface="Arial"/>
                <a:cs typeface="Arial"/>
                <a:sym typeface="Arial"/>
              </a:rPr>
              <a:t>„Entzündungen“</a:t>
            </a:r>
            <a:r>
              <a:rPr lang="en-US" sz="1200">
                <a:solidFill>
                  <a:srgbClr val="BAD2D2"/>
                </a:solidFill>
                <a:latin typeface="Arial"/>
                <a:ea typeface="Arial"/>
                <a:cs typeface="Arial"/>
                <a:sym typeface="Arial"/>
              </a:rPr>
              <a:t> zu, nicht jedoch das phakolytische Glaukom – dieses wird unter </a:t>
            </a:r>
            <a:r>
              <a:rPr lang="en-US" sz="1200" i="1">
                <a:solidFill>
                  <a:srgbClr val="BAD2D2"/>
                </a:solidFill>
                <a:latin typeface="Arial"/>
                <a:ea typeface="Arial"/>
                <a:cs typeface="Arial"/>
                <a:sym typeface="Arial"/>
              </a:rPr>
              <a:t>„Sekundäres Glaukom mit Material im Trabekelwerk“ </a:t>
            </a:r>
            <a:r>
              <a:rPr lang="en-US" sz="1200">
                <a:solidFill>
                  <a:srgbClr val="BAD2D2"/>
                </a:solidFill>
                <a:latin typeface="Arial"/>
                <a:ea typeface="Arial"/>
                <a:cs typeface="Arial"/>
                <a:sym typeface="Arial"/>
              </a:rPr>
              <a:t>behandelt.    </a:t>
            </a:r>
            <a:r>
              <a:rPr lang="en-US" sz="1200" u="sng">
                <a:solidFill>
                  <a:srgbClr val="BAD2D2"/>
                </a:solidFill>
                <a:latin typeface="Arial"/>
                <a:ea typeface="Arial"/>
                <a:cs typeface="Arial"/>
                <a:sym typeface="Arial"/>
              </a:rPr>
              <a:t>Diese Charakterisierungen veranschaulichen die oben beschriebene Sichtweise</a:t>
            </a:r>
            <a:r>
              <a:rPr lang="en-US" sz="1200">
                <a:solidFill>
                  <a:srgbClr val="BAD2D2"/>
                </a:solidFill>
                <a:latin typeface="Arial"/>
                <a:ea typeface="Arial"/>
                <a:cs typeface="Arial"/>
                <a:sym typeface="Arial"/>
              </a:rPr>
              <a:t>, wonach </a:t>
            </a:r>
            <a:r>
              <a:rPr lang="en-US" sz="1200" i="1" u="sng">
                <a:solidFill>
                  <a:srgbClr val="BAD2D2"/>
                </a:solidFill>
                <a:latin typeface="Arial"/>
                <a:ea typeface="Arial"/>
                <a:cs typeface="Arial"/>
                <a:sym typeface="Arial"/>
              </a:rPr>
              <a:t>Immunreaktion gleichbedeutend mit adaptiver Reaktion ist</a:t>
            </a:r>
            <a:r>
              <a:rPr lang="en-US" sz="1200">
                <a:solidFill>
                  <a:srgbClr val="BAD2D2"/>
                </a:solidFill>
                <a:latin typeface="Arial"/>
                <a:ea typeface="Arial"/>
                <a:cs typeface="Arial"/>
                <a:sym typeface="Arial"/>
              </a:rPr>
              <a:t>. (Der Begriff </a:t>
            </a:r>
            <a:r>
              <a:rPr lang="en-US" sz="1200" i="1">
                <a:solidFill>
                  <a:srgbClr val="BAD2D2"/>
                </a:solidFill>
                <a:latin typeface="Arial"/>
                <a:ea typeface="Arial"/>
                <a:cs typeface="Arial"/>
                <a:sym typeface="Arial"/>
              </a:rPr>
              <a:t>„Linsenpartikelglaukom“ </a:t>
            </a:r>
            <a:r>
              <a:rPr lang="en-US" sz="1200">
                <a:solidFill>
                  <a:srgbClr val="BAD2D2"/>
                </a:solidFill>
                <a:latin typeface="Arial"/>
                <a:ea typeface="Arial"/>
                <a:cs typeface="Arial"/>
                <a:sym typeface="Arial"/>
              </a:rPr>
              <a:t>taucht im Index des Path-Buches nicht auf.)</a:t>
            </a:r>
            <a:endParaRPr/>
          </a:p>
          <a:p>
            <a:pPr marL="0" marR="0" lvl="0" indent="0" algn="l" rtl="0">
              <a:spcBef>
                <a:spcPts val="0"/>
              </a:spcBef>
              <a:spcAft>
                <a:spcPts val="0"/>
              </a:spcAft>
              <a:buNone/>
            </a:pPr>
            <a:endParaRPr sz="1400">
              <a:solidFill>
                <a:srgbClr val="BAD2D2"/>
              </a:solidFill>
              <a:latin typeface="Arial"/>
              <a:ea typeface="Arial"/>
              <a:cs typeface="Arial"/>
              <a:sym typeface="Arial"/>
            </a:endParaRPr>
          </a:p>
          <a:p>
            <a:pPr marL="0" marR="0" lvl="0" indent="0" algn="l" rtl="0">
              <a:spcBef>
                <a:spcPts val="0"/>
              </a:spcBef>
              <a:spcAft>
                <a:spcPts val="0"/>
              </a:spcAft>
              <a:buNone/>
            </a:pPr>
            <a:r>
              <a:rPr lang="en-US" sz="1200">
                <a:solidFill>
                  <a:srgbClr val="BAD2D2"/>
                </a:solidFill>
                <a:latin typeface="Arial"/>
                <a:ea typeface="Arial"/>
                <a:cs typeface="Arial"/>
                <a:sym typeface="Arial"/>
              </a:rPr>
              <a:t>Im Gegensatz dazu verzichtet das </a:t>
            </a:r>
            <a:r>
              <a:rPr lang="en-US" sz="1200" i="1">
                <a:solidFill>
                  <a:srgbClr val="BAD2D2"/>
                </a:solidFill>
                <a:latin typeface="Arial"/>
                <a:ea typeface="Arial"/>
                <a:cs typeface="Arial"/>
                <a:sym typeface="Arial"/>
              </a:rPr>
              <a:t>Uveitis</a:t>
            </a:r>
            <a:r>
              <a:rPr lang="en-US" sz="1200">
                <a:solidFill>
                  <a:srgbClr val="BAD2D2"/>
                </a:solidFill>
                <a:latin typeface="Arial"/>
                <a:ea typeface="Arial"/>
                <a:cs typeface="Arial"/>
                <a:sym typeface="Arial"/>
              </a:rPr>
              <a:t>-Buch gänzlich auf den Begriff </a:t>
            </a:r>
            <a:r>
              <a:rPr lang="en-US" sz="1200" i="1">
                <a:solidFill>
                  <a:srgbClr val="BAD2D2"/>
                </a:solidFill>
                <a:latin typeface="Arial"/>
                <a:ea typeface="Arial"/>
                <a:cs typeface="Arial"/>
                <a:sym typeface="Arial"/>
              </a:rPr>
              <a:t>„phakoantigene Uveitis/Glaukom</a:t>
            </a:r>
            <a:r>
              <a:rPr lang="en-US" sz="1200">
                <a:solidFill>
                  <a:srgbClr val="BAD2D2"/>
                </a:solidFill>
                <a:latin typeface="Arial"/>
                <a:ea typeface="Arial"/>
                <a:cs typeface="Arial"/>
                <a:sym typeface="Arial"/>
              </a:rPr>
              <a:t>“ und verwendet stattdessen den Begriff </a:t>
            </a:r>
            <a:r>
              <a:rPr lang="en-US" sz="1200" i="1">
                <a:solidFill>
                  <a:srgbClr val="BAD2D2"/>
                </a:solidFill>
                <a:latin typeface="Arial"/>
                <a:ea typeface="Arial"/>
                <a:cs typeface="Arial"/>
                <a:sym typeface="Arial"/>
              </a:rPr>
              <a:t>„linseninduzierte Uveitis“. </a:t>
            </a:r>
            <a:r>
              <a:rPr lang="en-US" sz="1200">
                <a:solidFill>
                  <a:srgbClr val="BAD2D2"/>
                </a:solidFill>
                <a:latin typeface="Arial"/>
                <a:ea typeface="Arial"/>
                <a:cs typeface="Arial"/>
                <a:sym typeface="Arial"/>
              </a:rPr>
              <a:t>Es beschreibt das phakolytische Glaukom im Einklang mit den anderen Büchern. Auch </a:t>
            </a:r>
            <a:r>
              <a:rPr lang="en-US" sz="1200" i="1">
                <a:solidFill>
                  <a:srgbClr val="BAD2D2"/>
                </a:solidFill>
                <a:latin typeface="Arial"/>
                <a:ea typeface="Arial"/>
                <a:cs typeface="Arial"/>
                <a:sym typeface="Arial"/>
              </a:rPr>
              <a:t>das „Linsenpartikel-Glaukom“ </a:t>
            </a:r>
            <a:r>
              <a:rPr lang="en-US" sz="1200">
                <a:solidFill>
                  <a:srgbClr val="BAD2D2"/>
                </a:solidFill>
                <a:latin typeface="Arial"/>
                <a:ea typeface="Arial"/>
                <a:cs typeface="Arial"/>
                <a:sym typeface="Arial"/>
              </a:rPr>
              <a:t>taucht in seinem Index nicht auf. Schließlich fasst das Glaukom-Buch alle drei Erkrankungen unter der Überschrift </a:t>
            </a:r>
            <a:r>
              <a:rPr lang="en-US" sz="1200" i="1">
                <a:solidFill>
                  <a:srgbClr val="BAD2D2"/>
                </a:solidFill>
                <a:latin typeface="Arial"/>
                <a:ea typeface="Arial"/>
                <a:cs typeface="Arial"/>
                <a:sym typeface="Arial"/>
              </a:rPr>
              <a:t>„Linseninduziertes Glaukom</a:t>
            </a:r>
            <a:r>
              <a:rPr lang="en-US" sz="1200">
                <a:solidFill>
                  <a:srgbClr val="BAD2D2"/>
                </a:solidFill>
                <a:latin typeface="Arial"/>
                <a:ea typeface="Arial"/>
                <a:cs typeface="Arial"/>
                <a:sym typeface="Arial"/>
              </a:rPr>
              <a:t>“ zusammen und geht nicht auf die Frage der angeborenen vs. adaptiven Immunität ein. Stattdessen wird in der Beschreibung aller drei Erkrankungen lediglich von „Entzündung“ gesprochen. Der Begriff „phakoantigene </a:t>
            </a:r>
            <a:r>
              <a:rPr lang="en-US" sz="1200" i="1">
                <a:solidFill>
                  <a:srgbClr val="BAD2D2"/>
                </a:solidFill>
                <a:latin typeface="Arial"/>
                <a:ea typeface="Arial"/>
                <a:cs typeface="Arial"/>
                <a:sym typeface="Arial"/>
              </a:rPr>
              <a:t>Uveitis“ </a:t>
            </a:r>
            <a:r>
              <a:rPr lang="en-US" sz="1200">
                <a:solidFill>
                  <a:srgbClr val="BAD2D2"/>
                </a:solidFill>
                <a:latin typeface="Arial"/>
                <a:ea typeface="Arial"/>
                <a:cs typeface="Arial"/>
                <a:sym typeface="Arial"/>
              </a:rPr>
              <a:t>kommt nicht vor.</a:t>
            </a:r>
            <a:endParaRPr/>
          </a:p>
          <a:p>
            <a:pPr marL="0" marR="0" lvl="0" indent="0" algn="l" rtl="0">
              <a:spcBef>
                <a:spcPts val="0"/>
              </a:spcBef>
              <a:spcAft>
                <a:spcPts val="0"/>
              </a:spcAft>
              <a:buNone/>
            </a:pPr>
            <a:endParaRPr sz="1400">
              <a:solidFill>
                <a:srgbClr val="BAD2D2"/>
              </a:solidFill>
              <a:latin typeface="Arial"/>
              <a:ea typeface="Arial"/>
              <a:cs typeface="Arial"/>
              <a:sym typeface="Arial"/>
            </a:endParaRPr>
          </a:p>
          <a:p>
            <a:pPr marL="0" marR="0" lvl="0" indent="0" algn="l" rtl="0">
              <a:spcBef>
                <a:spcPts val="0"/>
              </a:spcBef>
              <a:spcAft>
                <a:spcPts val="0"/>
              </a:spcAft>
              <a:buNone/>
            </a:pPr>
            <a:r>
              <a:rPr lang="en-US" sz="1200">
                <a:solidFill>
                  <a:srgbClr val="BAD2D2"/>
                </a:solidFill>
                <a:latin typeface="Arial"/>
                <a:ea typeface="Arial"/>
                <a:cs typeface="Arial"/>
                <a:sym typeface="Arial"/>
              </a:rPr>
              <a:t>TLDR: Wenn Sie sich mit den linsenbedingten sekundären OAGs befassen, sollten Sie sich unbedingt in allen vier BCSC-Büchern, die sich damit befassen – </a:t>
            </a:r>
            <a:r>
              <a:rPr lang="en-US" sz="1200" i="1">
                <a:solidFill>
                  <a:srgbClr val="BAD2D2"/>
                </a:solidFill>
                <a:latin typeface="Arial"/>
                <a:ea typeface="Arial"/>
                <a:cs typeface="Arial"/>
                <a:sym typeface="Arial"/>
              </a:rPr>
              <a:t>„Glaukom“</a:t>
            </a:r>
            <a:r>
              <a:rPr lang="en-US" sz="1200">
                <a:solidFill>
                  <a:srgbClr val="BAD2D2"/>
                </a:solidFill>
                <a:latin typeface="Arial"/>
                <a:ea typeface="Arial"/>
                <a:cs typeface="Arial"/>
                <a:sym typeface="Arial"/>
              </a:rPr>
              <a:t>, </a:t>
            </a:r>
            <a:r>
              <a:rPr lang="en-US" sz="1200" i="1">
                <a:solidFill>
                  <a:srgbClr val="BAD2D2"/>
                </a:solidFill>
                <a:latin typeface="Arial"/>
                <a:ea typeface="Arial"/>
                <a:cs typeface="Arial"/>
                <a:sym typeface="Arial"/>
              </a:rPr>
              <a:t>„Uveitis“</a:t>
            </a:r>
            <a:r>
              <a:rPr lang="en-US" sz="1200">
                <a:solidFill>
                  <a:srgbClr val="BAD2D2"/>
                </a:solidFill>
                <a:latin typeface="Arial"/>
                <a:ea typeface="Arial"/>
                <a:cs typeface="Arial"/>
                <a:sym typeface="Arial"/>
              </a:rPr>
              <a:t>, </a:t>
            </a:r>
            <a:r>
              <a:rPr lang="en-US" sz="1200" i="1">
                <a:solidFill>
                  <a:srgbClr val="BAD2D2"/>
                </a:solidFill>
                <a:latin typeface="Arial"/>
                <a:ea typeface="Arial"/>
                <a:cs typeface="Arial"/>
                <a:sym typeface="Arial"/>
              </a:rPr>
              <a:t>„Linse“ </a:t>
            </a:r>
            <a:r>
              <a:rPr lang="en-US" sz="1200">
                <a:solidFill>
                  <a:srgbClr val="BAD2D2"/>
                </a:solidFill>
                <a:latin typeface="Arial"/>
                <a:ea typeface="Arial"/>
                <a:cs typeface="Arial"/>
                <a:sym typeface="Arial"/>
              </a:rPr>
              <a:t>und </a:t>
            </a:r>
            <a:r>
              <a:rPr lang="en-US" sz="1200" i="1">
                <a:solidFill>
                  <a:srgbClr val="BAD2D2"/>
                </a:solidFill>
                <a:latin typeface="Arial"/>
                <a:ea typeface="Arial"/>
                <a:cs typeface="Arial"/>
                <a:sym typeface="Arial"/>
              </a:rPr>
              <a:t>„Path“ – </a:t>
            </a:r>
            <a:r>
              <a:rPr lang="en-US" sz="1200">
                <a:solidFill>
                  <a:srgbClr val="BAD2D2"/>
                </a:solidFill>
                <a:latin typeface="Arial"/>
                <a:ea typeface="Arial"/>
                <a:cs typeface="Arial"/>
                <a:sym typeface="Arial"/>
              </a:rPr>
              <a:t>darüber informieren und sich darauf einstellen, dabei mit Unstimmigkeiten konfrontiert zu werden.</a:t>
            </a:r>
            <a:endParaRPr/>
          </a:p>
        </p:txBody>
      </p:sp>
      <p:sp>
        <p:nvSpPr>
          <p:cNvPr id="1704" name="Google Shape;1704;p136"/>
          <p:cNvSpPr txBox="1"/>
          <p:nvPr/>
        </p:nvSpPr>
        <p:spPr>
          <a:xfrm>
            <a:off x="306699" y="602190"/>
            <a:ext cx="8610000" cy="210300"/>
          </a:xfrm>
          <a:prstGeom prst="rect">
            <a:avLst/>
          </a:prstGeom>
          <a:solidFill>
            <a:srgbClr val="C8C860"/>
          </a:solidFill>
          <a:ln w="9525" cap="flat" cmpd="sng">
            <a:solidFill>
              <a:schemeClr val="dk1"/>
            </a:solidFill>
            <a:prstDash val="solid"/>
            <a:round/>
            <a:headEnd type="none" w="sm" len="sm"/>
            <a:tailEnd type="none" w="sm" len="sm"/>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Und nun ein überaus langer Exkurs zu Immunologie und den linsenbedingten O</a:t>
            </a:r>
            <a:r>
              <a:rPr lang="en-US" sz="1200" i="1">
                <a:solidFill>
                  <a:schemeClr val="dk1"/>
                </a:solidFill>
              </a:rPr>
              <a:t>W</a:t>
            </a:r>
            <a:r>
              <a:rPr lang="en-US" sz="1200" i="1">
                <a:solidFill>
                  <a:schemeClr val="dk1"/>
                </a:solidFill>
                <a:latin typeface="Arial"/>
                <a:ea typeface="Arial"/>
                <a:cs typeface="Arial"/>
                <a:sym typeface="Arial"/>
              </a:rPr>
              <a:t>Gs:</a:t>
            </a:r>
            <a:endParaRP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Shape 1708"/>
        <p:cNvGrpSpPr/>
        <p:nvPr/>
      </p:nvGrpSpPr>
      <p:grpSpPr>
        <a:xfrm>
          <a:off x="0" y="0"/>
          <a:ext cx="0" cy="0"/>
          <a:chOff x="0" y="0"/>
          <a:chExt cx="0" cy="0"/>
        </a:xfrm>
      </p:grpSpPr>
      <p:sp>
        <p:nvSpPr>
          <p:cNvPr id="1709" name="Google Shape;1709;g3f6b88809e0_0_265"/>
          <p:cNvSpPr txBox="1">
            <a:spLocks noGrp="1"/>
          </p:cNvSpPr>
          <p:nvPr>
            <p:ph type="body" idx="1"/>
          </p:nvPr>
        </p:nvSpPr>
        <p:spPr>
          <a:xfrm>
            <a:off x="381000" y="1010424"/>
            <a:ext cx="8382000" cy="54963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In der Regel einseitig: Alle</a:t>
            </a:r>
            <a:endParaRPr/>
          </a:p>
          <a:p>
            <a:pPr marL="342900" lvl="0" indent="-342900" algn="l" rtl="0">
              <a:spcBef>
                <a:spcPts val="240"/>
              </a:spcBef>
              <a:spcAft>
                <a:spcPts val="0"/>
              </a:spcAft>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Assoziiert mit reifer/überreifer Katarakt: Phakolytisch</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Vitritis kann vorliegen: Phakoantigen</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Die Gonioskopie zeigt kortikales Material im Kammerwinkel: Linsenpartikel</a:t>
            </a:r>
            <a:endParaRPr/>
          </a:p>
          <a:p>
            <a:pPr marL="342900" lvl="0" indent="-342900" algn="l" rtl="0">
              <a:spcBef>
                <a:spcPts val="240"/>
              </a:spcBef>
              <a:spcAft>
                <a:spcPts val="0"/>
              </a:spcAft>
              <a:buSzPts val="840"/>
              <a:buChar char="●"/>
            </a:pPr>
            <a:r>
              <a:rPr lang="en-US" sz="1200">
                <a:solidFill>
                  <a:srgbClr val="BFBFBF"/>
                </a:solidFill>
              </a:rPr>
              <a:t>Am wenigsten wahrscheinlich, dass sich ein erhöhter Augeninnendruck entwickelt: Phakoantigen</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Wird durch eine </a:t>
            </a:r>
            <a:r>
              <a:rPr lang="en-US" sz="1200" b="1" i="1" u="sng"/>
              <a:t>angeborene </a:t>
            </a:r>
            <a:r>
              <a:rPr lang="en-US" sz="1200" u="sng"/>
              <a:t>Immunantwort </a:t>
            </a:r>
            <a:r>
              <a:rPr lang="en-US" sz="1200">
                <a:solidFill>
                  <a:srgbClr val="BFBFBF"/>
                </a:solidFill>
              </a:rPr>
              <a:t>vermittelt: Phakolytisch</a:t>
            </a:r>
            <a:endParaRPr sz="2200">
              <a:solidFill>
                <a:srgbClr val="BFBFBF"/>
              </a:solidFill>
            </a:endParaRPr>
          </a:p>
        </p:txBody>
      </p:sp>
      <p:sp>
        <p:nvSpPr>
          <p:cNvPr id="1710" name="Google Shape;1710;g3f6b88809e0_0_265"/>
          <p:cNvSpPr txBox="1"/>
          <p:nvPr/>
        </p:nvSpPr>
        <p:spPr>
          <a:xfrm>
            <a:off x="1247361" y="135698"/>
            <a:ext cx="6649200" cy="7092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rgbClr val="D8D8D8"/>
                </a:solidFill>
              </a:rPr>
              <a:t>Ordnen Sie jeder Aussage das damit verbundene </a:t>
            </a:r>
            <a:r>
              <a:rPr lang="en-US" sz="1200" b="1">
                <a:solidFill>
                  <a:srgbClr val="D8D8D8"/>
                </a:solidFill>
              </a:rPr>
              <a:t>linsenbedingte sekundäre OWG </a:t>
            </a:r>
            <a:r>
              <a:rPr lang="en-US" sz="1200">
                <a:solidFill>
                  <a:srgbClr val="D8D8D8"/>
                </a:solidFill>
              </a:rPr>
              <a:t>zu (einige Aussagen können mehreren Formen zugeordnet werden)</a:t>
            </a:r>
            <a:endParaRPr>
              <a:solidFill>
                <a:srgbClr val="D8D8D8"/>
              </a:solidFill>
            </a:endParaRPr>
          </a:p>
          <a:p>
            <a:pPr marL="0" lvl="0" indent="0" algn="l" rtl="0">
              <a:spcBef>
                <a:spcPts val="0"/>
              </a:spcBef>
              <a:spcAft>
                <a:spcPts val="0"/>
              </a:spcAft>
              <a:buClr>
                <a:srgbClr val="0000FF"/>
              </a:buClr>
              <a:buSzPts val="1200"/>
              <a:buFont typeface="Noto Sans Symbols"/>
              <a:buNone/>
            </a:pPr>
            <a:r>
              <a:rPr lang="en-US" sz="1200" b="1">
                <a:solidFill>
                  <a:srgbClr val="D8D8D8"/>
                </a:solidFill>
              </a:rPr>
              <a:t>Phakolytisches Glaukom       Phakoantigenes Glaukom    Linsenpartikelglaukom</a:t>
            </a:r>
            <a:endParaRPr sz="1200">
              <a:solidFill>
                <a:srgbClr val="D8D8D8"/>
              </a:solidFill>
            </a:endParaRPr>
          </a:p>
          <a:p>
            <a:pPr marL="0" marR="0" lvl="0" indent="0" algn="l" rtl="0">
              <a:lnSpc>
                <a:spcPct val="100000"/>
              </a:lnSpc>
              <a:spcBef>
                <a:spcPts val="0"/>
              </a:spcBef>
              <a:spcAft>
                <a:spcPts val="0"/>
              </a:spcAft>
              <a:buClr>
                <a:srgbClr val="D8D8D8"/>
              </a:buClr>
              <a:buSzPts val="1200"/>
              <a:buFont typeface="Noto Sans Symbols"/>
              <a:buNone/>
            </a:pPr>
            <a:endParaRPr sz="1200">
              <a:solidFill>
                <a:srgbClr val="D8D8D8"/>
              </a:solidFill>
            </a:endParaRPr>
          </a:p>
        </p:txBody>
      </p:sp>
      <p:sp>
        <p:nvSpPr>
          <p:cNvPr id="1711" name="Google Shape;1711;g3f6b88809e0_0_26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137</a:t>
            </a:fld>
            <a:endParaRPr sz="1000" b="0" i="0" u="none" strike="noStrike" cap="none">
              <a:solidFill>
                <a:srgbClr val="000000"/>
              </a:solidFill>
              <a:latin typeface="Arial"/>
              <a:ea typeface="Arial"/>
              <a:cs typeface="Arial"/>
              <a:sym typeface="Arial"/>
            </a:endParaRPr>
          </a:p>
        </p:txBody>
      </p:sp>
      <p:sp>
        <p:nvSpPr>
          <p:cNvPr id="1712" name="Google Shape;1712;g3f6b88809e0_0_265"/>
          <p:cNvSpPr txBox="1"/>
          <p:nvPr/>
        </p:nvSpPr>
        <p:spPr>
          <a:xfrm>
            <a:off x="457200" y="2264549"/>
            <a:ext cx="8479200" cy="1534200"/>
          </a:xfrm>
          <a:prstGeom prst="rect">
            <a:avLst/>
          </a:prstGeom>
          <a:solidFill>
            <a:srgbClr val="EDEDCB"/>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BFBFBF"/>
                </a:solidFill>
                <a:latin typeface="Arial"/>
                <a:ea typeface="Arial"/>
                <a:cs typeface="Arial"/>
                <a:sym typeface="Arial"/>
              </a:rPr>
              <a:t>Es gibt zwei große Kategorien von Immunreaktionen – welche sind das?</a:t>
            </a:r>
            <a:endParaRPr/>
          </a:p>
          <a:p>
            <a:pPr marL="0" marR="0" lvl="0" indent="0" algn="l" rtl="0">
              <a:spcBef>
                <a:spcPts val="0"/>
              </a:spcBef>
              <a:spcAft>
                <a:spcPts val="0"/>
              </a:spcAft>
              <a:buNone/>
            </a:pPr>
            <a:r>
              <a:rPr lang="en-US" sz="1200" b="1">
                <a:solidFill>
                  <a:srgbClr val="BFBFBF"/>
                </a:solidFill>
                <a:latin typeface="Arial"/>
                <a:ea typeface="Arial"/>
                <a:cs typeface="Arial"/>
                <a:sym typeface="Arial"/>
              </a:rPr>
              <a:t>Angeboren </a:t>
            </a:r>
            <a:r>
              <a:rPr lang="en-US" sz="1200">
                <a:solidFill>
                  <a:srgbClr val="BFBFBF"/>
                </a:solidFill>
                <a:latin typeface="Arial"/>
                <a:ea typeface="Arial"/>
                <a:cs typeface="Arial"/>
                <a:sym typeface="Arial"/>
              </a:rPr>
              <a:t>und </a:t>
            </a:r>
            <a:r>
              <a:rPr lang="en-US" sz="1200" b="1">
                <a:solidFill>
                  <a:srgbClr val="BFBFBF"/>
                </a:solidFill>
                <a:latin typeface="Arial"/>
                <a:ea typeface="Arial"/>
                <a:cs typeface="Arial"/>
                <a:sym typeface="Arial"/>
              </a:rPr>
              <a:t>adaptiv </a:t>
            </a:r>
            <a:r>
              <a:rPr lang="en-US" sz="1200">
                <a:solidFill>
                  <a:srgbClr val="BFBFBF"/>
                </a:solidFill>
                <a:latin typeface="Arial"/>
                <a:ea typeface="Arial"/>
                <a:cs typeface="Arial"/>
                <a:sym typeface="Arial"/>
              </a:rPr>
              <a:t>(zu Ihrer Information: Wir werden, wie zuvor versprochen, nun </a:t>
            </a:r>
            <a:r>
              <a:rPr lang="en-US" sz="1200" i="1">
                <a:solidFill>
                  <a:srgbClr val="BFBFBF"/>
                </a:solidFill>
                <a:latin typeface="Arial"/>
                <a:ea typeface="Arial"/>
                <a:cs typeface="Arial"/>
                <a:sym typeface="Arial"/>
              </a:rPr>
              <a:t>die adaptive Immunantwort </a:t>
            </a:r>
            <a:r>
              <a:rPr lang="en-US" sz="1200">
                <a:solidFill>
                  <a:srgbClr val="BFBFBF"/>
                </a:solidFill>
                <a:latin typeface="Arial"/>
                <a:ea typeface="Arial"/>
                <a:cs typeface="Arial"/>
                <a:sym typeface="Arial"/>
              </a:rPr>
              <a:t>näher erläutern)</a:t>
            </a:r>
            <a:endParaRPr sz="1400" b="1">
              <a:solidFill>
                <a:srgbClr val="BFBFBF"/>
              </a:solidFill>
              <a:latin typeface="Arial"/>
              <a:ea typeface="Arial"/>
              <a:cs typeface="Arial"/>
              <a:sym typeface="Arial"/>
            </a:endParaRPr>
          </a:p>
          <a:p>
            <a:pPr marL="0" marR="0" lvl="0" indent="0" algn="l" rtl="0">
              <a:spcBef>
                <a:spcPts val="0"/>
              </a:spcBef>
              <a:spcAft>
                <a:spcPts val="0"/>
              </a:spcAft>
              <a:buNone/>
            </a:pPr>
            <a:endParaRPr sz="1400">
              <a:solidFill>
                <a:srgbClr val="BFBFBF"/>
              </a:solidFill>
              <a:latin typeface="Arial"/>
              <a:ea typeface="Arial"/>
              <a:cs typeface="Arial"/>
              <a:sym typeface="Arial"/>
            </a:endParaRPr>
          </a:p>
          <a:p>
            <a:pPr marL="0" marR="0" lvl="0" indent="0" algn="l" rtl="0">
              <a:spcBef>
                <a:spcPts val="0"/>
              </a:spcBef>
              <a:spcAft>
                <a:spcPts val="0"/>
              </a:spcAft>
              <a:buNone/>
            </a:pPr>
            <a:r>
              <a:rPr lang="en-US" sz="1200" i="1">
                <a:solidFill>
                  <a:srgbClr val="BFBFBF"/>
                </a:solidFill>
                <a:latin typeface="Arial"/>
                <a:ea typeface="Arial"/>
                <a:cs typeface="Arial"/>
                <a:sym typeface="Arial"/>
              </a:rPr>
              <a:t>Was ist im Allgemeinen die Natur der jeweiligen Reaktion, und wie unterscheiden sie sich?</a:t>
            </a:r>
            <a:endParaRPr/>
          </a:p>
          <a:p>
            <a:pPr marL="0" marR="0" lvl="0" indent="0" algn="l" rtl="0">
              <a:spcBef>
                <a:spcPts val="0"/>
              </a:spcBef>
              <a:spcAft>
                <a:spcPts val="0"/>
              </a:spcAft>
              <a:buNone/>
            </a:pPr>
            <a:r>
              <a:rPr lang="en-US" sz="1200">
                <a:solidFill>
                  <a:srgbClr val="BFBFBF"/>
                </a:solidFill>
                <a:latin typeface="Arial"/>
                <a:ea typeface="Arial"/>
                <a:cs typeface="Arial"/>
                <a:sym typeface="Arial"/>
              </a:rPr>
              <a:t>Die adaptive Immunantwort beinhaltet einen „Lernprozess“, bei dem Überwachungszellen lernen, Fremdstoffe zu erkennen und sich an sie zu erinnern. Die angeborene (oder </a:t>
            </a:r>
            <a:r>
              <a:rPr lang="en-US" sz="1200" i="1">
                <a:solidFill>
                  <a:srgbClr val="BFBFBF"/>
                </a:solidFill>
                <a:latin typeface="Arial"/>
                <a:ea typeface="Arial"/>
                <a:cs typeface="Arial"/>
                <a:sym typeface="Arial"/>
              </a:rPr>
              <a:t>natürliche</a:t>
            </a:r>
            <a:r>
              <a:rPr lang="en-US" sz="1200">
                <a:solidFill>
                  <a:srgbClr val="BFBFBF"/>
                </a:solidFill>
                <a:latin typeface="Arial"/>
                <a:ea typeface="Arial"/>
                <a:cs typeface="Arial"/>
                <a:sym typeface="Arial"/>
              </a:rPr>
              <a:t>) Immunantwort hingegen erfordert keinen Lernprozess – sie stützt sich auf </a:t>
            </a:r>
            <a:r>
              <a:rPr lang="en-US" sz="1200" b="1" u="sng">
                <a:solidFill>
                  <a:srgbClr val="0000FF"/>
                </a:solidFill>
                <a:latin typeface="Arial"/>
                <a:ea typeface="Arial"/>
                <a:cs typeface="Arial"/>
                <a:sym typeface="Arial"/>
              </a:rPr>
              <a:t>„vorprogrammierte“ Immunzellen</a:t>
            </a:r>
            <a:r>
              <a:rPr lang="en-US" sz="1200">
                <a:solidFill>
                  <a:srgbClr val="BFBFBF"/>
                </a:solidFill>
                <a:latin typeface="Arial"/>
                <a:ea typeface="Arial"/>
                <a:cs typeface="Arial"/>
                <a:sym typeface="Arial"/>
              </a:rPr>
              <a:t>,</a:t>
            </a:r>
            <a:r>
              <a:rPr lang="en-US" sz="1200" b="1" u="sng">
                <a:solidFill>
                  <a:srgbClr val="0000FF"/>
                </a:solidFill>
                <a:latin typeface="Arial"/>
                <a:ea typeface="Arial"/>
                <a:cs typeface="Arial"/>
                <a:sym typeface="Arial"/>
              </a:rPr>
              <a:t> </a:t>
            </a:r>
            <a:r>
              <a:rPr lang="en-US" sz="1200">
                <a:solidFill>
                  <a:srgbClr val="BFBFBF"/>
                </a:solidFill>
                <a:latin typeface="Arial"/>
                <a:ea typeface="Arial"/>
                <a:cs typeface="Arial"/>
                <a:sym typeface="Arial"/>
              </a:rPr>
              <a:t>um Fremdstoffe zu erkennen, auf die sie im Gewebe oder Blut treffen.</a:t>
            </a:r>
            <a:endParaRPr/>
          </a:p>
        </p:txBody>
      </p:sp>
      <p:sp>
        <p:nvSpPr>
          <p:cNvPr id="1713" name="Google Shape;1713;g3f6b88809e0_0_265"/>
          <p:cNvSpPr/>
          <p:nvPr/>
        </p:nvSpPr>
        <p:spPr>
          <a:xfrm>
            <a:off x="1220857" y="3429000"/>
            <a:ext cx="5193300" cy="989100"/>
          </a:xfrm>
          <a:prstGeom prst="frame">
            <a:avLst>
              <a:gd name="adj1" fmla="val 12500"/>
            </a:avLst>
          </a:prstGeom>
          <a:solidFill>
            <a:srgbClr val="FF00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714" name="Google Shape;1714;g3f6b88809e0_0_265"/>
          <p:cNvSpPr txBox="1"/>
          <p:nvPr/>
        </p:nvSpPr>
        <p:spPr>
          <a:xfrm>
            <a:off x="1282947" y="4595892"/>
            <a:ext cx="5069100" cy="579900"/>
          </a:xfrm>
          <a:prstGeom prst="rect">
            <a:avLst/>
          </a:prstGeom>
          <a:solidFill>
            <a:srgbClr val="0020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lt1"/>
                </a:solidFill>
                <a:latin typeface="Arial"/>
                <a:ea typeface="Arial"/>
                <a:cs typeface="Arial"/>
                <a:sym typeface="Arial"/>
              </a:rPr>
              <a:t>Was sind die beiden wichtigsten Effektorzelltypen der angeborenen Immunität?</a:t>
            </a:r>
            <a:endParaRPr/>
          </a:p>
          <a:p>
            <a:pPr marL="0" marR="0" lvl="0" indent="0" algn="l" rtl="0">
              <a:spcBef>
                <a:spcPts val="0"/>
              </a:spcBef>
              <a:spcAft>
                <a:spcPts val="0"/>
              </a:spcAft>
              <a:buNone/>
            </a:pPr>
            <a:r>
              <a:rPr lang="en-US" sz="1200" b="1">
                <a:solidFill>
                  <a:schemeClr val="lt1"/>
                </a:solidFill>
                <a:latin typeface="Arial"/>
                <a:ea typeface="Arial"/>
                <a:cs typeface="Arial"/>
                <a:sym typeface="Arial"/>
              </a:rPr>
              <a:t>Neutrophile </a:t>
            </a:r>
            <a:r>
              <a:rPr lang="en-US" sz="1200">
                <a:solidFill>
                  <a:schemeClr val="lt1"/>
                </a:solidFill>
                <a:latin typeface="Arial"/>
                <a:ea typeface="Arial"/>
                <a:cs typeface="Arial"/>
                <a:sym typeface="Arial"/>
              </a:rPr>
              <a:t>und </a:t>
            </a:r>
            <a:r>
              <a:rPr lang="en-US" sz="1200" b="1">
                <a:solidFill>
                  <a:schemeClr val="lt1"/>
                </a:solidFill>
                <a:latin typeface="Arial"/>
                <a:ea typeface="Arial"/>
                <a:cs typeface="Arial"/>
                <a:sym typeface="Arial"/>
              </a:rPr>
              <a:t>Makrophagen</a:t>
            </a:r>
            <a:endParaRPr/>
          </a:p>
        </p:txBody>
      </p:sp>
      <p:sp>
        <p:nvSpPr>
          <p:cNvPr id="1715" name="Google Shape;1715;g3f6b88809e0_0_265"/>
          <p:cNvSpPr txBox="1"/>
          <p:nvPr/>
        </p:nvSpPr>
        <p:spPr>
          <a:xfrm>
            <a:off x="333033" y="971522"/>
            <a:ext cx="8479200" cy="4920300"/>
          </a:xfrm>
          <a:prstGeom prst="rect">
            <a:avLst/>
          </a:prstGeom>
          <a:solidFill>
            <a:srgbClr val="BAD2D2"/>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rgbClr val="0000FF"/>
                </a:solidFill>
                <a:latin typeface="Arial"/>
                <a:ea typeface="Arial"/>
                <a:cs typeface="Arial"/>
                <a:sym typeface="Arial"/>
              </a:rPr>
              <a:t>Einige Kliniker </a:t>
            </a:r>
            <a:r>
              <a:rPr lang="en-US" sz="1200">
                <a:solidFill>
                  <a:srgbClr val="0000FF"/>
                </a:solidFill>
              </a:rPr>
              <a:t>verwenden</a:t>
            </a:r>
            <a:r>
              <a:rPr lang="en-US" sz="1200">
                <a:solidFill>
                  <a:srgbClr val="0000FF"/>
                </a:solidFill>
                <a:latin typeface="Arial"/>
                <a:ea typeface="Arial"/>
                <a:cs typeface="Arial"/>
                <a:sym typeface="Arial"/>
              </a:rPr>
              <a:t> den Begriff </a:t>
            </a:r>
            <a:r>
              <a:rPr lang="en-US" sz="1200" i="1">
                <a:solidFill>
                  <a:srgbClr val="0000FF"/>
                </a:solidFill>
                <a:latin typeface="Arial"/>
                <a:ea typeface="Arial"/>
                <a:cs typeface="Arial"/>
                <a:sym typeface="Arial"/>
              </a:rPr>
              <a:t>„Immunantwort“ </a:t>
            </a:r>
            <a:r>
              <a:rPr lang="en-US" sz="1200">
                <a:solidFill>
                  <a:srgbClr val="0000FF"/>
                </a:solidFill>
              </a:rPr>
              <a:t>ausschließlich für klinische Situationen, an denen nur die adaptive Immunität beteiligt ist. Liegt hingegen lediglich eine Reaktion des angeborenen Immunsystems vor, verwenden sie zur Beschreibung des klinischen Erscheinungsbildes den</a:t>
            </a:r>
            <a:r>
              <a:rPr lang="en-US" sz="1200">
                <a:solidFill>
                  <a:srgbClr val="0000FF"/>
                </a:solidFill>
                <a:latin typeface="Arial"/>
                <a:ea typeface="Arial"/>
                <a:cs typeface="Arial"/>
                <a:sym typeface="Arial"/>
              </a:rPr>
              <a:t> allgemeineren Begriff </a:t>
            </a:r>
            <a:r>
              <a:rPr lang="en-US" sz="1200" i="1">
                <a:solidFill>
                  <a:srgbClr val="0000FF"/>
                </a:solidFill>
                <a:latin typeface="Arial"/>
                <a:ea typeface="Arial"/>
                <a:cs typeface="Arial"/>
                <a:sym typeface="Arial"/>
              </a:rPr>
              <a:t>„Entzündungsreaktion“ </a:t>
            </a:r>
            <a:r>
              <a:rPr lang="en-US" sz="1200">
                <a:solidFill>
                  <a:srgbClr val="0000FF"/>
                </a:solidFill>
                <a:latin typeface="Arial"/>
                <a:ea typeface="Arial"/>
                <a:cs typeface="Arial"/>
                <a:sym typeface="Arial"/>
              </a:rPr>
              <a:t>bzw. </a:t>
            </a:r>
            <a:r>
              <a:rPr lang="en-US" sz="1200" i="1">
                <a:solidFill>
                  <a:srgbClr val="0000FF"/>
                </a:solidFill>
              </a:rPr>
              <a:t>„Inflammation“.</a:t>
            </a:r>
            <a:r>
              <a:rPr lang="en-US" sz="1200">
                <a:solidFill>
                  <a:srgbClr val="0000FF"/>
                </a:solidFill>
                <a:latin typeface="Arial"/>
                <a:ea typeface="Arial"/>
                <a:cs typeface="Arial"/>
                <a:sym typeface="Arial"/>
              </a:rPr>
              <a:t> </a:t>
            </a:r>
            <a:r>
              <a:rPr lang="en-US" sz="1200">
                <a:solidFill>
                  <a:srgbClr val="BAD2D2"/>
                </a:solidFill>
                <a:latin typeface="Arial"/>
                <a:ea typeface="Arial"/>
                <a:cs typeface="Arial"/>
                <a:sym typeface="Arial"/>
              </a:rPr>
              <a:t>Allerdings werden die durch adaptive und angeborene Immunantworten hervorgerufenen Anzeichen und Symptome klinisch als „Entzündung“ erkannt und sind trotz ihrer zugrunde liegenden Unterschiede im Wirkmechanismus unter der Spaltlampe in der Regel nicht zu unterscheiden.</a:t>
            </a:r>
            <a:endParaRPr/>
          </a:p>
          <a:p>
            <a:pPr marL="0" marR="0" lvl="0" indent="0" algn="l" rtl="0">
              <a:spcBef>
                <a:spcPts val="0"/>
              </a:spcBef>
              <a:spcAft>
                <a:spcPts val="0"/>
              </a:spcAft>
              <a:buNone/>
            </a:pPr>
            <a:endParaRPr sz="1400">
              <a:solidFill>
                <a:srgbClr val="BAD2D2"/>
              </a:solidFill>
              <a:latin typeface="Arial"/>
              <a:ea typeface="Arial"/>
              <a:cs typeface="Arial"/>
              <a:sym typeface="Arial"/>
            </a:endParaRPr>
          </a:p>
          <a:p>
            <a:pPr marL="0" marR="0" lvl="0" indent="0" algn="l" rtl="0">
              <a:spcBef>
                <a:spcPts val="0"/>
              </a:spcBef>
              <a:spcAft>
                <a:spcPts val="0"/>
              </a:spcAft>
              <a:buNone/>
            </a:pPr>
            <a:r>
              <a:rPr lang="en-US" sz="1200">
                <a:solidFill>
                  <a:srgbClr val="BAD2D2"/>
                </a:solidFill>
                <a:latin typeface="Arial"/>
                <a:ea typeface="Arial"/>
                <a:cs typeface="Arial"/>
                <a:sym typeface="Arial"/>
              </a:rPr>
              <a:t>Ich gehe darauf ein, weil dies erklärt</a:t>
            </a:r>
            <a:r>
              <a:rPr lang="en-US" sz="1200" i="1">
                <a:solidFill>
                  <a:srgbClr val="BAD2D2"/>
                </a:solidFill>
                <a:latin typeface="Arial"/>
                <a:ea typeface="Arial"/>
                <a:cs typeface="Arial"/>
                <a:sym typeface="Arial"/>
              </a:rPr>
              <a:t>,</a:t>
            </a:r>
            <a:r>
              <a:rPr lang="en-US" sz="1200">
                <a:solidFill>
                  <a:srgbClr val="BAD2D2"/>
                </a:solidFill>
                <a:latin typeface="Arial"/>
                <a:ea typeface="Arial"/>
                <a:cs typeface="Arial"/>
                <a:sym typeface="Arial"/>
              </a:rPr>
              <a:t> was als Unstimmigkeiten zwischen den BCSC-Bänden in Bezug auf </a:t>
            </a:r>
            <a:r>
              <a:rPr lang="en-US" sz="1200" i="1">
                <a:solidFill>
                  <a:srgbClr val="BAD2D2"/>
                </a:solidFill>
                <a:latin typeface="Arial"/>
                <a:ea typeface="Arial"/>
                <a:cs typeface="Arial"/>
                <a:sym typeface="Arial"/>
              </a:rPr>
              <a:t>phakolytische</a:t>
            </a:r>
            <a:r>
              <a:rPr lang="en-US" sz="1200">
                <a:solidFill>
                  <a:srgbClr val="BAD2D2"/>
                </a:solidFill>
                <a:latin typeface="Arial"/>
                <a:ea typeface="Arial"/>
                <a:cs typeface="Arial"/>
                <a:sym typeface="Arial"/>
              </a:rPr>
              <a:t>, </a:t>
            </a:r>
            <a:r>
              <a:rPr lang="en-US" sz="1200" i="1">
                <a:solidFill>
                  <a:srgbClr val="BAD2D2"/>
                </a:solidFill>
                <a:latin typeface="Arial"/>
                <a:ea typeface="Arial"/>
                <a:cs typeface="Arial"/>
                <a:sym typeface="Arial"/>
              </a:rPr>
              <a:t>phakoantigene </a:t>
            </a:r>
            <a:r>
              <a:rPr lang="en-US" sz="1200">
                <a:solidFill>
                  <a:srgbClr val="BAD2D2"/>
                </a:solidFill>
                <a:latin typeface="Arial"/>
                <a:ea typeface="Arial"/>
                <a:cs typeface="Arial"/>
                <a:sym typeface="Arial"/>
              </a:rPr>
              <a:t>und </a:t>
            </a:r>
            <a:r>
              <a:rPr lang="en-US" sz="1200" i="1">
                <a:solidFill>
                  <a:srgbClr val="BAD2D2"/>
                </a:solidFill>
                <a:latin typeface="Arial"/>
                <a:ea typeface="Arial"/>
                <a:cs typeface="Arial"/>
                <a:sym typeface="Arial"/>
              </a:rPr>
              <a:t>durch Linsenpartikel verursachte </a:t>
            </a:r>
            <a:r>
              <a:rPr lang="en-US" sz="1200">
                <a:solidFill>
                  <a:srgbClr val="BAD2D2"/>
                </a:solidFill>
                <a:latin typeface="Arial"/>
                <a:ea typeface="Arial"/>
                <a:cs typeface="Arial"/>
                <a:sym typeface="Arial"/>
              </a:rPr>
              <a:t>Glaukome erscheinen mag. Nehmen wir das „Lens“-Buch. Dort heißt es, dass die „phakoantigene Uveitis“ (der Begriff „phakoantigenes </a:t>
            </a:r>
            <a:r>
              <a:rPr lang="en-US" sz="1200" i="1">
                <a:solidFill>
                  <a:srgbClr val="BAD2D2"/>
                </a:solidFill>
                <a:latin typeface="Arial"/>
                <a:ea typeface="Arial"/>
                <a:cs typeface="Arial"/>
                <a:sym typeface="Arial"/>
              </a:rPr>
              <a:t>Glaukom“ </a:t>
            </a:r>
            <a:r>
              <a:rPr lang="en-US" sz="1200">
                <a:solidFill>
                  <a:srgbClr val="BAD2D2"/>
                </a:solidFill>
                <a:latin typeface="Arial"/>
                <a:ea typeface="Arial"/>
                <a:cs typeface="Arial"/>
                <a:sym typeface="Arial"/>
              </a:rPr>
              <a:t>wird nicht verwendet) „immunvermittelt“ ist. Es wird jedoch ausdrücklich darauf hingewiesen, dass das </a:t>
            </a:r>
            <a:r>
              <a:rPr lang="en-US" sz="1200" b="1">
                <a:solidFill>
                  <a:srgbClr val="BAD2D2"/>
                </a:solidFill>
                <a:latin typeface="Arial"/>
                <a:ea typeface="Arial"/>
                <a:cs typeface="Arial"/>
                <a:sym typeface="Arial"/>
              </a:rPr>
              <a:t>phakolytische </a:t>
            </a:r>
            <a:r>
              <a:rPr lang="en-US" sz="1200">
                <a:solidFill>
                  <a:srgbClr val="BAD2D2"/>
                </a:solidFill>
                <a:latin typeface="Arial"/>
                <a:ea typeface="Arial"/>
                <a:cs typeface="Arial"/>
                <a:sym typeface="Arial"/>
              </a:rPr>
              <a:t>Glaukom </a:t>
            </a:r>
            <a:r>
              <a:rPr lang="en-US" sz="1200" b="1">
                <a:solidFill>
                  <a:srgbClr val="BAD2D2"/>
                </a:solidFill>
                <a:latin typeface="Arial"/>
                <a:ea typeface="Arial"/>
                <a:cs typeface="Arial"/>
                <a:sym typeface="Arial"/>
              </a:rPr>
              <a:t>keine </a:t>
            </a:r>
            <a:r>
              <a:rPr lang="en-US" sz="1200">
                <a:solidFill>
                  <a:srgbClr val="BAD2D2"/>
                </a:solidFill>
                <a:latin typeface="Arial"/>
                <a:ea typeface="Arial"/>
                <a:cs typeface="Arial"/>
                <a:sym typeface="Arial"/>
              </a:rPr>
              <a:t>Immunreaktion auslöst. In ähnlicher Weise ordnet das Path-Buch die phakoantigene Uveitis einem Abschnitt mit dem Titel </a:t>
            </a:r>
            <a:r>
              <a:rPr lang="en-US" sz="1200" i="1">
                <a:solidFill>
                  <a:srgbClr val="BAD2D2"/>
                </a:solidFill>
                <a:latin typeface="Arial"/>
                <a:ea typeface="Arial"/>
                <a:cs typeface="Arial"/>
                <a:sym typeface="Arial"/>
              </a:rPr>
              <a:t>„Entzündungen“</a:t>
            </a:r>
            <a:r>
              <a:rPr lang="en-US" sz="1200">
                <a:solidFill>
                  <a:srgbClr val="BAD2D2"/>
                </a:solidFill>
                <a:latin typeface="Arial"/>
                <a:ea typeface="Arial"/>
                <a:cs typeface="Arial"/>
                <a:sym typeface="Arial"/>
              </a:rPr>
              <a:t> zu, nicht jedoch das phakolytische Glaukom – dieses wird unter </a:t>
            </a:r>
            <a:r>
              <a:rPr lang="en-US" sz="1200" i="1">
                <a:solidFill>
                  <a:srgbClr val="BAD2D2"/>
                </a:solidFill>
                <a:latin typeface="Arial"/>
                <a:ea typeface="Arial"/>
                <a:cs typeface="Arial"/>
                <a:sym typeface="Arial"/>
              </a:rPr>
              <a:t>„Sekundäres Glaukom mit Material im Trabekelwerk“ </a:t>
            </a:r>
            <a:r>
              <a:rPr lang="en-US" sz="1200">
                <a:solidFill>
                  <a:srgbClr val="BAD2D2"/>
                </a:solidFill>
                <a:latin typeface="Arial"/>
                <a:ea typeface="Arial"/>
                <a:cs typeface="Arial"/>
                <a:sym typeface="Arial"/>
              </a:rPr>
              <a:t>behandelt.    </a:t>
            </a:r>
            <a:r>
              <a:rPr lang="en-US" sz="1200" u="sng">
                <a:solidFill>
                  <a:srgbClr val="BAD2D2"/>
                </a:solidFill>
                <a:latin typeface="Arial"/>
                <a:ea typeface="Arial"/>
                <a:cs typeface="Arial"/>
                <a:sym typeface="Arial"/>
              </a:rPr>
              <a:t>Diese Charakterisierungen veranschaulichen die oben beschriebene Sichtweise</a:t>
            </a:r>
            <a:r>
              <a:rPr lang="en-US" sz="1200">
                <a:solidFill>
                  <a:srgbClr val="BAD2D2"/>
                </a:solidFill>
                <a:latin typeface="Arial"/>
                <a:ea typeface="Arial"/>
                <a:cs typeface="Arial"/>
                <a:sym typeface="Arial"/>
              </a:rPr>
              <a:t>, wonach </a:t>
            </a:r>
            <a:r>
              <a:rPr lang="en-US" sz="1200" i="1" u="sng">
                <a:solidFill>
                  <a:srgbClr val="BAD2D2"/>
                </a:solidFill>
                <a:latin typeface="Arial"/>
                <a:ea typeface="Arial"/>
                <a:cs typeface="Arial"/>
                <a:sym typeface="Arial"/>
              </a:rPr>
              <a:t>Immunreaktion gleichbedeutend mit adaptiver Reaktion ist</a:t>
            </a:r>
            <a:r>
              <a:rPr lang="en-US" sz="1200">
                <a:solidFill>
                  <a:srgbClr val="BAD2D2"/>
                </a:solidFill>
                <a:latin typeface="Arial"/>
                <a:ea typeface="Arial"/>
                <a:cs typeface="Arial"/>
                <a:sym typeface="Arial"/>
              </a:rPr>
              <a:t>. (Der Begriff </a:t>
            </a:r>
            <a:r>
              <a:rPr lang="en-US" sz="1200" i="1">
                <a:solidFill>
                  <a:srgbClr val="BAD2D2"/>
                </a:solidFill>
                <a:latin typeface="Arial"/>
                <a:ea typeface="Arial"/>
                <a:cs typeface="Arial"/>
                <a:sym typeface="Arial"/>
              </a:rPr>
              <a:t>„Linsenpartikelglaukom“ </a:t>
            </a:r>
            <a:r>
              <a:rPr lang="en-US" sz="1200">
                <a:solidFill>
                  <a:srgbClr val="BAD2D2"/>
                </a:solidFill>
                <a:latin typeface="Arial"/>
                <a:ea typeface="Arial"/>
                <a:cs typeface="Arial"/>
                <a:sym typeface="Arial"/>
              </a:rPr>
              <a:t>taucht im Index des Path-Buches nicht auf.)</a:t>
            </a:r>
            <a:endParaRPr/>
          </a:p>
          <a:p>
            <a:pPr marL="0" marR="0" lvl="0" indent="0" algn="l" rtl="0">
              <a:spcBef>
                <a:spcPts val="0"/>
              </a:spcBef>
              <a:spcAft>
                <a:spcPts val="0"/>
              </a:spcAft>
              <a:buNone/>
            </a:pPr>
            <a:endParaRPr sz="1400">
              <a:solidFill>
                <a:srgbClr val="BAD2D2"/>
              </a:solidFill>
              <a:latin typeface="Arial"/>
              <a:ea typeface="Arial"/>
              <a:cs typeface="Arial"/>
              <a:sym typeface="Arial"/>
            </a:endParaRPr>
          </a:p>
          <a:p>
            <a:pPr marL="0" marR="0" lvl="0" indent="0" algn="l" rtl="0">
              <a:spcBef>
                <a:spcPts val="0"/>
              </a:spcBef>
              <a:spcAft>
                <a:spcPts val="0"/>
              </a:spcAft>
              <a:buNone/>
            </a:pPr>
            <a:r>
              <a:rPr lang="en-US" sz="1200">
                <a:solidFill>
                  <a:srgbClr val="BAD2D2"/>
                </a:solidFill>
                <a:latin typeface="Arial"/>
                <a:ea typeface="Arial"/>
                <a:cs typeface="Arial"/>
                <a:sym typeface="Arial"/>
              </a:rPr>
              <a:t>Im Gegensatz dazu verzichtet das </a:t>
            </a:r>
            <a:r>
              <a:rPr lang="en-US" sz="1200" i="1">
                <a:solidFill>
                  <a:srgbClr val="BAD2D2"/>
                </a:solidFill>
                <a:latin typeface="Arial"/>
                <a:ea typeface="Arial"/>
                <a:cs typeface="Arial"/>
                <a:sym typeface="Arial"/>
              </a:rPr>
              <a:t>Uveitis</a:t>
            </a:r>
            <a:r>
              <a:rPr lang="en-US" sz="1200">
                <a:solidFill>
                  <a:srgbClr val="BAD2D2"/>
                </a:solidFill>
                <a:latin typeface="Arial"/>
                <a:ea typeface="Arial"/>
                <a:cs typeface="Arial"/>
                <a:sym typeface="Arial"/>
              </a:rPr>
              <a:t>-Buch gänzlich auf den Begriff </a:t>
            </a:r>
            <a:r>
              <a:rPr lang="en-US" sz="1200" i="1">
                <a:solidFill>
                  <a:srgbClr val="BAD2D2"/>
                </a:solidFill>
                <a:latin typeface="Arial"/>
                <a:ea typeface="Arial"/>
                <a:cs typeface="Arial"/>
                <a:sym typeface="Arial"/>
              </a:rPr>
              <a:t>„phakoantigene Uveitis/Glaukom</a:t>
            </a:r>
            <a:r>
              <a:rPr lang="en-US" sz="1200">
                <a:solidFill>
                  <a:srgbClr val="BAD2D2"/>
                </a:solidFill>
                <a:latin typeface="Arial"/>
                <a:ea typeface="Arial"/>
                <a:cs typeface="Arial"/>
                <a:sym typeface="Arial"/>
              </a:rPr>
              <a:t>“ und verwendet stattdessen den Begriff </a:t>
            </a:r>
            <a:r>
              <a:rPr lang="en-US" sz="1200" i="1">
                <a:solidFill>
                  <a:srgbClr val="BAD2D2"/>
                </a:solidFill>
                <a:latin typeface="Arial"/>
                <a:ea typeface="Arial"/>
                <a:cs typeface="Arial"/>
                <a:sym typeface="Arial"/>
              </a:rPr>
              <a:t>„linseninduzierte Uveitis“. </a:t>
            </a:r>
            <a:r>
              <a:rPr lang="en-US" sz="1200">
                <a:solidFill>
                  <a:srgbClr val="BAD2D2"/>
                </a:solidFill>
                <a:latin typeface="Arial"/>
                <a:ea typeface="Arial"/>
                <a:cs typeface="Arial"/>
                <a:sym typeface="Arial"/>
              </a:rPr>
              <a:t>Es beschreibt das phakolytische Glaukom im Einklang mit den anderen Büchern. Auch </a:t>
            </a:r>
            <a:r>
              <a:rPr lang="en-US" sz="1200" i="1">
                <a:solidFill>
                  <a:srgbClr val="BAD2D2"/>
                </a:solidFill>
                <a:latin typeface="Arial"/>
                <a:ea typeface="Arial"/>
                <a:cs typeface="Arial"/>
                <a:sym typeface="Arial"/>
              </a:rPr>
              <a:t>das „Linsenpartikel-Glaukom“ </a:t>
            </a:r>
            <a:r>
              <a:rPr lang="en-US" sz="1200">
                <a:solidFill>
                  <a:srgbClr val="BAD2D2"/>
                </a:solidFill>
                <a:latin typeface="Arial"/>
                <a:ea typeface="Arial"/>
                <a:cs typeface="Arial"/>
                <a:sym typeface="Arial"/>
              </a:rPr>
              <a:t>taucht in seinem Index nicht auf. Schließlich fasst das Glaukom-Buch alle drei Erkrankungen unter der Überschrift </a:t>
            </a:r>
            <a:r>
              <a:rPr lang="en-US" sz="1200" i="1">
                <a:solidFill>
                  <a:srgbClr val="BAD2D2"/>
                </a:solidFill>
                <a:latin typeface="Arial"/>
                <a:ea typeface="Arial"/>
                <a:cs typeface="Arial"/>
                <a:sym typeface="Arial"/>
              </a:rPr>
              <a:t>„Linseninduziertes Glaukom</a:t>
            </a:r>
            <a:r>
              <a:rPr lang="en-US" sz="1200">
                <a:solidFill>
                  <a:srgbClr val="BAD2D2"/>
                </a:solidFill>
                <a:latin typeface="Arial"/>
                <a:ea typeface="Arial"/>
                <a:cs typeface="Arial"/>
                <a:sym typeface="Arial"/>
              </a:rPr>
              <a:t>“ zusammen und geht nicht auf die Frage der angeborenen vs. adaptiven Immunität ein. Stattdessen wird in der Beschreibung aller drei Erkrankungen lediglich von „Entzündung“ gesprochen. Der Begriff „phakoantigene </a:t>
            </a:r>
            <a:r>
              <a:rPr lang="en-US" sz="1200" i="1">
                <a:solidFill>
                  <a:srgbClr val="BAD2D2"/>
                </a:solidFill>
                <a:latin typeface="Arial"/>
                <a:ea typeface="Arial"/>
                <a:cs typeface="Arial"/>
                <a:sym typeface="Arial"/>
              </a:rPr>
              <a:t>Uveitis“ </a:t>
            </a:r>
            <a:r>
              <a:rPr lang="en-US" sz="1200">
                <a:solidFill>
                  <a:srgbClr val="BAD2D2"/>
                </a:solidFill>
                <a:latin typeface="Arial"/>
                <a:ea typeface="Arial"/>
                <a:cs typeface="Arial"/>
                <a:sym typeface="Arial"/>
              </a:rPr>
              <a:t>kommt nicht vor.</a:t>
            </a:r>
            <a:endParaRPr/>
          </a:p>
          <a:p>
            <a:pPr marL="0" marR="0" lvl="0" indent="0" algn="l" rtl="0">
              <a:spcBef>
                <a:spcPts val="0"/>
              </a:spcBef>
              <a:spcAft>
                <a:spcPts val="0"/>
              </a:spcAft>
              <a:buNone/>
            </a:pPr>
            <a:endParaRPr sz="1400">
              <a:solidFill>
                <a:srgbClr val="BAD2D2"/>
              </a:solidFill>
              <a:latin typeface="Arial"/>
              <a:ea typeface="Arial"/>
              <a:cs typeface="Arial"/>
              <a:sym typeface="Arial"/>
            </a:endParaRPr>
          </a:p>
          <a:p>
            <a:pPr marL="0" marR="0" lvl="0" indent="0" algn="l" rtl="0">
              <a:spcBef>
                <a:spcPts val="0"/>
              </a:spcBef>
              <a:spcAft>
                <a:spcPts val="0"/>
              </a:spcAft>
              <a:buNone/>
            </a:pPr>
            <a:r>
              <a:rPr lang="en-US" sz="1200">
                <a:solidFill>
                  <a:srgbClr val="BAD2D2"/>
                </a:solidFill>
                <a:latin typeface="Arial"/>
                <a:ea typeface="Arial"/>
                <a:cs typeface="Arial"/>
                <a:sym typeface="Arial"/>
              </a:rPr>
              <a:t>TLDR: Wenn Sie sich mit den linsenbedingten sekundären OAGs befassen, sollten Sie sich unbedingt in allen vier BCSC-Büchern, die sich damit befassen – </a:t>
            </a:r>
            <a:r>
              <a:rPr lang="en-US" sz="1200" i="1">
                <a:solidFill>
                  <a:srgbClr val="BAD2D2"/>
                </a:solidFill>
                <a:latin typeface="Arial"/>
                <a:ea typeface="Arial"/>
                <a:cs typeface="Arial"/>
                <a:sym typeface="Arial"/>
              </a:rPr>
              <a:t>„Glaukom“</a:t>
            </a:r>
            <a:r>
              <a:rPr lang="en-US" sz="1200">
                <a:solidFill>
                  <a:srgbClr val="BAD2D2"/>
                </a:solidFill>
                <a:latin typeface="Arial"/>
                <a:ea typeface="Arial"/>
                <a:cs typeface="Arial"/>
                <a:sym typeface="Arial"/>
              </a:rPr>
              <a:t>, </a:t>
            </a:r>
            <a:r>
              <a:rPr lang="en-US" sz="1200" i="1">
                <a:solidFill>
                  <a:srgbClr val="BAD2D2"/>
                </a:solidFill>
                <a:latin typeface="Arial"/>
                <a:ea typeface="Arial"/>
                <a:cs typeface="Arial"/>
                <a:sym typeface="Arial"/>
              </a:rPr>
              <a:t>„Uveitis“</a:t>
            </a:r>
            <a:r>
              <a:rPr lang="en-US" sz="1200">
                <a:solidFill>
                  <a:srgbClr val="BAD2D2"/>
                </a:solidFill>
                <a:latin typeface="Arial"/>
                <a:ea typeface="Arial"/>
                <a:cs typeface="Arial"/>
                <a:sym typeface="Arial"/>
              </a:rPr>
              <a:t>, </a:t>
            </a:r>
            <a:r>
              <a:rPr lang="en-US" sz="1200" i="1">
                <a:solidFill>
                  <a:srgbClr val="BAD2D2"/>
                </a:solidFill>
                <a:latin typeface="Arial"/>
                <a:ea typeface="Arial"/>
                <a:cs typeface="Arial"/>
                <a:sym typeface="Arial"/>
              </a:rPr>
              <a:t>„Linse“ </a:t>
            </a:r>
            <a:r>
              <a:rPr lang="en-US" sz="1200">
                <a:solidFill>
                  <a:srgbClr val="BAD2D2"/>
                </a:solidFill>
                <a:latin typeface="Arial"/>
                <a:ea typeface="Arial"/>
                <a:cs typeface="Arial"/>
                <a:sym typeface="Arial"/>
              </a:rPr>
              <a:t>und </a:t>
            </a:r>
            <a:r>
              <a:rPr lang="en-US" sz="1200" i="1">
                <a:solidFill>
                  <a:srgbClr val="BAD2D2"/>
                </a:solidFill>
                <a:latin typeface="Arial"/>
                <a:ea typeface="Arial"/>
                <a:cs typeface="Arial"/>
                <a:sym typeface="Arial"/>
              </a:rPr>
              <a:t>„Path“ – </a:t>
            </a:r>
            <a:r>
              <a:rPr lang="en-US" sz="1200">
                <a:solidFill>
                  <a:srgbClr val="BAD2D2"/>
                </a:solidFill>
                <a:latin typeface="Arial"/>
                <a:ea typeface="Arial"/>
                <a:cs typeface="Arial"/>
                <a:sym typeface="Arial"/>
              </a:rPr>
              <a:t>darüber informieren und sich darauf einstellen, dabei mit Unstimmigkeiten konfrontiert zu werden.</a:t>
            </a:r>
            <a:endParaRPr/>
          </a:p>
        </p:txBody>
      </p:sp>
      <p:sp>
        <p:nvSpPr>
          <p:cNvPr id="1716" name="Google Shape;1716;g3f6b88809e0_0_265"/>
          <p:cNvSpPr txBox="1"/>
          <p:nvPr/>
        </p:nvSpPr>
        <p:spPr>
          <a:xfrm>
            <a:off x="306699" y="602190"/>
            <a:ext cx="8610000" cy="210300"/>
          </a:xfrm>
          <a:prstGeom prst="rect">
            <a:avLst/>
          </a:prstGeom>
          <a:solidFill>
            <a:srgbClr val="C8C860"/>
          </a:solidFill>
          <a:ln w="9525" cap="flat" cmpd="sng">
            <a:solidFill>
              <a:schemeClr val="dk1"/>
            </a:solidFill>
            <a:prstDash val="solid"/>
            <a:round/>
            <a:headEnd type="none" w="sm" len="sm"/>
            <a:tailEnd type="none" w="sm" len="sm"/>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Und nun ein überaus langer Exkurs zu Immunologie und den linsenbedingten O</a:t>
            </a:r>
            <a:r>
              <a:rPr lang="en-US" sz="1200" i="1">
                <a:solidFill>
                  <a:schemeClr val="dk1"/>
                </a:solidFill>
              </a:rPr>
              <a:t>W</a:t>
            </a:r>
            <a:r>
              <a:rPr lang="en-US" sz="1200" i="1">
                <a:solidFill>
                  <a:schemeClr val="dk1"/>
                </a:solidFill>
                <a:latin typeface="Arial"/>
                <a:ea typeface="Arial"/>
                <a:cs typeface="Arial"/>
                <a:sym typeface="Arial"/>
              </a:rPr>
              <a:t>Gs:</a:t>
            </a:r>
            <a:endParaRP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Shape 1720"/>
        <p:cNvGrpSpPr/>
        <p:nvPr/>
      </p:nvGrpSpPr>
      <p:grpSpPr>
        <a:xfrm>
          <a:off x="0" y="0"/>
          <a:ext cx="0" cy="0"/>
          <a:chOff x="0" y="0"/>
          <a:chExt cx="0" cy="0"/>
        </a:xfrm>
      </p:grpSpPr>
      <p:sp>
        <p:nvSpPr>
          <p:cNvPr id="1721" name="Google Shape;1721;g3f6b88809e0_0_277"/>
          <p:cNvSpPr txBox="1">
            <a:spLocks noGrp="1"/>
          </p:cNvSpPr>
          <p:nvPr>
            <p:ph type="body" idx="1"/>
          </p:nvPr>
        </p:nvSpPr>
        <p:spPr>
          <a:xfrm>
            <a:off x="381000" y="1010424"/>
            <a:ext cx="8382000" cy="54963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In der Regel einseitig: Alle</a:t>
            </a:r>
            <a:endParaRPr/>
          </a:p>
          <a:p>
            <a:pPr marL="342900" lvl="0" indent="-342900" algn="l" rtl="0">
              <a:spcBef>
                <a:spcPts val="240"/>
              </a:spcBef>
              <a:spcAft>
                <a:spcPts val="0"/>
              </a:spcAft>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Assoziiert mit reifer/überreifer Katarakt: Phakolytisch</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Vitritis kann vorliegen: Phakoantigen</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Die Gonioskopie zeigt kortikales Material im Kammerwinkel: Linsenpartikel</a:t>
            </a:r>
            <a:endParaRPr/>
          </a:p>
          <a:p>
            <a:pPr marL="342900" lvl="0" indent="-342900" algn="l" rtl="0">
              <a:spcBef>
                <a:spcPts val="240"/>
              </a:spcBef>
              <a:spcAft>
                <a:spcPts val="0"/>
              </a:spcAft>
              <a:buSzPts val="840"/>
              <a:buChar char="●"/>
            </a:pPr>
            <a:r>
              <a:rPr lang="en-US" sz="1200">
                <a:solidFill>
                  <a:srgbClr val="BFBFBF"/>
                </a:solidFill>
              </a:rPr>
              <a:t>Am wenigsten wahrscheinlich, dass sich ein erhöhter Augeninnendruck entwickelt: Phakoantigen</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Wird durch eine </a:t>
            </a:r>
            <a:r>
              <a:rPr lang="en-US" sz="1200" b="1" i="1" u="sng"/>
              <a:t>angeborene </a:t>
            </a:r>
            <a:r>
              <a:rPr lang="en-US" sz="1200" u="sng"/>
              <a:t>Immunantwort </a:t>
            </a:r>
            <a:r>
              <a:rPr lang="en-US" sz="1200">
                <a:solidFill>
                  <a:srgbClr val="BFBFBF"/>
                </a:solidFill>
              </a:rPr>
              <a:t>vermittelt: Phakolytisch</a:t>
            </a:r>
            <a:endParaRPr sz="2200">
              <a:solidFill>
                <a:srgbClr val="BFBFBF"/>
              </a:solidFill>
            </a:endParaRPr>
          </a:p>
        </p:txBody>
      </p:sp>
      <p:sp>
        <p:nvSpPr>
          <p:cNvPr id="1722" name="Google Shape;1722;g3f6b88809e0_0_277"/>
          <p:cNvSpPr txBox="1"/>
          <p:nvPr/>
        </p:nvSpPr>
        <p:spPr>
          <a:xfrm>
            <a:off x="1247361" y="135698"/>
            <a:ext cx="6649200" cy="7092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rgbClr val="D8D8D8"/>
                </a:solidFill>
              </a:rPr>
              <a:t>Ordnen Sie jeder Aussage das damit verbundene </a:t>
            </a:r>
            <a:r>
              <a:rPr lang="en-US" sz="1200" b="1">
                <a:solidFill>
                  <a:srgbClr val="D8D8D8"/>
                </a:solidFill>
              </a:rPr>
              <a:t>linsenbedingte sekundäre OWG </a:t>
            </a:r>
            <a:r>
              <a:rPr lang="en-US" sz="1200">
                <a:solidFill>
                  <a:srgbClr val="D8D8D8"/>
                </a:solidFill>
              </a:rPr>
              <a:t>zu (einige Aussagen können mehreren Formen zugeordnet werden)</a:t>
            </a:r>
            <a:endParaRPr>
              <a:solidFill>
                <a:srgbClr val="D8D8D8"/>
              </a:solidFill>
            </a:endParaRPr>
          </a:p>
          <a:p>
            <a:pPr marL="0" lvl="0" indent="0" algn="l" rtl="0">
              <a:spcBef>
                <a:spcPts val="0"/>
              </a:spcBef>
              <a:spcAft>
                <a:spcPts val="0"/>
              </a:spcAft>
              <a:buClr>
                <a:srgbClr val="0000FF"/>
              </a:buClr>
              <a:buSzPts val="1200"/>
              <a:buFont typeface="Noto Sans Symbols"/>
              <a:buNone/>
            </a:pPr>
            <a:r>
              <a:rPr lang="en-US" sz="1200" b="1">
                <a:solidFill>
                  <a:srgbClr val="D8D8D8"/>
                </a:solidFill>
              </a:rPr>
              <a:t>Phakolytisches Glaukom       Phakoantigenes Glaukom    Linsenpartikelglaukom</a:t>
            </a:r>
            <a:endParaRPr sz="1200">
              <a:solidFill>
                <a:srgbClr val="D8D8D8"/>
              </a:solidFill>
            </a:endParaRPr>
          </a:p>
          <a:p>
            <a:pPr marL="0" marR="0" lvl="0" indent="0" algn="l" rtl="0">
              <a:lnSpc>
                <a:spcPct val="100000"/>
              </a:lnSpc>
              <a:spcBef>
                <a:spcPts val="0"/>
              </a:spcBef>
              <a:spcAft>
                <a:spcPts val="0"/>
              </a:spcAft>
              <a:buClr>
                <a:srgbClr val="D8D8D8"/>
              </a:buClr>
              <a:buSzPts val="1200"/>
              <a:buFont typeface="Noto Sans Symbols"/>
              <a:buNone/>
            </a:pPr>
            <a:endParaRPr sz="1200">
              <a:solidFill>
                <a:srgbClr val="D8D8D8"/>
              </a:solidFill>
            </a:endParaRPr>
          </a:p>
        </p:txBody>
      </p:sp>
      <p:sp>
        <p:nvSpPr>
          <p:cNvPr id="1723" name="Google Shape;1723;g3f6b88809e0_0_27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138</a:t>
            </a:fld>
            <a:endParaRPr sz="1000" b="0" i="0" u="none" strike="noStrike" cap="none">
              <a:solidFill>
                <a:srgbClr val="000000"/>
              </a:solidFill>
              <a:latin typeface="Arial"/>
              <a:ea typeface="Arial"/>
              <a:cs typeface="Arial"/>
              <a:sym typeface="Arial"/>
            </a:endParaRPr>
          </a:p>
        </p:txBody>
      </p:sp>
      <p:sp>
        <p:nvSpPr>
          <p:cNvPr id="1724" name="Google Shape;1724;g3f6b88809e0_0_277"/>
          <p:cNvSpPr txBox="1"/>
          <p:nvPr/>
        </p:nvSpPr>
        <p:spPr>
          <a:xfrm>
            <a:off x="457200" y="2264549"/>
            <a:ext cx="8479200" cy="1534200"/>
          </a:xfrm>
          <a:prstGeom prst="rect">
            <a:avLst/>
          </a:prstGeom>
          <a:solidFill>
            <a:srgbClr val="EDEDCB"/>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BFBFBF"/>
                </a:solidFill>
                <a:latin typeface="Arial"/>
                <a:ea typeface="Arial"/>
                <a:cs typeface="Arial"/>
                <a:sym typeface="Arial"/>
              </a:rPr>
              <a:t>Es gibt zwei große Kategorien von Immunreaktionen – welche sind das?</a:t>
            </a:r>
            <a:endParaRPr/>
          </a:p>
          <a:p>
            <a:pPr marL="0" marR="0" lvl="0" indent="0" algn="l" rtl="0">
              <a:spcBef>
                <a:spcPts val="0"/>
              </a:spcBef>
              <a:spcAft>
                <a:spcPts val="0"/>
              </a:spcAft>
              <a:buNone/>
            </a:pPr>
            <a:r>
              <a:rPr lang="en-US" sz="1200" b="1">
                <a:solidFill>
                  <a:srgbClr val="BFBFBF"/>
                </a:solidFill>
                <a:latin typeface="Arial"/>
                <a:ea typeface="Arial"/>
                <a:cs typeface="Arial"/>
                <a:sym typeface="Arial"/>
              </a:rPr>
              <a:t>Angeboren </a:t>
            </a:r>
            <a:r>
              <a:rPr lang="en-US" sz="1200">
                <a:solidFill>
                  <a:srgbClr val="BFBFBF"/>
                </a:solidFill>
                <a:latin typeface="Arial"/>
                <a:ea typeface="Arial"/>
                <a:cs typeface="Arial"/>
                <a:sym typeface="Arial"/>
              </a:rPr>
              <a:t>und </a:t>
            </a:r>
            <a:r>
              <a:rPr lang="en-US" sz="1200" b="1">
                <a:solidFill>
                  <a:srgbClr val="BFBFBF"/>
                </a:solidFill>
                <a:latin typeface="Arial"/>
                <a:ea typeface="Arial"/>
                <a:cs typeface="Arial"/>
                <a:sym typeface="Arial"/>
              </a:rPr>
              <a:t>adaptiv </a:t>
            </a:r>
            <a:r>
              <a:rPr lang="en-US" sz="1200">
                <a:solidFill>
                  <a:srgbClr val="BFBFBF"/>
                </a:solidFill>
                <a:latin typeface="Arial"/>
                <a:ea typeface="Arial"/>
                <a:cs typeface="Arial"/>
                <a:sym typeface="Arial"/>
              </a:rPr>
              <a:t>(zu Ihrer Information: Wir werden, wie zuvor versprochen, nun </a:t>
            </a:r>
            <a:r>
              <a:rPr lang="en-US" sz="1200" i="1">
                <a:solidFill>
                  <a:srgbClr val="BFBFBF"/>
                </a:solidFill>
                <a:latin typeface="Arial"/>
                <a:ea typeface="Arial"/>
                <a:cs typeface="Arial"/>
                <a:sym typeface="Arial"/>
              </a:rPr>
              <a:t>die adaptive Immunantwort </a:t>
            </a:r>
            <a:r>
              <a:rPr lang="en-US" sz="1200">
                <a:solidFill>
                  <a:srgbClr val="BFBFBF"/>
                </a:solidFill>
                <a:latin typeface="Arial"/>
                <a:ea typeface="Arial"/>
                <a:cs typeface="Arial"/>
                <a:sym typeface="Arial"/>
              </a:rPr>
              <a:t>näher erläutern)</a:t>
            </a:r>
            <a:endParaRPr sz="1400" b="1">
              <a:solidFill>
                <a:srgbClr val="BFBFBF"/>
              </a:solidFill>
              <a:latin typeface="Arial"/>
              <a:ea typeface="Arial"/>
              <a:cs typeface="Arial"/>
              <a:sym typeface="Arial"/>
            </a:endParaRPr>
          </a:p>
          <a:p>
            <a:pPr marL="0" marR="0" lvl="0" indent="0" algn="l" rtl="0">
              <a:spcBef>
                <a:spcPts val="0"/>
              </a:spcBef>
              <a:spcAft>
                <a:spcPts val="0"/>
              </a:spcAft>
              <a:buNone/>
            </a:pPr>
            <a:endParaRPr sz="1400">
              <a:solidFill>
                <a:srgbClr val="BFBFBF"/>
              </a:solidFill>
              <a:latin typeface="Arial"/>
              <a:ea typeface="Arial"/>
              <a:cs typeface="Arial"/>
              <a:sym typeface="Arial"/>
            </a:endParaRPr>
          </a:p>
          <a:p>
            <a:pPr marL="0" marR="0" lvl="0" indent="0" algn="l" rtl="0">
              <a:spcBef>
                <a:spcPts val="0"/>
              </a:spcBef>
              <a:spcAft>
                <a:spcPts val="0"/>
              </a:spcAft>
              <a:buNone/>
            </a:pPr>
            <a:r>
              <a:rPr lang="en-US" sz="1200" i="1">
                <a:solidFill>
                  <a:srgbClr val="BFBFBF"/>
                </a:solidFill>
                <a:latin typeface="Arial"/>
                <a:ea typeface="Arial"/>
                <a:cs typeface="Arial"/>
                <a:sym typeface="Arial"/>
              </a:rPr>
              <a:t>Was ist im Allgemeinen die Natur der jeweiligen Reaktion, und wie unterscheiden sie sich?</a:t>
            </a:r>
            <a:endParaRPr/>
          </a:p>
          <a:p>
            <a:pPr marL="0" marR="0" lvl="0" indent="0" algn="l" rtl="0">
              <a:spcBef>
                <a:spcPts val="0"/>
              </a:spcBef>
              <a:spcAft>
                <a:spcPts val="0"/>
              </a:spcAft>
              <a:buNone/>
            </a:pPr>
            <a:r>
              <a:rPr lang="en-US" sz="1200">
                <a:solidFill>
                  <a:srgbClr val="BFBFBF"/>
                </a:solidFill>
                <a:latin typeface="Arial"/>
                <a:ea typeface="Arial"/>
                <a:cs typeface="Arial"/>
                <a:sym typeface="Arial"/>
              </a:rPr>
              <a:t>Die adaptive Immunantwort beinhaltet einen „Lernprozess“, bei dem Überwachungszellen lernen, Fremdstoffe zu erkennen und sich an sie zu erinnern. Die angeborene (oder </a:t>
            </a:r>
            <a:r>
              <a:rPr lang="en-US" sz="1200" i="1">
                <a:solidFill>
                  <a:srgbClr val="BFBFBF"/>
                </a:solidFill>
                <a:latin typeface="Arial"/>
                <a:ea typeface="Arial"/>
                <a:cs typeface="Arial"/>
                <a:sym typeface="Arial"/>
              </a:rPr>
              <a:t>natürliche</a:t>
            </a:r>
            <a:r>
              <a:rPr lang="en-US" sz="1200">
                <a:solidFill>
                  <a:srgbClr val="BFBFBF"/>
                </a:solidFill>
                <a:latin typeface="Arial"/>
                <a:ea typeface="Arial"/>
                <a:cs typeface="Arial"/>
                <a:sym typeface="Arial"/>
              </a:rPr>
              <a:t>) Immunantwort hingegen erfordert keinen Lernprozess – sie stützt sich auf </a:t>
            </a:r>
            <a:r>
              <a:rPr lang="en-US" sz="1200" b="1" u="sng">
                <a:solidFill>
                  <a:srgbClr val="0000FF"/>
                </a:solidFill>
                <a:latin typeface="Arial"/>
                <a:ea typeface="Arial"/>
                <a:cs typeface="Arial"/>
                <a:sym typeface="Arial"/>
              </a:rPr>
              <a:t>„vorprogrammierte“ Immunzellen</a:t>
            </a:r>
            <a:r>
              <a:rPr lang="en-US" sz="1200">
                <a:solidFill>
                  <a:srgbClr val="BFBFBF"/>
                </a:solidFill>
                <a:latin typeface="Arial"/>
                <a:ea typeface="Arial"/>
                <a:cs typeface="Arial"/>
                <a:sym typeface="Arial"/>
              </a:rPr>
              <a:t>,</a:t>
            </a:r>
            <a:r>
              <a:rPr lang="en-US" sz="1200" b="1" u="sng">
                <a:solidFill>
                  <a:srgbClr val="0000FF"/>
                </a:solidFill>
                <a:latin typeface="Arial"/>
                <a:ea typeface="Arial"/>
                <a:cs typeface="Arial"/>
                <a:sym typeface="Arial"/>
              </a:rPr>
              <a:t> </a:t>
            </a:r>
            <a:r>
              <a:rPr lang="en-US" sz="1200">
                <a:solidFill>
                  <a:srgbClr val="BFBFBF"/>
                </a:solidFill>
                <a:latin typeface="Arial"/>
                <a:ea typeface="Arial"/>
                <a:cs typeface="Arial"/>
                <a:sym typeface="Arial"/>
              </a:rPr>
              <a:t>um Fremdstoffe zu erkennen, auf die sie im Gewebe oder Blut treffen.</a:t>
            </a:r>
            <a:endParaRPr/>
          </a:p>
        </p:txBody>
      </p:sp>
      <p:sp>
        <p:nvSpPr>
          <p:cNvPr id="1725" name="Google Shape;1725;g3f6b88809e0_0_277"/>
          <p:cNvSpPr/>
          <p:nvPr/>
        </p:nvSpPr>
        <p:spPr>
          <a:xfrm>
            <a:off x="1220857" y="3429000"/>
            <a:ext cx="5193300" cy="989100"/>
          </a:xfrm>
          <a:prstGeom prst="frame">
            <a:avLst>
              <a:gd name="adj1" fmla="val 12500"/>
            </a:avLst>
          </a:prstGeom>
          <a:solidFill>
            <a:srgbClr val="FF00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726" name="Google Shape;1726;g3f6b88809e0_0_277"/>
          <p:cNvSpPr txBox="1"/>
          <p:nvPr/>
        </p:nvSpPr>
        <p:spPr>
          <a:xfrm>
            <a:off x="1282947" y="4595892"/>
            <a:ext cx="5069100" cy="579900"/>
          </a:xfrm>
          <a:prstGeom prst="rect">
            <a:avLst/>
          </a:prstGeom>
          <a:solidFill>
            <a:srgbClr val="0020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lt1"/>
                </a:solidFill>
                <a:latin typeface="Arial"/>
                <a:ea typeface="Arial"/>
                <a:cs typeface="Arial"/>
                <a:sym typeface="Arial"/>
              </a:rPr>
              <a:t>Was sind die beiden wichtigsten Effektorzelltypen der angeborenen Immunität?</a:t>
            </a:r>
            <a:endParaRPr/>
          </a:p>
          <a:p>
            <a:pPr marL="0" marR="0" lvl="0" indent="0" algn="l" rtl="0">
              <a:spcBef>
                <a:spcPts val="0"/>
              </a:spcBef>
              <a:spcAft>
                <a:spcPts val="0"/>
              </a:spcAft>
              <a:buNone/>
            </a:pPr>
            <a:r>
              <a:rPr lang="en-US" sz="1200" b="1">
                <a:solidFill>
                  <a:schemeClr val="lt1"/>
                </a:solidFill>
                <a:latin typeface="Arial"/>
                <a:ea typeface="Arial"/>
                <a:cs typeface="Arial"/>
                <a:sym typeface="Arial"/>
              </a:rPr>
              <a:t>Neutrophile </a:t>
            </a:r>
            <a:r>
              <a:rPr lang="en-US" sz="1200">
                <a:solidFill>
                  <a:schemeClr val="lt1"/>
                </a:solidFill>
                <a:latin typeface="Arial"/>
                <a:ea typeface="Arial"/>
                <a:cs typeface="Arial"/>
                <a:sym typeface="Arial"/>
              </a:rPr>
              <a:t>und </a:t>
            </a:r>
            <a:r>
              <a:rPr lang="en-US" sz="1200" b="1">
                <a:solidFill>
                  <a:schemeClr val="lt1"/>
                </a:solidFill>
                <a:latin typeface="Arial"/>
                <a:ea typeface="Arial"/>
                <a:cs typeface="Arial"/>
                <a:sym typeface="Arial"/>
              </a:rPr>
              <a:t>Makrophagen</a:t>
            </a:r>
            <a:endParaRPr/>
          </a:p>
        </p:txBody>
      </p:sp>
      <p:sp>
        <p:nvSpPr>
          <p:cNvPr id="1727" name="Google Shape;1727;g3f6b88809e0_0_277"/>
          <p:cNvSpPr txBox="1"/>
          <p:nvPr/>
        </p:nvSpPr>
        <p:spPr>
          <a:xfrm>
            <a:off x="333033" y="971522"/>
            <a:ext cx="8479200" cy="4920300"/>
          </a:xfrm>
          <a:prstGeom prst="rect">
            <a:avLst/>
          </a:prstGeom>
          <a:solidFill>
            <a:srgbClr val="BAD2D2"/>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rgbClr val="0000FF"/>
                </a:solidFill>
                <a:latin typeface="Arial"/>
                <a:ea typeface="Arial"/>
                <a:cs typeface="Arial"/>
                <a:sym typeface="Arial"/>
              </a:rPr>
              <a:t>Einige Kliniker </a:t>
            </a:r>
            <a:r>
              <a:rPr lang="en-US" sz="1200">
                <a:solidFill>
                  <a:srgbClr val="0000FF"/>
                </a:solidFill>
              </a:rPr>
              <a:t>verwenden</a:t>
            </a:r>
            <a:r>
              <a:rPr lang="en-US" sz="1200">
                <a:solidFill>
                  <a:srgbClr val="0000FF"/>
                </a:solidFill>
                <a:latin typeface="Arial"/>
                <a:ea typeface="Arial"/>
                <a:cs typeface="Arial"/>
                <a:sym typeface="Arial"/>
              </a:rPr>
              <a:t> den Begriff </a:t>
            </a:r>
            <a:r>
              <a:rPr lang="en-US" sz="1200" i="1">
                <a:solidFill>
                  <a:srgbClr val="0000FF"/>
                </a:solidFill>
                <a:latin typeface="Arial"/>
                <a:ea typeface="Arial"/>
                <a:cs typeface="Arial"/>
                <a:sym typeface="Arial"/>
              </a:rPr>
              <a:t>„Immunantwort“ </a:t>
            </a:r>
            <a:r>
              <a:rPr lang="en-US" sz="1200">
                <a:solidFill>
                  <a:srgbClr val="0000FF"/>
                </a:solidFill>
              </a:rPr>
              <a:t>ausschließlich für klinische Situationen, an denen nur die adaptive Immunität beteiligt ist. Liegt hingegen lediglich eine Reaktion des angeborenen Immunsystems vor, verwenden sie zur Beschreibung des klinischen Erscheinungsbildes den</a:t>
            </a:r>
            <a:r>
              <a:rPr lang="en-US" sz="1200">
                <a:solidFill>
                  <a:srgbClr val="0000FF"/>
                </a:solidFill>
                <a:latin typeface="Arial"/>
                <a:ea typeface="Arial"/>
                <a:cs typeface="Arial"/>
                <a:sym typeface="Arial"/>
              </a:rPr>
              <a:t> allgemeineren Begriff </a:t>
            </a:r>
            <a:r>
              <a:rPr lang="en-US" sz="1200" i="1">
                <a:solidFill>
                  <a:srgbClr val="0000FF"/>
                </a:solidFill>
                <a:latin typeface="Arial"/>
                <a:ea typeface="Arial"/>
                <a:cs typeface="Arial"/>
                <a:sym typeface="Arial"/>
              </a:rPr>
              <a:t>„Entzündungsreaktion“ </a:t>
            </a:r>
            <a:r>
              <a:rPr lang="en-US" sz="1200">
                <a:solidFill>
                  <a:srgbClr val="0000FF"/>
                </a:solidFill>
                <a:latin typeface="Arial"/>
                <a:ea typeface="Arial"/>
                <a:cs typeface="Arial"/>
                <a:sym typeface="Arial"/>
              </a:rPr>
              <a:t>bzw. </a:t>
            </a:r>
            <a:r>
              <a:rPr lang="en-US" sz="1200" i="1">
                <a:solidFill>
                  <a:srgbClr val="0000FF"/>
                </a:solidFill>
              </a:rPr>
              <a:t>„Inflammation“.</a:t>
            </a:r>
            <a:r>
              <a:rPr lang="en-US" sz="1200">
                <a:solidFill>
                  <a:schemeClr val="dk1"/>
                </a:solidFill>
                <a:latin typeface="Arial"/>
                <a:ea typeface="Arial"/>
                <a:cs typeface="Arial"/>
                <a:sym typeface="Arial"/>
              </a:rPr>
              <a:t> </a:t>
            </a:r>
            <a:r>
              <a:rPr lang="en-US" sz="1200">
                <a:solidFill>
                  <a:schemeClr val="dk1"/>
                </a:solidFill>
              </a:rPr>
              <a:t>Gleichwohl werden die durch adaptive und angeborene Immunreaktionen hervorgerufenen klinischen Zeichen und Symptome gleichermaßen als „Entzündung“ bezeichnet. Trotz der zugrunde liegenden Unterschiede in den pathophysiologischen Mechanismen sind sie an der Spaltlampe in der Regel nicht voneinander zu unterscheiden.</a:t>
            </a:r>
            <a:endParaRPr>
              <a:solidFill>
                <a:schemeClr val="dk1"/>
              </a:solidFill>
            </a:endParaRPr>
          </a:p>
          <a:p>
            <a:pPr marL="0" marR="0" lvl="0" indent="0" algn="l" rtl="0">
              <a:spcBef>
                <a:spcPts val="0"/>
              </a:spcBef>
              <a:spcAft>
                <a:spcPts val="0"/>
              </a:spcAft>
              <a:buNone/>
            </a:pPr>
            <a:endParaRPr sz="1400">
              <a:solidFill>
                <a:srgbClr val="BAD2D2"/>
              </a:solidFill>
              <a:latin typeface="Arial"/>
              <a:ea typeface="Arial"/>
              <a:cs typeface="Arial"/>
              <a:sym typeface="Arial"/>
            </a:endParaRPr>
          </a:p>
          <a:p>
            <a:pPr marL="0" marR="0" lvl="0" indent="0" algn="l" rtl="0">
              <a:spcBef>
                <a:spcPts val="0"/>
              </a:spcBef>
              <a:spcAft>
                <a:spcPts val="0"/>
              </a:spcAft>
              <a:buNone/>
            </a:pPr>
            <a:r>
              <a:rPr lang="en-US" sz="1200">
                <a:solidFill>
                  <a:srgbClr val="BAD2D2"/>
                </a:solidFill>
                <a:latin typeface="Arial"/>
                <a:ea typeface="Arial"/>
                <a:cs typeface="Arial"/>
                <a:sym typeface="Arial"/>
              </a:rPr>
              <a:t>Ich gehe darauf ein, weil dies erklärt</a:t>
            </a:r>
            <a:r>
              <a:rPr lang="en-US" sz="1200" i="1">
                <a:solidFill>
                  <a:srgbClr val="BAD2D2"/>
                </a:solidFill>
                <a:latin typeface="Arial"/>
                <a:ea typeface="Arial"/>
                <a:cs typeface="Arial"/>
                <a:sym typeface="Arial"/>
              </a:rPr>
              <a:t>,</a:t>
            </a:r>
            <a:r>
              <a:rPr lang="en-US" sz="1200">
                <a:solidFill>
                  <a:srgbClr val="BAD2D2"/>
                </a:solidFill>
                <a:latin typeface="Arial"/>
                <a:ea typeface="Arial"/>
                <a:cs typeface="Arial"/>
                <a:sym typeface="Arial"/>
              </a:rPr>
              <a:t> was als Unstimmigkeiten zwischen den BCSC-Bänden in Bezug auf </a:t>
            </a:r>
            <a:r>
              <a:rPr lang="en-US" sz="1200" i="1">
                <a:solidFill>
                  <a:srgbClr val="BAD2D2"/>
                </a:solidFill>
                <a:latin typeface="Arial"/>
                <a:ea typeface="Arial"/>
                <a:cs typeface="Arial"/>
                <a:sym typeface="Arial"/>
              </a:rPr>
              <a:t>phakolytische</a:t>
            </a:r>
            <a:r>
              <a:rPr lang="en-US" sz="1200">
                <a:solidFill>
                  <a:srgbClr val="BAD2D2"/>
                </a:solidFill>
                <a:latin typeface="Arial"/>
                <a:ea typeface="Arial"/>
                <a:cs typeface="Arial"/>
                <a:sym typeface="Arial"/>
              </a:rPr>
              <a:t>, </a:t>
            </a:r>
            <a:r>
              <a:rPr lang="en-US" sz="1200" i="1">
                <a:solidFill>
                  <a:srgbClr val="BAD2D2"/>
                </a:solidFill>
                <a:latin typeface="Arial"/>
                <a:ea typeface="Arial"/>
                <a:cs typeface="Arial"/>
                <a:sym typeface="Arial"/>
              </a:rPr>
              <a:t>phakoantigene </a:t>
            </a:r>
            <a:r>
              <a:rPr lang="en-US" sz="1200">
                <a:solidFill>
                  <a:srgbClr val="BAD2D2"/>
                </a:solidFill>
                <a:latin typeface="Arial"/>
                <a:ea typeface="Arial"/>
                <a:cs typeface="Arial"/>
                <a:sym typeface="Arial"/>
              </a:rPr>
              <a:t>und </a:t>
            </a:r>
            <a:r>
              <a:rPr lang="en-US" sz="1200" i="1">
                <a:solidFill>
                  <a:srgbClr val="BAD2D2"/>
                </a:solidFill>
                <a:latin typeface="Arial"/>
                <a:ea typeface="Arial"/>
                <a:cs typeface="Arial"/>
                <a:sym typeface="Arial"/>
              </a:rPr>
              <a:t>durch Linsenpartikel verursachte </a:t>
            </a:r>
            <a:r>
              <a:rPr lang="en-US" sz="1200">
                <a:solidFill>
                  <a:srgbClr val="BAD2D2"/>
                </a:solidFill>
                <a:latin typeface="Arial"/>
                <a:ea typeface="Arial"/>
                <a:cs typeface="Arial"/>
                <a:sym typeface="Arial"/>
              </a:rPr>
              <a:t>Glaukome erscheinen mag. Nehmen wir das „Lens“-Buch. Dort heißt es, dass die „phakoantigene Uveitis“ (der Begriff „phakoantigenes </a:t>
            </a:r>
            <a:r>
              <a:rPr lang="en-US" sz="1200" i="1">
                <a:solidFill>
                  <a:srgbClr val="BAD2D2"/>
                </a:solidFill>
                <a:latin typeface="Arial"/>
                <a:ea typeface="Arial"/>
                <a:cs typeface="Arial"/>
                <a:sym typeface="Arial"/>
              </a:rPr>
              <a:t>Glaukom“ </a:t>
            </a:r>
            <a:r>
              <a:rPr lang="en-US" sz="1200">
                <a:solidFill>
                  <a:srgbClr val="BAD2D2"/>
                </a:solidFill>
                <a:latin typeface="Arial"/>
                <a:ea typeface="Arial"/>
                <a:cs typeface="Arial"/>
                <a:sym typeface="Arial"/>
              </a:rPr>
              <a:t>wird nicht verwendet) „immunvermittelt“ ist. Es wird jedoch ausdrücklich darauf hingewiesen, dass das </a:t>
            </a:r>
            <a:r>
              <a:rPr lang="en-US" sz="1200" b="1">
                <a:solidFill>
                  <a:srgbClr val="BAD2D2"/>
                </a:solidFill>
                <a:latin typeface="Arial"/>
                <a:ea typeface="Arial"/>
                <a:cs typeface="Arial"/>
                <a:sym typeface="Arial"/>
              </a:rPr>
              <a:t>phakolytische </a:t>
            </a:r>
            <a:r>
              <a:rPr lang="en-US" sz="1200">
                <a:solidFill>
                  <a:srgbClr val="BAD2D2"/>
                </a:solidFill>
                <a:latin typeface="Arial"/>
                <a:ea typeface="Arial"/>
                <a:cs typeface="Arial"/>
                <a:sym typeface="Arial"/>
              </a:rPr>
              <a:t>Glaukom </a:t>
            </a:r>
            <a:r>
              <a:rPr lang="en-US" sz="1200" b="1">
                <a:solidFill>
                  <a:srgbClr val="BAD2D2"/>
                </a:solidFill>
                <a:latin typeface="Arial"/>
                <a:ea typeface="Arial"/>
                <a:cs typeface="Arial"/>
                <a:sym typeface="Arial"/>
              </a:rPr>
              <a:t>keine </a:t>
            </a:r>
            <a:r>
              <a:rPr lang="en-US" sz="1200">
                <a:solidFill>
                  <a:srgbClr val="BAD2D2"/>
                </a:solidFill>
                <a:latin typeface="Arial"/>
                <a:ea typeface="Arial"/>
                <a:cs typeface="Arial"/>
                <a:sym typeface="Arial"/>
              </a:rPr>
              <a:t>Immunreaktion auslöst. In ähnlicher Weise ordnet das Path-Buch die phakoantigene Uveitis einem Abschnitt mit dem Titel </a:t>
            </a:r>
            <a:r>
              <a:rPr lang="en-US" sz="1200" i="1">
                <a:solidFill>
                  <a:srgbClr val="BAD2D2"/>
                </a:solidFill>
                <a:latin typeface="Arial"/>
                <a:ea typeface="Arial"/>
                <a:cs typeface="Arial"/>
                <a:sym typeface="Arial"/>
              </a:rPr>
              <a:t>„Entzündungen“</a:t>
            </a:r>
            <a:r>
              <a:rPr lang="en-US" sz="1200">
                <a:solidFill>
                  <a:srgbClr val="BAD2D2"/>
                </a:solidFill>
                <a:latin typeface="Arial"/>
                <a:ea typeface="Arial"/>
                <a:cs typeface="Arial"/>
                <a:sym typeface="Arial"/>
              </a:rPr>
              <a:t> zu, nicht jedoch das phakolytische Glaukom – dieses wird unter </a:t>
            </a:r>
            <a:r>
              <a:rPr lang="en-US" sz="1200" i="1">
                <a:solidFill>
                  <a:srgbClr val="BAD2D2"/>
                </a:solidFill>
                <a:latin typeface="Arial"/>
                <a:ea typeface="Arial"/>
                <a:cs typeface="Arial"/>
                <a:sym typeface="Arial"/>
              </a:rPr>
              <a:t>„Sekundäres Glaukom mit Material im Trabekelwerk“ </a:t>
            </a:r>
            <a:r>
              <a:rPr lang="en-US" sz="1200">
                <a:solidFill>
                  <a:srgbClr val="BAD2D2"/>
                </a:solidFill>
                <a:latin typeface="Arial"/>
                <a:ea typeface="Arial"/>
                <a:cs typeface="Arial"/>
                <a:sym typeface="Arial"/>
              </a:rPr>
              <a:t>behandelt.    </a:t>
            </a:r>
            <a:r>
              <a:rPr lang="en-US" sz="1200" u="sng">
                <a:solidFill>
                  <a:srgbClr val="BAD2D2"/>
                </a:solidFill>
                <a:latin typeface="Arial"/>
                <a:ea typeface="Arial"/>
                <a:cs typeface="Arial"/>
                <a:sym typeface="Arial"/>
              </a:rPr>
              <a:t>Diese Charakterisierungen veranschaulichen die oben beschriebene Sichtweise</a:t>
            </a:r>
            <a:r>
              <a:rPr lang="en-US" sz="1200">
                <a:solidFill>
                  <a:srgbClr val="BAD2D2"/>
                </a:solidFill>
                <a:latin typeface="Arial"/>
                <a:ea typeface="Arial"/>
                <a:cs typeface="Arial"/>
                <a:sym typeface="Arial"/>
              </a:rPr>
              <a:t>, wonach </a:t>
            </a:r>
            <a:r>
              <a:rPr lang="en-US" sz="1200" i="1" u="sng">
                <a:solidFill>
                  <a:srgbClr val="BAD2D2"/>
                </a:solidFill>
                <a:latin typeface="Arial"/>
                <a:ea typeface="Arial"/>
                <a:cs typeface="Arial"/>
                <a:sym typeface="Arial"/>
              </a:rPr>
              <a:t>Immunreaktion gleichbedeutend mit adaptiver Reaktion ist</a:t>
            </a:r>
            <a:r>
              <a:rPr lang="en-US" sz="1200">
                <a:solidFill>
                  <a:srgbClr val="BAD2D2"/>
                </a:solidFill>
                <a:latin typeface="Arial"/>
                <a:ea typeface="Arial"/>
                <a:cs typeface="Arial"/>
                <a:sym typeface="Arial"/>
              </a:rPr>
              <a:t>. (Der Begriff </a:t>
            </a:r>
            <a:r>
              <a:rPr lang="en-US" sz="1200" i="1">
                <a:solidFill>
                  <a:srgbClr val="BAD2D2"/>
                </a:solidFill>
                <a:latin typeface="Arial"/>
                <a:ea typeface="Arial"/>
                <a:cs typeface="Arial"/>
                <a:sym typeface="Arial"/>
              </a:rPr>
              <a:t>„Linsenpartikelglaukom“ </a:t>
            </a:r>
            <a:r>
              <a:rPr lang="en-US" sz="1200">
                <a:solidFill>
                  <a:srgbClr val="BAD2D2"/>
                </a:solidFill>
                <a:latin typeface="Arial"/>
                <a:ea typeface="Arial"/>
                <a:cs typeface="Arial"/>
                <a:sym typeface="Arial"/>
              </a:rPr>
              <a:t>taucht im Index des Path-Buches nicht auf.)</a:t>
            </a:r>
            <a:endParaRPr/>
          </a:p>
          <a:p>
            <a:pPr marL="0" marR="0" lvl="0" indent="0" algn="l" rtl="0">
              <a:spcBef>
                <a:spcPts val="0"/>
              </a:spcBef>
              <a:spcAft>
                <a:spcPts val="0"/>
              </a:spcAft>
              <a:buNone/>
            </a:pPr>
            <a:endParaRPr sz="1400">
              <a:solidFill>
                <a:srgbClr val="BAD2D2"/>
              </a:solidFill>
              <a:latin typeface="Arial"/>
              <a:ea typeface="Arial"/>
              <a:cs typeface="Arial"/>
              <a:sym typeface="Arial"/>
            </a:endParaRPr>
          </a:p>
          <a:p>
            <a:pPr marL="0" marR="0" lvl="0" indent="0" algn="l" rtl="0">
              <a:spcBef>
                <a:spcPts val="0"/>
              </a:spcBef>
              <a:spcAft>
                <a:spcPts val="0"/>
              </a:spcAft>
              <a:buNone/>
            </a:pPr>
            <a:r>
              <a:rPr lang="en-US" sz="1200">
                <a:solidFill>
                  <a:srgbClr val="BAD2D2"/>
                </a:solidFill>
                <a:latin typeface="Arial"/>
                <a:ea typeface="Arial"/>
                <a:cs typeface="Arial"/>
                <a:sym typeface="Arial"/>
              </a:rPr>
              <a:t>Im Gegensatz dazu verzichtet das </a:t>
            </a:r>
            <a:r>
              <a:rPr lang="en-US" sz="1200" i="1">
                <a:solidFill>
                  <a:srgbClr val="BAD2D2"/>
                </a:solidFill>
                <a:latin typeface="Arial"/>
                <a:ea typeface="Arial"/>
                <a:cs typeface="Arial"/>
                <a:sym typeface="Arial"/>
              </a:rPr>
              <a:t>Uveitis</a:t>
            </a:r>
            <a:r>
              <a:rPr lang="en-US" sz="1200">
                <a:solidFill>
                  <a:srgbClr val="BAD2D2"/>
                </a:solidFill>
                <a:latin typeface="Arial"/>
                <a:ea typeface="Arial"/>
                <a:cs typeface="Arial"/>
                <a:sym typeface="Arial"/>
              </a:rPr>
              <a:t>-Buch gänzlich auf den Begriff </a:t>
            </a:r>
            <a:r>
              <a:rPr lang="en-US" sz="1200" i="1">
                <a:solidFill>
                  <a:srgbClr val="BAD2D2"/>
                </a:solidFill>
                <a:latin typeface="Arial"/>
                <a:ea typeface="Arial"/>
                <a:cs typeface="Arial"/>
                <a:sym typeface="Arial"/>
              </a:rPr>
              <a:t>„phakoantigene Uveitis/Glaukom</a:t>
            </a:r>
            <a:r>
              <a:rPr lang="en-US" sz="1200">
                <a:solidFill>
                  <a:srgbClr val="BAD2D2"/>
                </a:solidFill>
                <a:latin typeface="Arial"/>
                <a:ea typeface="Arial"/>
                <a:cs typeface="Arial"/>
                <a:sym typeface="Arial"/>
              </a:rPr>
              <a:t>“ und verwendet stattdessen den Begriff </a:t>
            </a:r>
            <a:r>
              <a:rPr lang="en-US" sz="1200" i="1">
                <a:solidFill>
                  <a:srgbClr val="BAD2D2"/>
                </a:solidFill>
                <a:latin typeface="Arial"/>
                <a:ea typeface="Arial"/>
                <a:cs typeface="Arial"/>
                <a:sym typeface="Arial"/>
              </a:rPr>
              <a:t>„linseninduzierte Uveitis“. </a:t>
            </a:r>
            <a:r>
              <a:rPr lang="en-US" sz="1200">
                <a:solidFill>
                  <a:srgbClr val="BAD2D2"/>
                </a:solidFill>
                <a:latin typeface="Arial"/>
                <a:ea typeface="Arial"/>
                <a:cs typeface="Arial"/>
                <a:sym typeface="Arial"/>
              </a:rPr>
              <a:t>Es beschreibt das phakolytische Glaukom im Einklang mit den anderen Büchern. Auch </a:t>
            </a:r>
            <a:r>
              <a:rPr lang="en-US" sz="1200" i="1">
                <a:solidFill>
                  <a:srgbClr val="BAD2D2"/>
                </a:solidFill>
                <a:latin typeface="Arial"/>
                <a:ea typeface="Arial"/>
                <a:cs typeface="Arial"/>
                <a:sym typeface="Arial"/>
              </a:rPr>
              <a:t>das „Linsenpartikel-Glaukom“ </a:t>
            </a:r>
            <a:r>
              <a:rPr lang="en-US" sz="1200">
                <a:solidFill>
                  <a:srgbClr val="BAD2D2"/>
                </a:solidFill>
                <a:latin typeface="Arial"/>
                <a:ea typeface="Arial"/>
                <a:cs typeface="Arial"/>
                <a:sym typeface="Arial"/>
              </a:rPr>
              <a:t>taucht in seinem Index nicht auf. Schließlich fasst das Glaukom-Buch alle drei Erkrankungen unter der Überschrift </a:t>
            </a:r>
            <a:r>
              <a:rPr lang="en-US" sz="1200" i="1">
                <a:solidFill>
                  <a:srgbClr val="BAD2D2"/>
                </a:solidFill>
                <a:latin typeface="Arial"/>
                <a:ea typeface="Arial"/>
                <a:cs typeface="Arial"/>
                <a:sym typeface="Arial"/>
              </a:rPr>
              <a:t>„Linseninduziertes Glaukom</a:t>
            </a:r>
            <a:r>
              <a:rPr lang="en-US" sz="1200">
                <a:solidFill>
                  <a:srgbClr val="BAD2D2"/>
                </a:solidFill>
                <a:latin typeface="Arial"/>
                <a:ea typeface="Arial"/>
                <a:cs typeface="Arial"/>
                <a:sym typeface="Arial"/>
              </a:rPr>
              <a:t>“ zusammen und geht nicht auf die Frage der angeborenen vs. adaptiven Immunität ein. Stattdessen wird in der Beschreibung aller drei Erkrankungen lediglich von „Entzündung“ gesprochen. Der Begriff „phakoantigene </a:t>
            </a:r>
            <a:r>
              <a:rPr lang="en-US" sz="1200" i="1">
                <a:solidFill>
                  <a:srgbClr val="BAD2D2"/>
                </a:solidFill>
                <a:latin typeface="Arial"/>
                <a:ea typeface="Arial"/>
                <a:cs typeface="Arial"/>
                <a:sym typeface="Arial"/>
              </a:rPr>
              <a:t>Uveitis“ </a:t>
            </a:r>
            <a:r>
              <a:rPr lang="en-US" sz="1200">
                <a:solidFill>
                  <a:srgbClr val="BAD2D2"/>
                </a:solidFill>
                <a:latin typeface="Arial"/>
                <a:ea typeface="Arial"/>
                <a:cs typeface="Arial"/>
                <a:sym typeface="Arial"/>
              </a:rPr>
              <a:t>kommt nicht vor.</a:t>
            </a:r>
            <a:endParaRPr/>
          </a:p>
          <a:p>
            <a:pPr marL="0" marR="0" lvl="0" indent="0" algn="l" rtl="0">
              <a:spcBef>
                <a:spcPts val="0"/>
              </a:spcBef>
              <a:spcAft>
                <a:spcPts val="0"/>
              </a:spcAft>
              <a:buNone/>
            </a:pPr>
            <a:endParaRPr sz="1400">
              <a:solidFill>
                <a:srgbClr val="BAD2D2"/>
              </a:solidFill>
              <a:latin typeface="Arial"/>
              <a:ea typeface="Arial"/>
              <a:cs typeface="Arial"/>
              <a:sym typeface="Arial"/>
            </a:endParaRPr>
          </a:p>
          <a:p>
            <a:pPr marL="0" marR="0" lvl="0" indent="0" algn="l" rtl="0">
              <a:spcBef>
                <a:spcPts val="0"/>
              </a:spcBef>
              <a:spcAft>
                <a:spcPts val="0"/>
              </a:spcAft>
              <a:buNone/>
            </a:pPr>
            <a:r>
              <a:rPr lang="en-US" sz="1200">
                <a:solidFill>
                  <a:srgbClr val="BAD2D2"/>
                </a:solidFill>
                <a:latin typeface="Arial"/>
                <a:ea typeface="Arial"/>
                <a:cs typeface="Arial"/>
                <a:sym typeface="Arial"/>
              </a:rPr>
              <a:t>TLDR: Wenn Sie sich mit den linsenbedingten sekundären OAGs befassen, sollten Sie sich unbedingt in allen vier BCSC-Büchern, die sich damit befassen – </a:t>
            </a:r>
            <a:r>
              <a:rPr lang="en-US" sz="1200" i="1">
                <a:solidFill>
                  <a:srgbClr val="BAD2D2"/>
                </a:solidFill>
                <a:latin typeface="Arial"/>
                <a:ea typeface="Arial"/>
                <a:cs typeface="Arial"/>
                <a:sym typeface="Arial"/>
              </a:rPr>
              <a:t>„Glaukom“</a:t>
            </a:r>
            <a:r>
              <a:rPr lang="en-US" sz="1200">
                <a:solidFill>
                  <a:srgbClr val="BAD2D2"/>
                </a:solidFill>
                <a:latin typeface="Arial"/>
                <a:ea typeface="Arial"/>
                <a:cs typeface="Arial"/>
                <a:sym typeface="Arial"/>
              </a:rPr>
              <a:t>, </a:t>
            </a:r>
            <a:r>
              <a:rPr lang="en-US" sz="1200" i="1">
                <a:solidFill>
                  <a:srgbClr val="BAD2D2"/>
                </a:solidFill>
                <a:latin typeface="Arial"/>
                <a:ea typeface="Arial"/>
                <a:cs typeface="Arial"/>
                <a:sym typeface="Arial"/>
              </a:rPr>
              <a:t>„Uveitis“</a:t>
            </a:r>
            <a:r>
              <a:rPr lang="en-US" sz="1200">
                <a:solidFill>
                  <a:srgbClr val="BAD2D2"/>
                </a:solidFill>
                <a:latin typeface="Arial"/>
                <a:ea typeface="Arial"/>
                <a:cs typeface="Arial"/>
                <a:sym typeface="Arial"/>
              </a:rPr>
              <a:t>, </a:t>
            </a:r>
            <a:r>
              <a:rPr lang="en-US" sz="1200" i="1">
                <a:solidFill>
                  <a:srgbClr val="BAD2D2"/>
                </a:solidFill>
                <a:latin typeface="Arial"/>
                <a:ea typeface="Arial"/>
                <a:cs typeface="Arial"/>
                <a:sym typeface="Arial"/>
              </a:rPr>
              <a:t>„Linse“ </a:t>
            </a:r>
            <a:r>
              <a:rPr lang="en-US" sz="1200">
                <a:solidFill>
                  <a:srgbClr val="BAD2D2"/>
                </a:solidFill>
                <a:latin typeface="Arial"/>
                <a:ea typeface="Arial"/>
                <a:cs typeface="Arial"/>
                <a:sym typeface="Arial"/>
              </a:rPr>
              <a:t>und </a:t>
            </a:r>
            <a:r>
              <a:rPr lang="en-US" sz="1200" i="1">
                <a:solidFill>
                  <a:srgbClr val="BAD2D2"/>
                </a:solidFill>
                <a:latin typeface="Arial"/>
                <a:ea typeface="Arial"/>
                <a:cs typeface="Arial"/>
                <a:sym typeface="Arial"/>
              </a:rPr>
              <a:t>„Path“ – </a:t>
            </a:r>
            <a:r>
              <a:rPr lang="en-US" sz="1200">
                <a:solidFill>
                  <a:srgbClr val="BAD2D2"/>
                </a:solidFill>
                <a:latin typeface="Arial"/>
                <a:ea typeface="Arial"/>
                <a:cs typeface="Arial"/>
                <a:sym typeface="Arial"/>
              </a:rPr>
              <a:t>darüber informieren und sich darauf einstellen, dabei mit Unstimmigkeiten konfrontiert zu werden.</a:t>
            </a:r>
            <a:endParaRPr/>
          </a:p>
        </p:txBody>
      </p:sp>
      <p:sp>
        <p:nvSpPr>
          <p:cNvPr id="1728" name="Google Shape;1728;g3f6b88809e0_0_277"/>
          <p:cNvSpPr txBox="1"/>
          <p:nvPr/>
        </p:nvSpPr>
        <p:spPr>
          <a:xfrm>
            <a:off x="306699" y="602190"/>
            <a:ext cx="8610000" cy="210300"/>
          </a:xfrm>
          <a:prstGeom prst="rect">
            <a:avLst/>
          </a:prstGeom>
          <a:solidFill>
            <a:srgbClr val="C8C860"/>
          </a:solidFill>
          <a:ln w="9525" cap="flat" cmpd="sng">
            <a:solidFill>
              <a:schemeClr val="dk1"/>
            </a:solidFill>
            <a:prstDash val="solid"/>
            <a:round/>
            <a:headEnd type="none" w="sm" len="sm"/>
            <a:tailEnd type="none" w="sm" len="sm"/>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Und nun ein überaus langer Exkurs zu Immunologie und den linsenbedingten O</a:t>
            </a:r>
            <a:r>
              <a:rPr lang="en-US" sz="1200" i="1">
                <a:solidFill>
                  <a:schemeClr val="dk1"/>
                </a:solidFill>
              </a:rPr>
              <a:t>W</a:t>
            </a:r>
            <a:r>
              <a:rPr lang="en-US" sz="1200" i="1">
                <a:solidFill>
                  <a:schemeClr val="dk1"/>
                </a:solidFill>
                <a:latin typeface="Arial"/>
                <a:ea typeface="Arial"/>
                <a:cs typeface="Arial"/>
                <a:sym typeface="Arial"/>
              </a:rPr>
              <a:t>Gs:</a:t>
            </a:r>
            <a:endParaRP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Shape 1732"/>
        <p:cNvGrpSpPr/>
        <p:nvPr/>
      </p:nvGrpSpPr>
      <p:grpSpPr>
        <a:xfrm>
          <a:off x="0" y="0"/>
          <a:ext cx="0" cy="0"/>
          <a:chOff x="0" y="0"/>
          <a:chExt cx="0" cy="0"/>
        </a:xfrm>
      </p:grpSpPr>
      <p:sp>
        <p:nvSpPr>
          <p:cNvPr id="1733" name="Google Shape;1733;g3f6b88809e0_0_296"/>
          <p:cNvSpPr txBox="1">
            <a:spLocks noGrp="1"/>
          </p:cNvSpPr>
          <p:nvPr>
            <p:ph type="body" idx="1"/>
          </p:nvPr>
        </p:nvSpPr>
        <p:spPr>
          <a:xfrm>
            <a:off x="381000" y="1010424"/>
            <a:ext cx="8382000" cy="54963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In der Regel einseitig: Alle</a:t>
            </a:r>
            <a:endParaRPr/>
          </a:p>
          <a:p>
            <a:pPr marL="342900" lvl="0" indent="-342900" algn="l" rtl="0">
              <a:spcBef>
                <a:spcPts val="240"/>
              </a:spcBef>
              <a:spcAft>
                <a:spcPts val="0"/>
              </a:spcAft>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Assoziiert mit reifer/überreifer Katarakt: Phakolytisch</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Vitritis kann vorliegen: Phakoantigen</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Die Gonioskopie zeigt kortikales Material im Kammerwinkel: Linsenpartikel</a:t>
            </a:r>
            <a:endParaRPr/>
          </a:p>
          <a:p>
            <a:pPr marL="342900" lvl="0" indent="-342900" algn="l" rtl="0">
              <a:spcBef>
                <a:spcPts val="240"/>
              </a:spcBef>
              <a:spcAft>
                <a:spcPts val="0"/>
              </a:spcAft>
              <a:buSzPts val="840"/>
              <a:buChar char="●"/>
            </a:pPr>
            <a:r>
              <a:rPr lang="en-US" sz="1200">
                <a:solidFill>
                  <a:srgbClr val="BFBFBF"/>
                </a:solidFill>
              </a:rPr>
              <a:t>Am wenigsten wahrscheinlich, dass sich ein erhöhter Augeninnendruck entwickelt: Phakoantigen</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Wird durch eine </a:t>
            </a:r>
            <a:r>
              <a:rPr lang="en-US" sz="1200" b="1" i="1" u="sng"/>
              <a:t>angeborene </a:t>
            </a:r>
            <a:r>
              <a:rPr lang="en-US" sz="1200" u="sng"/>
              <a:t>Immunantwort </a:t>
            </a:r>
            <a:r>
              <a:rPr lang="en-US" sz="1200">
                <a:solidFill>
                  <a:srgbClr val="BFBFBF"/>
                </a:solidFill>
              </a:rPr>
              <a:t>vermittelt: Phakolytisch</a:t>
            </a:r>
            <a:endParaRPr sz="2200">
              <a:solidFill>
                <a:srgbClr val="BFBFBF"/>
              </a:solidFill>
            </a:endParaRPr>
          </a:p>
        </p:txBody>
      </p:sp>
      <p:sp>
        <p:nvSpPr>
          <p:cNvPr id="1734" name="Google Shape;1734;g3f6b88809e0_0_296"/>
          <p:cNvSpPr txBox="1"/>
          <p:nvPr/>
        </p:nvSpPr>
        <p:spPr>
          <a:xfrm>
            <a:off x="1247361" y="135698"/>
            <a:ext cx="6649200" cy="7092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rgbClr val="D8D8D8"/>
                </a:solidFill>
              </a:rPr>
              <a:t>Ordnen Sie jeder Aussage das damit verbundene </a:t>
            </a:r>
            <a:r>
              <a:rPr lang="en-US" sz="1200" b="1">
                <a:solidFill>
                  <a:srgbClr val="D8D8D8"/>
                </a:solidFill>
              </a:rPr>
              <a:t>linsenbedingte sekundäre OWG </a:t>
            </a:r>
            <a:r>
              <a:rPr lang="en-US" sz="1200">
                <a:solidFill>
                  <a:srgbClr val="D8D8D8"/>
                </a:solidFill>
              </a:rPr>
              <a:t>zu (einige Aussagen können mehreren Formen zugeordnet werden)</a:t>
            </a:r>
            <a:endParaRPr>
              <a:solidFill>
                <a:srgbClr val="D8D8D8"/>
              </a:solidFill>
            </a:endParaRPr>
          </a:p>
          <a:p>
            <a:pPr marL="0" lvl="0" indent="0" algn="l" rtl="0">
              <a:spcBef>
                <a:spcPts val="0"/>
              </a:spcBef>
              <a:spcAft>
                <a:spcPts val="0"/>
              </a:spcAft>
              <a:buClr>
                <a:srgbClr val="0000FF"/>
              </a:buClr>
              <a:buSzPts val="1200"/>
              <a:buFont typeface="Noto Sans Symbols"/>
              <a:buNone/>
            </a:pPr>
            <a:r>
              <a:rPr lang="en-US" sz="1200" b="1">
                <a:solidFill>
                  <a:srgbClr val="D8D8D8"/>
                </a:solidFill>
              </a:rPr>
              <a:t>Phakolytisches Glaukom       Phakoantigenes Glaukom    Linsenpartikelglaukom</a:t>
            </a:r>
            <a:endParaRPr sz="1200">
              <a:solidFill>
                <a:srgbClr val="D8D8D8"/>
              </a:solidFill>
            </a:endParaRPr>
          </a:p>
          <a:p>
            <a:pPr marL="0" marR="0" lvl="0" indent="0" algn="l" rtl="0">
              <a:lnSpc>
                <a:spcPct val="100000"/>
              </a:lnSpc>
              <a:spcBef>
                <a:spcPts val="0"/>
              </a:spcBef>
              <a:spcAft>
                <a:spcPts val="0"/>
              </a:spcAft>
              <a:buClr>
                <a:srgbClr val="D8D8D8"/>
              </a:buClr>
              <a:buSzPts val="1200"/>
              <a:buFont typeface="Noto Sans Symbols"/>
              <a:buNone/>
            </a:pPr>
            <a:endParaRPr sz="1200">
              <a:solidFill>
                <a:srgbClr val="D8D8D8"/>
              </a:solidFill>
            </a:endParaRPr>
          </a:p>
        </p:txBody>
      </p:sp>
      <p:sp>
        <p:nvSpPr>
          <p:cNvPr id="1735" name="Google Shape;1735;g3f6b88809e0_0_29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139</a:t>
            </a:fld>
            <a:endParaRPr sz="1000" b="0" i="0" u="none" strike="noStrike" cap="none">
              <a:solidFill>
                <a:srgbClr val="000000"/>
              </a:solidFill>
              <a:latin typeface="Arial"/>
              <a:ea typeface="Arial"/>
              <a:cs typeface="Arial"/>
              <a:sym typeface="Arial"/>
            </a:endParaRPr>
          </a:p>
        </p:txBody>
      </p:sp>
      <p:sp>
        <p:nvSpPr>
          <p:cNvPr id="1736" name="Google Shape;1736;g3f6b88809e0_0_296"/>
          <p:cNvSpPr txBox="1"/>
          <p:nvPr/>
        </p:nvSpPr>
        <p:spPr>
          <a:xfrm>
            <a:off x="457200" y="2264549"/>
            <a:ext cx="8479200" cy="1534200"/>
          </a:xfrm>
          <a:prstGeom prst="rect">
            <a:avLst/>
          </a:prstGeom>
          <a:solidFill>
            <a:srgbClr val="EDEDCB"/>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BFBFBF"/>
                </a:solidFill>
                <a:latin typeface="Arial"/>
                <a:ea typeface="Arial"/>
                <a:cs typeface="Arial"/>
                <a:sym typeface="Arial"/>
              </a:rPr>
              <a:t>Es gibt zwei große Kategorien von Immunreaktionen – welche sind das?</a:t>
            </a:r>
            <a:endParaRPr/>
          </a:p>
          <a:p>
            <a:pPr marL="0" marR="0" lvl="0" indent="0" algn="l" rtl="0">
              <a:spcBef>
                <a:spcPts val="0"/>
              </a:spcBef>
              <a:spcAft>
                <a:spcPts val="0"/>
              </a:spcAft>
              <a:buNone/>
            </a:pPr>
            <a:r>
              <a:rPr lang="en-US" sz="1200" b="1">
                <a:solidFill>
                  <a:srgbClr val="BFBFBF"/>
                </a:solidFill>
                <a:latin typeface="Arial"/>
                <a:ea typeface="Arial"/>
                <a:cs typeface="Arial"/>
                <a:sym typeface="Arial"/>
              </a:rPr>
              <a:t>Angeboren </a:t>
            </a:r>
            <a:r>
              <a:rPr lang="en-US" sz="1200">
                <a:solidFill>
                  <a:srgbClr val="BFBFBF"/>
                </a:solidFill>
                <a:latin typeface="Arial"/>
                <a:ea typeface="Arial"/>
                <a:cs typeface="Arial"/>
                <a:sym typeface="Arial"/>
              </a:rPr>
              <a:t>und </a:t>
            </a:r>
            <a:r>
              <a:rPr lang="en-US" sz="1200" b="1">
                <a:solidFill>
                  <a:srgbClr val="BFBFBF"/>
                </a:solidFill>
                <a:latin typeface="Arial"/>
                <a:ea typeface="Arial"/>
                <a:cs typeface="Arial"/>
                <a:sym typeface="Arial"/>
              </a:rPr>
              <a:t>adaptiv </a:t>
            </a:r>
            <a:r>
              <a:rPr lang="en-US" sz="1200">
                <a:solidFill>
                  <a:srgbClr val="BFBFBF"/>
                </a:solidFill>
                <a:latin typeface="Arial"/>
                <a:ea typeface="Arial"/>
                <a:cs typeface="Arial"/>
                <a:sym typeface="Arial"/>
              </a:rPr>
              <a:t>(zu Ihrer Information: Wir werden, wie zuvor versprochen, nun </a:t>
            </a:r>
            <a:r>
              <a:rPr lang="en-US" sz="1200" i="1">
                <a:solidFill>
                  <a:srgbClr val="BFBFBF"/>
                </a:solidFill>
                <a:latin typeface="Arial"/>
                <a:ea typeface="Arial"/>
                <a:cs typeface="Arial"/>
                <a:sym typeface="Arial"/>
              </a:rPr>
              <a:t>die adaptive Immunantwort </a:t>
            </a:r>
            <a:r>
              <a:rPr lang="en-US" sz="1200">
                <a:solidFill>
                  <a:srgbClr val="BFBFBF"/>
                </a:solidFill>
                <a:latin typeface="Arial"/>
                <a:ea typeface="Arial"/>
                <a:cs typeface="Arial"/>
                <a:sym typeface="Arial"/>
              </a:rPr>
              <a:t>näher erläutern)</a:t>
            </a:r>
            <a:endParaRPr sz="1400" b="1">
              <a:solidFill>
                <a:srgbClr val="BFBFBF"/>
              </a:solidFill>
              <a:latin typeface="Arial"/>
              <a:ea typeface="Arial"/>
              <a:cs typeface="Arial"/>
              <a:sym typeface="Arial"/>
            </a:endParaRPr>
          </a:p>
          <a:p>
            <a:pPr marL="0" marR="0" lvl="0" indent="0" algn="l" rtl="0">
              <a:spcBef>
                <a:spcPts val="0"/>
              </a:spcBef>
              <a:spcAft>
                <a:spcPts val="0"/>
              </a:spcAft>
              <a:buNone/>
            </a:pPr>
            <a:endParaRPr sz="1400">
              <a:solidFill>
                <a:srgbClr val="BFBFBF"/>
              </a:solidFill>
              <a:latin typeface="Arial"/>
              <a:ea typeface="Arial"/>
              <a:cs typeface="Arial"/>
              <a:sym typeface="Arial"/>
            </a:endParaRPr>
          </a:p>
          <a:p>
            <a:pPr marL="0" marR="0" lvl="0" indent="0" algn="l" rtl="0">
              <a:spcBef>
                <a:spcPts val="0"/>
              </a:spcBef>
              <a:spcAft>
                <a:spcPts val="0"/>
              </a:spcAft>
              <a:buNone/>
            </a:pPr>
            <a:r>
              <a:rPr lang="en-US" sz="1200" i="1">
                <a:solidFill>
                  <a:srgbClr val="BFBFBF"/>
                </a:solidFill>
                <a:latin typeface="Arial"/>
                <a:ea typeface="Arial"/>
                <a:cs typeface="Arial"/>
                <a:sym typeface="Arial"/>
              </a:rPr>
              <a:t>Was ist im Allgemeinen die Natur der jeweiligen Reaktion, und wie unterscheiden sie sich?</a:t>
            </a:r>
            <a:endParaRPr/>
          </a:p>
          <a:p>
            <a:pPr marL="0" marR="0" lvl="0" indent="0" algn="l" rtl="0">
              <a:spcBef>
                <a:spcPts val="0"/>
              </a:spcBef>
              <a:spcAft>
                <a:spcPts val="0"/>
              </a:spcAft>
              <a:buNone/>
            </a:pPr>
            <a:r>
              <a:rPr lang="en-US" sz="1200">
                <a:solidFill>
                  <a:srgbClr val="BFBFBF"/>
                </a:solidFill>
                <a:latin typeface="Arial"/>
                <a:ea typeface="Arial"/>
                <a:cs typeface="Arial"/>
                <a:sym typeface="Arial"/>
              </a:rPr>
              <a:t>Die adaptive Immunantwort beinhaltet einen „Lernprozess“, bei dem Überwachungszellen lernen, Fremdstoffe zu erkennen und sich an sie zu erinnern. Die angeborene (oder </a:t>
            </a:r>
            <a:r>
              <a:rPr lang="en-US" sz="1200" i="1">
                <a:solidFill>
                  <a:srgbClr val="BFBFBF"/>
                </a:solidFill>
                <a:latin typeface="Arial"/>
                <a:ea typeface="Arial"/>
                <a:cs typeface="Arial"/>
                <a:sym typeface="Arial"/>
              </a:rPr>
              <a:t>natürliche</a:t>
            </a:r>
            <a:r>
              <a:rPr lang="en-US" sz="1200">
                <a:solidFill>
                  <a:srgbClr val="BFBFBF"/>
                </a:solidFill>
                <a:latin typeface="Arial"/>
                <a:ea typeface="Arial"/>
                <a:cs typeface="Arial"/>
                <a:sym typeface="Arial"/>
              </a:rPr>
              <a:t>) Immunantwort hingegen erfordert keinen Lernprozess – sie stützt sich auf </a:t>
            </a:r>
            <a:r>
              <a:rPr lang="en-US" sz="1200" b="1" u="sng">
                <a:solidFill>
                  <a:srgbClr val="0000FF"/>
                </a:solidFill>
                <a:latin typeface="Arial"/>
                <a:ea typeface="Arial"/>
                <a:cs typeface="Arial"/>
                <a:sym typeface="Arial"/>
              </a:rPr>
              <a:t>„vorprogrammierte“ Immunzellen</a:t>
            </a:r>
            <a:r>
              <a:rPr lang="en-US" sz="1200">
                <a:solidFill>
                  <a:srgbClr val="BFBFBF"/>
                </a:solidFill>
                <a:latin typeface="Arial"/>
                <a:ea typeface="Arial"/>
                <a:cs typeface="Arial"/>
                <a:sym typeface="Arial"/>
              </a:rPr>
              <a:t>,</a:t>
            </a:r>
            <a:r>
              <a:rPr lang="en-US" sz="1200" b="1" u="sng">
                <a:solidFill>
                  <a:srgbClr val="0000FF"/>
                </a:solidFill>
                <a:latin typeface="Arial"/>
                <a:ea typeface="Arial"/>
                <a:cs typeface="Arial"/>
                <a:sym typeface="Arial"/>
              </a:rPr>
              <a:t> </a:t>
            </a:r>
            <a:r>
              <a:rPr lang="en-US" sz="1200">
                <a:solidFill>
                  <a:srgbClr val="BFBFBF"/>
                </a:solidFill>
                <a:latin typeface="Arial"/>
                <a:ea typeface="Arial"/>
                <a:cs typeface="Arial"/>
                <a:sym typeface="Arial"/>
              </a:rPr>
              <a:t>um Fremdstoffe zu erkennen, auf die sie im Gewebe oder Blut treffen.</a:t>
            </a:r>
            <a:endParaRPr/>
          </a:p>
        </p:txBody>
      </p:sp>
      <p:sp>
        <p:nvSpPr>
          <p:cNvPr id="1737" name="Google Shape;1737;g3f6b88809e0_0_296"/>
          <p:cNvSpPr/>
          <p:nvPr/>
        </p:nvSpPr>
        <p:spPr>
          <a:xfrm>
            <a:off x="1220857" y="3429000"/>
            <a:ext cx="5193300" cy="989100"/>
          </a:xfrm>
          <a:prstGeom prst="frame">
            <a:avLst>
              <a:gd name="adj1" fmla="val 12500"/>
            </a:avLst>
          </a:prstGeom>
          <a:solidFill>
            <a:srgbClr val="FF00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738" name="Google Shape;1738;g3f6b88809e0_0_296"/>
          <p:cNvSpPr txBox="1"/>
          <p:nvPr/>
        </p:nvSpPr>
        <p:spPr>
          <a:xfrm>
            <a:off x="1282947" y="4595892"/>
            <a:ext cx="5069100" cy="579900"/>
          </a:xfrm>
          <a:prstGeom prst="rect">
            <a:avLst/>
          </a:prstGeom>
          <a:solidFill>
            <a:srgbClr val="0020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lt1"/>
                </a:solidFill>
                <a:latin typeface="Arial"/>
                <a:ea typeface="Arial"/>
                <a:cs typeface="Arial"/>
                <a:sym typeface="Arial"/>
              </a:rPr>
              <a:t>Was sind die beiden wichtigsten Effektorzelltypen der angeborenen Immunität?</a:t>
            </a:r>
            <a:endParaRPr/>
          </a:p>
          <a:p>
            <a:pPr marL="0" marR="0" lvl="0" indent="0" algn="l" rtl="0">
              <a:spcBef>
                <a:spcPts val="0"/>
              </a:spcBef>
              <a:spcAft>
                <a:spcPts val="0"/>
              </a:spcAft>
              <a:buNone/>
            </a:pPr>
            <a:r>
              <a:rPr lang="en-US" sz="1200" b="1">
                <a:solidFill>
                  <a:schemeClr val="lt1"/>
                </a:solidFill>
                <a:latin typeface="Arial"/>
                <a:ea typeface="Arial"/>
                <a:cs typeface="Arial"/>
                <a:sym typeface="Arial"/>
              </a:rPr>
              <a:t>Neutrophile </a:t>
            </a:r>
            <a:r>
              <a:rPr lang="en-US" sz="1200">
                <a:solidFill>
                  <a:schemeClr val="lt1"/>
                </a:solidFill>
                <a:latin typeface="Arial"/>
                <a:ea typeface="Arial"/>
                <a:cs typeface="Arial"/>
                <a:sym typeface="Arial"/>
              </a:rPr>
              <a:t>und </a:t>
            </a:r>
            <a:r>
              <a:rPr lang="en-US" sz="1200" b="1">
                <a:solidFill>
                  <a:schemeClr val="lt1"/>
                </a:solidFill>
                <a:latin typeface="Arial"/>
                <a:ea typeface="Arial"/>
                <a:cs typeface="Arial"/>
                <a:sym typeface="Arial"/>
              </a:rPr>
              <a:t>Makrophagen</a:t>
            </a:r>
            <a:endParaRPr/>
          </a:p>
        </p:txBody>
      </p:sp>
      <p:sp>
        <p:nvSpPr>
          <p:cNvPr id="1739" name="Google Shape;1739;g3f6b88809e0_0_296"/>
          <p:cNvSpPr txBox="1"/>
          <p:nvPr/>
        </p:nvSpPr>
        <p:spPr>
          <a:xfrm>
            <a:off x="333033" y="971522"/>
            <a:ext cx="8479200" cy="5105100"/>
          </a:xfrm>
          <a:prstGeom prst="rect">
            <a:avLst/>
          </a:prstGeom>
          <a:solidFill>
            <a:srgbClr val="BAD2D2"/>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rgbClr val="0000FF"/>
                </a:solidFill>
                <a:latin typeface="Arial"/>
                <a:ea typeface="Arial"/>
                <a:cs typeface="Arial"/>
                <a:sym typeface="Arial"/>
              </a:rPr>
              <a:t>Einige Kliniker </a:t>
            </a:r>
            <a:r>
              <a:rPr lang="en-US" sz="1200">
                <a:solidFill>
                  <a:srgbClr val="0000FF"/>
                </a:solidFill>
              </a:rPr>
              <a:t>verwenden</a:t>
            </a:r>
            <a:r>
              <a:rPr lang="en-US" sz="1200">
                <a:solidFill>
                  <a:srgbClr val="0000FF"/>
                </a:solidFill>
                <a:latin typeface="Arial"/>
                <a:ea typeface="Arial"/>
                <a:cs typeface="Arial"/>
                <a:sym typeface="Arial"/>
              </a:rPr>
              <a:t> den Begriff </a:t>
            </a:r>
            <a:r>
              <a:rPr lang="en-US" sz="1200" i="1">
                <a:solidFill>
                  <a:srgbClr val="0000FF"/>
                </a:solidFill>
                <a:latin typeface="Arial"/>
                <a:ea typeface="Arial"/>
                <a:cs typeface="Arial"/>
                <a:sym typeface="Arial"/>
              </a:rPr>
              <a:t>„Immunantwort“ </a:t>
            </a:r>
            <a:r>
              <a:rPr lang="en-US" sz="1200">
                <a:solidFill>
                  <a:srgbClr val="0000FF"/>
                </a:solidFill>
              </a:rPr>
              <a:t>ausschließlich für klinische Situationen, an denen nur die adaptive Immunität beteiligt ist. Liegt hingegen lediglich eine Reaktion des angeborenen Immunsystems vor, verwenden sie zur Beschreibung des klinischen Erscheinungsbildes den</a:t>
            </a:r>
            <a:r>
              <a:rPr lang="en-US" sz="1200">
                <a:solidFill>
                  <a:srgbClr val="0000FF"/>
                </a:solidFill>
                <a:latin typeface="Arial"/>
                <a:ea typeface="Arial"/>
                <a:cs typeface="Arial"/>
                <a:sym typeface="Arial"/>
              </a:rPr>
              <a:t> allgemeineren Begriff </a:t>
            </a:r>
            <a:r>
              <a:rPr lang="en-US" sz="1200" i="1">
                <a:solidFill>
                  <a:srgbClr val="0000FF"/>
                </a:solidFill>
                <a:latin typeface="Arial"/>
                <a:ea typeface="Arial"/>
                <a:cs typeface="Arial"/>
                <a:sym typeface="Arial"/>
              </a:rPr>
              <a:t>„Entzündungsreaktion“ </a:t>
            </a:r>
            <a:r>
              <a:rPr lang="en-US" sz="1200">
                <a:solidFill>
                  <a:srgbClr val="0000FF"/>
                </a:solidFill>
                <a:latin typeface="Arial"/>
                <a:ea typeface="Arial"/>
                <a:cs typeface="Arial"/>
                <a:sym typeface="Arial"/>
              </a:rPr>
              <a:t>bzw. </a:t>
            </a:r>
            <a:r>
              <a:rPr lang="en-US" sz="1200" i="1">
                <a:solidFill>
                  <a:srgbClr val="0000FF"/>
                </a:solidFill>
              </a:rPr>
              <a:t>„Inflammation“.</a:t>
            </a:r>
            <a:r>
              <a:rPr lang="en-US" sz="1200">
                <a:solidFill>
                  <a:schemeClr val="dk1"/>
                </a:solidFill>
                <a:latin typeface="Arial"/>
                <a:ea typeface="Arial"/>
                <a:cs typeface="Arial"/>
                <a:sym typeface="Arial"/>
              </a:rPr>
              <a:t> </a:t>
            </a:r>
            <a:r>
              <a:rPr lang="en-US" sz="1200">
                <a:solidFill>
                  <a:schemeClr val="dk1"/>
                </a:solidFill>
              </a:rPr>
              <a:t>Gleichwohl werden die durch adaptive und angeborene Immunreaktionen hervorgerufenen klinischen Zeichen und Symptome gleichermaßen als „Entzündung“ bezeichnet. Trotz der zugrunde liegenden Unterschiede in den pathophysiologischen Mechanismen sind sie an der Spaltlampe in der Regel nicht voneinander zu unterscheiden.</a:t>
            </a:r>
            <a:endParaRPr>
              <a:solidFill>
                <a:schemeClr val="dk1"/>
              </a:solidFill>
            </a:endParaRPr>
          </a:p>
          <a:p>
            <a:pPr marL="0" marR="0" lvl="0" indent="0" algn="l" rtl="0">
              <a:spcBef>
                <a:spcPts val="0"/>
              </a:spcBef>
              <a:spcAft>
                <a:spcPts val="0"/>
              </a:spcAft>
              <a:buNone/>
            </a:pPr>
            <a:endParaRPr sz="1400">
              <a:solidFill>
                <a:srgbClr val="BAD2D2"/>
              </a:solidFill>
              <a:latin typeface="Arial"/>
              <a:ea typeface="Arial"/>
              <a:cs typeface="Arial"/>
              <a:sym typeface="Arial"/>
            </a:endParaRPr>
          </a:p>
          <a:p>
            <a:pPr marL="0" marR="0" lvl="0" indent="0" algn="l" rtl="0">
              <a:spcBef>
                <a:spcPts val="0"/>
              </a:spcBef>
              <a:spcAft>
                <a:spcPts val="0"/>
              </a:spcAft>
              <a:buNone/>
            </a:pPr>
            <a:r>
              <a:rPr lang="en-US" sz="1200">
                <a:solidFill>
                  <a:srgbClr val="0000FF"/>
                </a:solidFill>
              </a:rPr>
              <a:t>Ich gehe deshalb so ausführlich darauf ein, weil dies die scheinbaren Inkonsistenzen zwischen den verschiedenen Bänden des </a:t>
            </a:r>
            <a:r>
              <a:rPr lang="en-US" sz="1200" i="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3"/>
                  </a:ext>
                </a:extLst>
              </a:rPr>
              <a:t>BCSC</a:t>
            </a:r>
            <a:r>
              <a:rPr lang="en-US" sz="1200">
                <a:solidFill>
                  <a:srgbClr val="0000FF"/>
                </a:solidFill>
              </a:rPr>
              <a:t> hinsichtlich des </a:t>
            </a:r>
            <a:r>
              <a:rPr lang="en-US" sz="1200" i="1">
                <a:solidFill>
                  <a:srgbClr val="0000FF"/>
                </a:solidFill>
              </a:rPr>
              <a:t>phakolytischen</a:t>
            </a:r>
            <a:r>
              <a:rPr lang="en-US" sz="1200">
                <a:solidFill>
                  <a:srgbClr val="0000FF"/>
                </a:solidFill>
              </a:rPr>
              <a:t>, </a:t>
            </a:r>
            <a:r>
              <a:rPr lang="en-US" sz="1200" i="1">
                <a:solidFill>
                  <a:srgbClr val="0000FF"/>
                </a:solidFill>
              </a:rPr>
              <a:t>phakoantigenen</a:t>
            </a:r>
            <a:r>
              <a:rPr lang="en-US" sz="1200">
                <a:solidFill>
                  <a:srgbClr val="0000FF"/>
                </a:solidFill>
              </a:rPr>
              <a:t> und </a:t>
            </a:r>
            <a:r>
              <a:rPr lang="en-US" sz="1200" i="1">
                <a:solidFill>
                  <a:srgbClr val="0000FF"/>
                </a:solidFill>
              </a:rPr>
              <a:t>Linsenpartikelglaukoms</a:t>
            </a:r>
            <a:r>
              <a:rPr lang="en-US" sz="1200">
                <a:solidFill>
                  <a:srgbClr val="0000FF"/>
                </a:solidFill>
              </a:rPr>
              <a:t> erklärt. </a:t>
            </a:r>
            <a:r>
              <a:rPr lang="en-US" sz="1200">
                <a:solidFill>
                  <a:srgbClr val="BAD2D2"/>
                </a:solidFill>
                <a:latin typeface="Arial"/>
                <a:ea typeface="Arial"/>
                <a:cs typeface="Arial"/>
                <a:sym typeface="Arial"/>
              </a:rPr>
              <a:t>Nehmen wir das „Lens“-Buch. Dort heißt es, dass die „phakoantigene Uveitis“ (der Begriff „phakoantigenes </a:t>
            </a:r>
            <a:r>
              <a:rPr lang="en-US" sz="1200" i="1">
                <a:solidFill>
                  <a:srgbClr val="BAD2D2"/>
                </a:solidFill>
                <a:latin typeface="Arial"/>
                <a:ea typeface="Arial"/>
                <a:cs typeface="Arial"/>
                <a:sym typeface="Arial"/>
              </a:rPr>
              <a:t>Glaukom“ </a:t>
            </a:r>
            <a:r>
              <a:rPr lang="en-US" sz="1200">
                <a:solidFill>
                  <a:srgbClr val="BAD2D2"/>
                </a:solidFill>
                <a:latin typeface="Arial"/>
                <a:ea typeface="Arial"/>
                <a:cs typeface="Arial"/>
                <a:sym typeface="Arial"/>
              </a:rPr>
              <a:t>wird nicht verwendet) „immunvermittelt“ ist. Es wird jedoch ausdrücklich darauf hingewiesen, dass das </a:t>
            </a:r>
            <a:r>
              <a:rPr lang="en-US" sz="1200" b="1">
                <a:solidFill>
                  <a:srgbClr val="BAD2D2"/>
                </a:solidFill>
                <a:latin typeface="Arial"/>
                <a:ea typeface="Arial"/>
                <a:cs typeface="Arial"/>
                <a:sym typeface="Arial"/>
              </a:rPr>
              <a:t>phakolytische </a:t>
            </a:r>
            <a:r>
              <a:rPr lang="en-US" sz="1200">
                <a:solidFill>
                  <a:srgbClr val="BAD2D2"/>
                </a:solidFill>
                <a:latin typeface="Arial"/>
                <a:ea typeface="Arial"/>
                <a:cs typeface="Arial"/>
                <a:sym typeface="Arial"/>
              </a:rPr>
              <a:t>Glaukom </a:t>
            </a:r>
            <a:r>
              <a:rPr lang="en-US" sz="1200" b="1">
                <a:solidFill>
                  <a:srgbClr val="BAD2D2"/>
                </a:solidFill>
                <a:latin typeface="Arial"/>
                <a:ea typeface="Arial"/>
                <a:cs typeface="Arial"/>
                <a:sym typeface="Arial"/>
              </a:rPr>
              <a:t>keine </a:t>
            </a:r>
            <a:r>
              <a:rPr lang="en-US" sz="1200">
                <a:solidFill>
                  <a:srgbClr val="BAD2D2"/>
                </a:solidFill>
                <a:latin typeface="Arial"/>
                <a:ea typeface="Arial"/>
                <a:cs typeface="Arial"/>
                <a:sym typeface="Arial"/>
              </a:rPr>
              <a:t>Immunreaktion auslöst. In ähnlicher Weise ordnet das Path-Buch die phakoantigene Uveitis einem Abschnitt mit dem Titel </a:t>
            </a:r>
            <a:r>
              <a:rPr lang="en-US" sz="1200" i="1">
                <a:solidFill>
                  <a:srgbClr val="BAD2D2"/>
                </a:solidFill>
                <a:latin typeface="Arial"/>
                <a:ea typeface="Arial"/>
                <a:cs typeface="Arial"/>
                <a:sym typeface="Arial"/>
              </a:rPr>
              <a:t>„Entzündungen“</a:t>
            </a:r>
            <a:r>
              <a:rPr lang="en-US" sz="1200">
                <a:solidFill>
                  <a:srgbClr val="BAD2D2"/>
                </a:solidFill>
                <a:latin typeface="Arial"/>
                <a:ea typeface="Arial"/>
                <a:cs typeface="Arial"/>
                <a:sym typeface="Arial"/>
              </a:rPr>
              <a:t> zu, nicht jedoch das phakolytische Glaukom – dieses wird unter </a:t>
            </a:r>
            <a:r>
              <a:rPr lang="en-US" sz="1200" i="1">
                <a:solidFill>
                  <a:srgbClr val="BAD2D2"/>
                </a:solidFill>
                <a:latin typeface="Arial"/>
                <a:ea typeface="Arial"/>
                <a:cs typeface="Arial"/>
                <a:sym typeface="Arial"/>
              </a:rPr>
              <a:t>„Sekundäres Glaukom mit Material im Trabekelwerk“ </a:t>
            </a:r>
            <a:r>
              <a:rPr lang="en-US" sz="1200">
                <a:solidFill>
                  <a:srgbClr val="BAD2D2"/>
                </a:solidFill>
                <a:latin typeface="Arial"/>
                <a:ea typeface="Arial"/>
                <a:cs typeface="Arial"/>
                <a:sym typeface="Arial"/>
              </a:rPr>
              <a:t>behandelt.    </a:t>
            </a:r>
            <a:r>
              <a:rPr lang="en-US" sz="1200" u="sng">
                <a:solidFill>
                  <a:srgbClr val="BAD2D2"/>
                </a:solidFill>
                <a:latin typeface="Arial"/>
                <a:ea typeface="Arial"/>
                <a:cs typeface="Arial"/>
                <a:sym typeface="Arial"/>
              </a:rPr>
              <a:t>Diese Charakterisierungen veranschaulichen die oben beschriebene Sichtweise</a:t>
            </a:r>
            <a:r>
              <a:rPr lang="en-US" sz="1200">
                <a:solidFill>
                  <a:srgbClr val="BAD2D2"/>
                </a:solidFill>
                <a:latin typeface="Arial"/>
                <a:ea typeface="Arial"/>
                <a:cs typeface="Arial"/>
                <a:sym typeface="Arial"/>
              </a:rPr>
              <a:t>, wonach </a:t>
            </a:r>
            <a:r>
              <a:rPr lang="en-US" sz="1200" i="1" u="sng">
                <a:solidFill>
                  <a:srgbClr val="BAD2D2"/>
                </a:solidFill>
                <a:latin typeface="Arial"/>
                <a:ea typeface="Arial"/>
                <a:cs typeface="Arial"/>
                <a:sym typeface="Arial"/>
              </a:rPr>
              <a:t>Immunreaktion gleichbedeutend mit adaptiver Reaktion ist</a:t>
            </a:r>
            <a:r>
              <a:rPr lang="en-US" sz="1200">
                <a:solidFill>
                  <a:srgbClr val="BAD2D2"/>
                </a:solidFill>
                <a:latin typeface="Arial"/>
                <a:ea typeface="Arial"/>
                <a:cs typeface="Arial"/>
                <a:sym typeface="Arial"/>
              </a:rPr>
              <a:t>. (Der Begriff </a:t>
            </a:r>
            <a:r>
              <a:rPr lang="en-US" sz="1200" i="1">
                <a:solidFill>
                  <a:srgbClr val="BAD2D2"/>
                </a:solidFill>
                <a:latin typeface="Arial"/>
                <a:ea typeface="Arial"/>
                <a:cs typeface="Arial"/>
                <a:sym typeface="Arial"/>
              </a:rPr>
              <a:t>„Linsenpartikelglaukom“ </a:t>
            </a:r>
            <a:r>
              <a:rPr lang="en-US" sz="1200">
                <a:solidFill>
                  <a:srgbClr val="BAD2D2"/>
                </a:solidFill>
                <a:latin typeface="Arial"/>
                <a:ea typeface="Arial"/>
                <a:cs typeface="Arial"/>
                <a:sym typeface="Arial"/>
              </a:rPr>
              <a:t>taucht im Index des Path-Buches nicht auf.)</a:t>
            </a:r>
            <a:endParaRPr/>
          </a:p>
          <a:p>
            <a:pPr marL="0" marR="0" lvl="0" indent="0" algn="l" rtl="0">
              <a:spcBef>
                <a:spcPts val="0"/>
              </a:spcBef>
              <a:spcAft>
                <a:spcPts val="0"/>
              </a:spcAft>
              <a:buNone/>
            </a:pPr>
            <a:endParaRPr sz="1400">
              <a:solidFill>
                <a:srgbClr val="BAD2D2"/>
              </a:solidFill>
              <a:latin typeface="Arial"/>
              <a:ea typeface="Arial"/>
              <a:cs typeface="Arial"/>
              <a:sym typeface="Arial"/>
            </a:endParaRPr>
          </a:p>
          <a:p>
            <a:pPr marL="0" marR="0" lvl="0" indent="0" algn="l" rtl="0">
              <a:spcBef>
                <a:spcPts val="0"/>
              </a:spcBef>
              <a:spcAft>
                <a:spcPts val="0"/>
              </a:spcAft>
              <a:buNone/>
            </a:pPr>
            <a:r>
              <a:rPr lang="en-US" sz="1200">
                <a:solidFill>
                  <a:srgbClr val="BAD2D2"/>
                </a:solidFill>
                <a:latin typeface="Arial"/>
                <a:ea typeface="Arial"/>
                <a:cs typeface="Arial"/>
                <a:sym typeface="Arial"/>
              </a:rPr>
              <a:t>Im Gegensatz dazu verzichtet das </a:t>
            </a:r>
            <a:r>
              <a:rPr lang="en-US" sz="1200" i="1">
                <a:solidFill>
                  <a:srgbClr val="BAD2D2"/>
                </a:solidFill>
                <a:latin typeface="Arial"/>
                <a:ea typeface="Arial"/>
                <a:cs typeface="Arial"/>
                <a:sym typeface="Arial"/>
              </a:rPr>
              <a:t>Uveitis</a:t>
            </a:r>
            <a:r>
              <a:rPr lang="en-US" sz="1200">
                <a:solidFill>
                  <a:srgbClr val="BAD2D2"/>
                </a:solidFill>
                <a:latin typeface="Arial"/>
                <a:ea typeface="Arial"/>
                <a:cs typeface="Arial"/>
                <a:sym typeface="Arial"/>
              </a:rPr>
              <a:t>-Buch gänzlich auf den Begriff </a:t>
            </a:r>
            <a:r>
              <a:rPr lang="en-US" sz="1200" i="1">
                <a:solidFill>
                  <a:srgbClr val="BAD2D2"/>
                </a:solidFill>
                <a:latin typeface="Arial"/>
                <a:ea typeface="Arial"/>
                <a:cs typeface="Arial"/>
                <a:sym typeface="Arial"/>
              </a:rPr>
              <a:t>„phakoantigene Uveitis/Glaukom</a:t>
            </a:r>
            <a:r>
              <a:rPr lang="en-US" sz="1200">
                <a:solidFill>
                  <a:srgbClr val="BAD2D2"/>
                </a:solidFill>
                <a:latin typeface="Arial"/>
                <a:ea typeface="Arial"/>
                <a:cs typeface="Arial"/>
                <a:sym typeface="Arial"/>
              </a:rPr>
              <a:t>“ und verwendet stattdessen den Begriff </a:t>
            </a:r>
            <a:r>
              <a:rPr lang="en-US" sz="1200" i="1">
                <a:solidFill>
                  <a:srgbClr val="BAD2D2"/>
                </a:solidFill>
                <a:latin typeface="Arial"/>
                <a:ea typeface="Arial"/>
                <a:cs typeface="Arial"/>
                <a:sym typeface="Arial"/>
              </a:rPr>
              <a:t>„linseninduzierte Uveitis“. </a:t>
            </a:r>
            <a:r>
              <a:rPr lang="en-US" sz="1200">
                <a:solidFill>
                  <a:srgbClr val="BAD2D2"/>
                </a:solidFill>
                <a:latin typeface="Arial"/>
                <a:ea typeface="Arial"/>
                <a:cs typeface="Arial"/>
                <a:sym typeface="Arial"/>
              </a:rPr>
              <a:t>Es beschreibt das phakolytische Glaukom im Einklang mit den anderen Büchern. Auch </a:t>
            </a:r>
            <a:r>
              <a:rPr lang="en-US" sz="1200" i="1">
                <a:solidFill>
                  <a:srgbClr val="BAD2D2"/>
                </a:solidFill>
                <a:latin typeface="Arial"/>
                <a:ea typeface="Arial"/>
                <a:cs typeface="Arial"/>
                <a:sym typeface="Arial"/>
              </a:rPr>
              <a:t>das „Linsenpartikel-Glaukom“ </a:t>
            </a:r>
            <a:r>
              <a:rPr lang="en-US" sz="1200">
                <a:solidFill>
                  <a:srgbClr val="BAD2D2"/>
                </a:solidFill>
                <a:latin typeface="Arial"/>
                <a:ea typeface="Arial"/>
                <a:cs typeface="Arial"/>
                <a:sym typeface="Arial"/>
              </a:rPr>
              <a:t>taucht in seinem Index nicht auf. Schließlich fasst das Glaukom-Buch alle drei Erkrankungen unter der Überschrift </a:t>
            </a:r>
            <a:r>
              <a:rPr lang="en-US" sz="1200" i="1">
                <a:solidFill>
                  <a:srgbClr val="BAD2D2"/>
                </a:solidFill>
                <a:latin typeface="Arial"/>
                <a:ea typeface="Arial"/>
                <a:cs typeface="Arial"/>
                <a:sym typeface="Arial"/>
              </a:rPr>
              <a:t>„Linseninduziertes Glaukom</a:t>
            </a:r>
            <a:r>
              <a:rPr lang="en-US" sz="1200">
                <a:solidFill>
                  <a:srgbClr val="BAD2D2"/>
                </a:solidFill>
                <a:latin typeface="Arial"/>
                <a:ea typeface="Arial"/>
                <a:cs typeface="Arial"/>
                <a:sym typeface="Arial"/>
              </a:rPr>
              <a:t>“ zusammen und geht nicht auf die Frage der angeborenen vs. adaptiven Immunität ein. Stattdessen wird in der Beschreibung aller drei Erkrankungen lediglich von „Entzündung“ gesprochen. Der Begriff „phakoantigene </a:t>
            </a:r>
            <a:r>
              <a:rPr lang="en-US" sz="1200" i="1">
                <a:solidFill>
                  <a:srgbClr val="BAD2D2"/>
                </a:solidFill>
                <a:latin typeface="Arial"/>
                <a:ea typeface="Arial"/>
                <a:cs typeface="Arial"/>
                <a:sym typeface="Arial"/>
              </a:rPr>
              <a:t>Uveitis“ </a:t>
            </a:r>
            <a:r>
              <a:rPr lang="en-US" sz="1200">
                <a:solidFill>
                  <a:srgbClr val="BAD2D2"/>
                </a:solidFill>
                <a:latin typeface="Arial"/>
                <a:ea typeface="Arial"/>
                <a:cs typeface="Arial"/>
                <a:sym typeface="Arial"/>
              </a:rPr>
              <a:t>kommt nicht vor.</a:t>
            </a:r>
            <a:endParaRPr/>
          </a:p>
          <a:p>
            <a:pPr marL="0" marR="0" lvl="0" indent="0" algn="l" rtl="0">
              <a:spcBef>
                <a:spcPts val="0"/>
              </a:spcBef>
              <a:spcAft>
                <a:spcPts val="0"/>
              </a:spcAft>
              <a:buNone/>
            </a:pPr>
            <a:endParaRPr sz="1400">
              <a:solidFill>
                <a:srgbClr val="BAD2D2"/>
              </a:solidFill>
              <a:latin typeface="Arial"/>
              <a:ea typeface="Arial"/>
              <a:cs typeface="Arial"/>
              <a:sym typeface="Arial"/>
            </a:endParaRPr>
          </a:p>
          <a:p>
            <a:pPr marL="0" marR="0" lvl="0" indent="0" algn="l" rtl="0">
              <a:spcBef>
                <a:spcPts val="0"/>
              </a:spcBef>
              <a:spcAft>
                <a:spcPts val="0"/>
              </a:spcAft>
              <a:buNone/>
            </a:pPr>
            <a:r>
              <a:rPr lang="en-US" sz="1200">
                <a:solidFill>
                  <a:srgbClr val="BAD2D2"/>
                </a:solidFill>
                <a:latin typeface="Arial"/>
                <a:ea typeface="Arial"/>
                <a:cs typeface="Arial"/>
                <a:sym typeface="Arial"/>
              </a:rPr>
              <a:t>TLDR: Wenn Sie sich mit den linsenbedingten sekundären OAGs befassen, sollten Sie sich unbedingt in allen vier BCSC-Büchern, die sich damit befassen – </a:t>
            </a:r>
            <a:r>
              <a:rPr lang="en-US" sz="1200" i="1">
                <a:solidFill>
                  <a:srgbClr val="BAD2D2"/>
                </a:solidFill>
                <a:latin typeface="Arial"/>
                <a:ea typeface="Arial"/>
                <a:cs typeface="Arial"/>
                <a:sym typeface="Arial"/>
              </a:rPr>
              <a:t>„Glaukom“</a:t>
            </a:r>
            <a:r>
              <a:rPr lang="en-US" sz="1200">
                <a:solidFill>
                  <a:srgbClr val="BAD2D2"/>
                </a:solidFill>
                <a:latin typeface="Arial"/>
                <a:ea typeface="Arial"/>
                <a:cs typeface="Arial"/>
                <a:sym typeface="Arial"/>
              </a:rPr>
              <a:t>, </a:t>
            </a:r>
            <a:r>
              <a:rPr lang="en-US" sz="1200" i="1">
                <a:solidFill>
                  <a:srgbClr val="BAD2D2"/>
                </a:solidFill>
                <a:latin typeface="Arial"/>
                <a:ea typeface="Arial"/>
                <a:cs typeface="Arial"/>
                <a:sym typeface="Arial"/>
              </a:rPr>
              <a:t>„Uveitis“</a:t>
            </a:r>
            <a:r>
              <a:rPr lang="en-US" sz="1200">
                <a:solidFill>
                  <a:srgbClr val="BAD2D2"/>
                </a:solidFill>
                <a:latin typeface="Arial"/>
                <a:ea typeface="Arial"/>
                <a:cs typeface="Arial"/>
                <a:sym typeface="Arial"/>
              </a:rPr>
              <a:t>, </a:t>
            </a:r>
            <a:r>
              <a:rPr lang="en-US" sz="1200" i="1">
                <a:solidFill>
                  <a:srgbClr val="BAD2D2"/>
                </a:solidFill>
                <a:latin typeface="Arial"/>
                <a:ea typeface="Arial"/>
                <a:cs typeface="Arial"/>
                <a:sym typeface="Arial"/>
              </a:rPr>
              <a:t>„Linse“ </a:t>
            </a:r>
            <a:r>
              <a:rPr lang="en-US" sz="1200">
                <a:solidFill>
                  <a:srgbClr val="BAD2D2"/>
                </a:solidFill>
                <a:latin typeface="Arial"/>
                <a:ea typeface="Arial"/>
                <a:cs typeface="Arial"/>
                <a:sym typeface="Arial"/>
              </a:rPr>
              <a:t>und </a:t>
            </a:r>
            <a:r>
              <a:rPr lang="en-US" sz="1200" i="1">
                <a:solidFill>
                  <a:srgbClr val="BAD2D2"/>
                </a:solidFill>
                <a:latin typeface="Arial"/>
                <a:ea typeface="Arial"/>
                <a:cs typeface="Arial"/>
                <a:sym typeface="Arial"/>
              </a:rPr>
              <a:t>„Path“ – </a:t>
            </a:r>
            <a:r>
              <a:rPr lang="en-US" sz="1200">
                <a:solidFill>
                  <a:srgbClr val="BAD2D2"/>
                </a:solidFill>
                <a:latin typeface="Arial"/>
                <a:ea typeface="Arial"/>
                <a:cs typeface="Arial"/>
                <a:sym typeface="Arial"/>
              </a:rPr>
              <a:t>darüber informieren und sich darauf einstellen, dabei mit Unstimmigkeiten konfrontiert zu werden.</a:t>
            </a:r>
            <a:endParaRPr/>
          </a:p>
        </p:txBody>
      </p:sp>
      <p:sp>
        <p:nvSpPr>
          <p:cNvPr id="1740" name="Google Shape;1740;g3f6b88809e0_0_296"/>
          <p:cNvSpPr txBox="1"/>
          <p:nvPr/>
        </p:nvSpPr>
        <p:spPr>
          <a:xfrm>
            <a:off x="306699" y="602190"/>
            <a:ext cx="8610000" cy="210300"/>
          </a:xfrm>
          <a:prstGeom prst="rect">
            <a:avLst/>
          </a:prstGeom>
          <a:solidFill>
            <a:srgbClr val="C8C860"/>
          </a:solidFill>
          <a:ln w="9525" cap="flat" cmpd="sng">
            <a:solidFill>
              <a:schemeClr val="dk1"/>
            </a:solidFill>
            <a:prstDash val="solid"/>
            <a:round/>
            <a:headEnd type="none" w="sm" len="sm"/>
            <a:tailEnd type="none" w="sm" len="sm"/>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Und nun ein überaus langer Exkurs zu Immunologie und den linsenbedingten O</a:t>
            </a:r>
            <a:r>
              <a:rPr lang="en-US" sz="1200" i="1">
                <a:solidFill>
                  <a:schemeClr val="dk1"/>
                </a:solidFill>
              </a:rPr>
              <a:t>W</a:t>
            </a:r>
            <a:r>
              <a:rPr lang="en-US" sz="1200" i="1">
                <a:solidFill>
                  <a:schemeClr val="dk1"/>
                </a:solidFill>
                <a:latin typeface="Arial"/>
                <a:ea typeface="Arial"/>
                <a:cs typeface="Arial"/>
                <a:sym typeface="Arial"/>
              </a:rPr>
              <a:t>Gs: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14"/>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266" name="Google Shape;266;p14"/>
          <p:cNvSpPr txBox="1">
            <a:spLocks noGrp="1"/>
          </p:cNvSpPr>
          <p:nvPr>
            <p:ph type="body" idx="1"/>
          </p:nvPr>
        </p:nvSpPr>
        <p:spPr>
          <a:xfrm>
            <a:off x="380999" y="1010424"/>
            <a:ext cx="8550965" cy="5496394"/>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a:solidFill>
                  <a:srgbClr val="BFBFBF"/>
                </a:solidFill>
              </a:rPr>
              <a:t>Die einzige Form, die im </a:t>
            </a:r>
            <a:r>
              <a:rPr lang="en-US" sz="1200" i="1">
                <a:solidFill>
                  <a:srgbClr val="BFBFBF"/>
                </a:solidFill>
              </a:rPr>
              <a:t>Gla</a:t>
            </a:r>
            <a:r>
              <a:rPr lang="en-US" sz="1200">
                <a:solidFill>
                  <a:srgbClr val="BFBFBF"/>
                </a:solidFill>
              </a:rPr>
              <a:t>ukom-Lehrbuch als „selten“ beschrieben wird: phakoantigenes Glaukom</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Pathogenese durch eine entzündliche Reaktion auf in die Vorderkammer gelangte </a:t>
            </a:r>
            <a:r>
              <a:rPr lang="en-US" sz="1200" b="1"/>
              <a:t>Linsenproteine</a:t>
            </a:r>
            <a:r>
              <a:rPr lang="en-US" sz="1200">
                <a:solidFill>
                  <a:srgbClr val="BFBFBF"/>
                </a:solidFill>
              </a:rPr>
              <a:t>: </a:t>
            </a:r>
            <a:br>
              <a:rPr lang="en-US" sz="1200">
                <a:solidFill>
                  <a:srgbClr val="BFBFBF"/>
                </a:solidFill>
              </a:rPr>
            </a:br>
            <a:r>
              <a:rPr lang="en-US" sz="1200">
                <a:solidFill>
                  <a:srgbClr val="BFBFBF"/>
                </a:solidFill>
              </a:rPr>
              <a:t>phakoantigenes Glaukom; </a:t>
            </a:r>
            <a:r>
              <a:rPr lang="en-US" sz="1200" b="1">
                <a:solidFill>
                  <a:srgbClr val="0000FF"/>
                </a:solidFill>
              </a:rPr>
              <a:t>phakolytisches Glaukom</a:t>
            </a:r>
            <a:endParaRPr sz="2200" b="1">
              <a:solidFill>
                <a:srgbClr val="0000FF"/>
              </a:solidFill>
            </a:endParaRPr>
          </a:p>
          <a:p>
            <a:pPr marL="342900" lvl="0" indent="-342900" algn="l" rtl="0">
              <a:spcBef>
                <a:spcPts val="240"/>
              </a:spcBef>
              <a:spcAft>
                <a:spcPts val="0"/>
              </a:spcAft>
              <a:buSzPts val="840"/>
              <a:buChar char="●"/>
            </a:pPr>
            <a:r>
              <a:rPr lang="en-US" sz="1200">
                <a:solidFill>
                  <a:srgbClr val="BFBFBF"/>
                </a:solidFill>
              </a:rPr>
              <a:t>IgG-Antikörper-vermittelte Immunreaktion: phakoantigenes Glaukom</a:t>
            </a:r>
            <a:endParaRPr sz="2200">
              <a:solidFill>
                <a:srgbClr val="BFBFBF"/>
              </a:solidFill>
            </a:endParaRPr>
          </a:p>
          <a:p>
            <a:pPr marL="342900" lvl="0" indent="-342900" algn="l" rtl="0">
              <a:spcBef>
                <a:spcPts val="240"/>
              </a:spcBef>
              <a:spcAft>
                <a:spcPts val="0"/>
              </a:spcAft>
              <a:buSzPts val="840"/>
              <a:buChar char="●"/>
            </a:pPr>
            <a:r>
              <a:rPr lang="en-US" sz="1200" b="1"/>
              <a:t>Das Trabekelmaschenwerk (TM) ist durch Makrophagen verlegt/verstopft</a:t>
            </a:r>
            <a:r>
              <a:rPr lang="en-US" sz="1200">
                <a:solidFill>
                  <a:srgbClr val="BFBFBF"/>
                </a:solidFill>
              </a:rPr>
              <a:t>: phakolytisches Glaukom</a:t>
            </a:r>
            <a:endParaRPr sz="2200">
              <a:solidFill>
                <a:srgbClr val="BFBFBF"/>
              </a:solidFill>
            </a:endParaRPr>
          </a:p>
        </p:txBody>
      </p:sp>
      <p:sp>
        <p:nvSpPr>
          <p:cNvPr id="267" name="Google Shape;267;p14"/>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268" name="Google Shape;268;p1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14</a:t>
            </a:fld>
            <a:endParaRPr sz="1000" b="0" i="0" u="none" strike="noStrike" cap="none">
              <a:solidFill>
                <a:srgbClr val="000000"/>
              </a:solidFill>
              <a:latin typeface="Arial"/>
              <a:ea typeface="Arial"/>
              <a:cs typeface="Arial"/>
              <a:sym typeface="Arial"/>
            </a:endParaRPr>
          </a:p>
        </p:txBody>
      </p:sp>
      <p:sp>
        <p:nvSpPr>
          <p:cNvPr id="269" name="Google Shape;269;p14"/>
          <p:cNvSpPr txBox="1"/>
          <p:nvPr/>
        </p:nvSpPr>
        <p:spPr>
          <a:xfrm>
            <a:off x="738804" y="3416082"/>
            <a:ext cx="6228600" cy="138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„TM verstopft mit Makrophagen“ trifft auch auf eine andere Form des sekundären O</a:t>
            </a:r>
            <a:r>
              <a:rPr lang="en-US" sz="1200" i="1">
                <a:solidFill>
                  <a:srgbClr val="0000FF"/>
                </a:solidFill>
              </a:rPr>
              <a:t>W</a:t>
            </a:r>
            <a:r>
              <a:rPr lang="en-US" sz="1200" i="1">
                <a:solidFill>
                  <a:srgbClr val="0000FF"/>
                </a:solidFill>
                <a:latin typeface="Arial"/>
                <a:ea typeface="Arial"/>
                <a:cs typeface="Arial"/>
                <a:sym typeface="Arial"/>
              </a:rPr>
              <a:t>G zu – welche?</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Hämolytisches Glaukom</a:t>
            </a:r>
            <a:endParaRPr/>
          </a:p>
          <a:p>
            <a:pPr marL="0" marR="0" lvl="0" indent="0" algn="l" rtl="0">
              <a:spcBef>
                <a:spcPts val="0"/>
              </a:spcBef>
              <a:spcAft>
                <a:spcPts val="0"/>
              </a:spcAft>
              <a:buNone/>
            </a:pPr>
            <a:endParaRPr sz="1600">
              <a:solidFill>
                <a:srgbClr val="0000FF"/>
              </a:solidFill>
              <a:latin typeface="Arial"/>
              <a:ea typeface="Arial"/>
              <a:cs typeface="Arial"/>
              <a:sym typeface="Arial"/>
            </a:endParaRPr>
          </a:p>
          <a:p>
            <a:pPr marL="0" marR="0" lvl="0" indent="0" algn="l" rtl="0">
              <a:spcBef>
                <a:spcPts val="0"/>
              </a:spcBef>
              <a:spcAft>
                <a:spcPts val="0"/>
              </a:spcAft>
              <a:buNone/>
            </a:pPr>
            <a:r>
              <a:rPr lang="en-US" sz="1200" i="1">
                <a:solidFill>
                  <a:srgbClr val="0000FF"/>
                </a:solidFill>
                <a:latin typeface="Arial"/>
                <a:ea typeface="Arial"/>
                <a:cs typeface="Arial"/>
                <a:sym typeface="Arial"/>
              </a:rPr>
              <a:t>Beim phakolytischen Glaukom sind die Makrophagen mit  Linsenproteinen  gefüllt. </a:t>
            </a:r>
            <a:r>
              <a:rPr lang="en-US" sz="1200" i="1">
                <a:solidFill>
                  <a:schemeClr val="dk1"/>
                </a:solidFill>
                <a:latin typeface="Arial"/>
                <a:ea typeface="Arial"/>
                <a:cs typeface="Arial"/>
                <a:sym typeface="Arial"/>
              </a:rPr>
              <a:t>Womit sind sie beim hämolytischen Glaukom gefüllt? </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Hämoglobin</a:t>
            </a:r>
            <a:endParaRP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Shape 1744"/>
        <p:cNvGrpSpPr/>
        <p:nvPr/>
      </p:nvGrpSpPr>
      <p:grpSpPr>
        <a:xfrm>
          <a:off x="0" y="0"/>
          <a:ext cx="0" cy="0"/>
          <a:chOff x="0" y="0"/>
          <a:chExt cx="0" cy="0"/>
        </a:xfrm>
      </p:grpSpPr>
      <p:sp>
        <p:nvSpPr>
          <p:cNvPr id="1745" name="Google Shape;1745;g3f6b88809e0_0_308"/>
          <p:cNvSpPr txBox="1">
            <a:spLocks noGrp="1"/>
          </p:cNvSpPr>
          <p:nvPr>
            <p:ph type="body" idx="1"/>
          </p:nvPr>
        </p:nvSpPr>
        <p:spPr>
          <a:xfrm>
            <a:off x="381000" y="1010424"/>
            <a:ext cx="8382000" cy="54963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In der Regel einseitig: Alle</a:t>
            </a:r>
            <a:endParaRPr/>
          </a:p>
          <a:p>
            <a:pPr marL="342900" lvl="0" indent="-342900" algn="l" rtl="0">
              <a:spcBef>
                <a:spcPts val="240"/>
              </a:spcBef>
              <a:spcAft>
                <a:spcPts val="0"/>
              </a:spcAft>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Assoziiert mit reifer/überreifer Katarakt: Phakolytisch</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Vitritis kann vorliegen: Phakoantigen</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Die Gonioskopie zeigt kortikales Material im Kammerwinkel: Linsenpartikel</a:t>
            </a:r>
            <a:endParaRPr/>
          </a:p>
          <a:p>
            <a:pPr marL="342900" lvl="0" indent="-342900" algn="l" rtl="0">
              <a:spcBef>
                <a:spcPts val="240"/>
              </a:spcBef>
              <a:spcAft>
                <a:spcPts val="0"/>
              </a:spcAft>
              <a:buSzPts val="840"/>
              <a:buChar char="●"/>
            </a:pPr>
            <a:r>
              <a:rPr lang="en-US" sz="1200">
                <a:solidFill>
                  <a:srgbClr val="BFBFBF"/>
                </a:solidFill>
              </a:rPr>
              <a:t>Am wenigsten wahrscheinlich, dass sich ein erhöhter Augeninnendruck entwickelt: Phakoantigen</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Wird durch eine </a:t>
            </a:r>
            <a:r>
              <a:rPr lang="en-US" sz="1200" b="1" i="1" u="sng"/>
              <a:t>angeborene </a:t>
            </a:r>
            <a:r>
              <a:rPr lang="en-US" sz="1200" u="sng"/>
              <a:t>Immunantwort </a:t>
            </a:r>
            <a:r>
              <a:rPr lang="en-US" sz="1200">
                <a:solidFill>
                  <a:srgbClr val="BFBFBF"/>
                </a:solidFill>
              </a:rPr>
              <a:t>vermittelt: Phakolytisch</a:t>
            </a:r>
            <a:endParaRPr sz="2200">
              <a:solidFill>
                <a:srgbClr val="BFBFBF"/>
              </a:solidFill>
            </a:endParaRPr>
          </a:p>
        </p:txBody>
      </p:sp>
      <p:sp>
        <p:nvSpPr>
          <p:cNvPr id="1746" name="Google Shape;1746;g3f6b88809e0_0_308"/>
          <p:cNvSpPr txBox="1"/>
          <p:nvPr/>
        </p:nvSpPr>
        <p:spPr>
          <a:xfrm>
            <a:off x="1247361" y="135698"/>
            <a:ext cx="6649200" cy="7092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rgbClr val="D8D8D8"/>
                </a:solidFill>
              </a:rPr>
              <a:t>Ordnen Sie jeder Aussage das damit verbundene </a:t>
            </a:r>
            <a:r>
              <a:rPr lang="en-US" sz="1200" b="1">
                <a:solidFill>
                  <a:srgbClr val="D8D8D8"/>
                </a:solidFill>
              </a:rPr>
              <a:t>linsenbedingte sekundäre OWG </a:t>
            </a:r>
            <a:r>
              <a:rPr lang="en-US" sz="1200">
                <a:solidFill>
                  <a:srgbClr val="D8D8D8"/>
                </a:solidFill>
              </a:rPr>
              <a:t>zu (einige Aussagen können mehreren Formen zugeordnet werden)</a:t>
            </a:r>
            <a:endParaRPr>
              <a:solidFill>
                <a:srgbClr val="D8D8D8"/>
              </a:solidFill>
            </a:endParaRPr>
          </a:p>
          <a:p>
            <a:pPr marL="0" lvl="0" indent="0" algn="l" rtl="0">
              <a:spcBef>
                <a:spcPts val="0"/>
              </a:spcBef>
              <a:spcAft>
                <a:spcPts val="0"/>
              </a:spcAft>
              <a:buClr>
                <a:srgbClr val="0000FF"/>
              </a:buClr>
              <a:buSzPts val="1200"/>
              <a:buFont typeface="Noto Sans Symbols"/>
              <a:buNone/>
            </a:pPr>
            <a:r>
              <a:rPr lang="en-US" sz="1200" b="1">
                <a:solidFill>
                  <a:srgbClr val="D8D8D8"/>
                </a:solidFill>
              </a:rPr>
              <a:t>Phakolytisches Glaukom       Phakoantigenes Glaukom    Linsenpartikelglaukom</a:t>
            </a:r>
            <a:endParaRPr sz="1200">
              <a:solidFill>
                <a:srgbClr val="D8D8D8"/>
              </a:solidFill>
            </a:endParaRPr>
          </a:p>
          <a:p>
            <a:pPr marL="0" marR="0" lvl="0" indent="0" algn="l" rtl="0">
              <a:lnSpc>
                <a:spcPct val="100000"/>
              </a:lnSpc>
              <a:spcBef>
                <a:spcPts val="0"/>
              </a:spcBef>
              <a:spcAft>
                <a:spcPts val="0"/>
              </a:spcAft>
              <a:buClr>
                <a:srgbClr val="D8D8D8"/>
              </a:buClr>
              <a:buSzPts val="1200"/>
              <a:buFont typeface="Noto Sans Symbols"/>
              <a:buNone/>
            </a:pPr>
            <a:endParaRPr sz="1200">
              <a:solidFill>
                <a:srgbClr val="D8D8D8"/>
              </a:solidFill>
            </a:endParaRPr>
          </a:p>
        </p:txBody>
      </p:sp>
      <p:sp>
        <p:nvSpPr>
          <p:cNvPr id="1747" name="Google Shape;1747;g3f6b88809e0_0_30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140</a:t>
            </a:fld>
            <a:endParaRPr sz="1000" b="0" i="0" u="none" strike="noStrike" cap="none">
              <a:solidFill>
                <a:srgbClr val="000000"/>
              </a:solidFill>
              <a:latin typeface="Arial"/>
              <a:ea typeface="Arial"/>
              <a:cs typeface="Arial"/>
              <a:sym typeface="Arial"/>
            </a:endParaRPr>
          </a:p>
        </p:txBody>
      </p:sp>
      <p:sp>
        <p:nvSpPr>
          <p:cNvPr id="1748" name="Google Shape;1748;g3f6b88809e0_0_308"/>
          <p:cNvSpPr txBox="1"/>
          <p:nvPr/>
        </p:nvSpPr>
        <p:spPr>
          <a:xfrm>
            <a:off x="457200" y="2264549"/>
            <a:ext cx="8479200" cy="1534200"/>
          </a:xfrm>
          <a:prstGeom prst="rect">
            <a:avLst/>
          </a:prstGeom>
          <a:solidFill>
            <a:srgbClr val="EDEDCB"/>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BFBFBF"/>
                </a:solidFill>
                <a:latin typeface="Arial"/>
                <a:ea typeface="Arial"/>
                <a:cs typeface="Arial"/>
                <a:sym typeface="Arial"/>
              </a:rPr>
              <a:t>Es gibt zwei große Kategorien von Immunreaktionen – welche sind das?</a:t>
            </a:r>
            <a:endParaRPr/>
          </a:p>
          <a:p>
            <a:pPr marL="0" marR="0" lvl="0" indent="0" algn="l" rtl="0">
              <a:spcBef>
                <a:spcPts val="0"/>
              </a:spcBef>
              <a:spcAft>
                <a:spcPts val="0"/>
              </a:spcAft>
              <a:buNone/>
            </a:pPr>
            <a:r>
              <a:rPr lang="en-US" sz="1200" b="1">
                <a:solidFill>
                  <a:srgbClr val="BFBFBF"/>
                </a:solidFill>
                <a:latin typeface="Arial"/>
                <a:ea typeface="Arial"/>
                <a:cs typeface="Arial"/>
                <a:sym typeface="Arial"/>
              </a:rPr>
              <a:t>Angeboren </a:t>
            </a:r>
            <a:r>
              <a:rPr lang="en-US" sz="1200">
                <a:solidFill>
                  <a:srgbClr val="BFBFBF"/>
                </a:solidFill>
                <a:latin typeface="Arial"/>
                <a:ea typeface="Arial"/>
                <a:cs typeface="Arial"/>
                <a:sym typeface="Arial"/>
              </a:rPr>
              <a:t>und </a:t>
            </a:r>
            <a:r>
              <a:rPr lang="en-US" sz="1200" b="1">
                <a:solidFill>
                  <a:srgbClr val="BFBFBF"/>
                </a:solidFill>
                <a:latin typeface="Arial"/>
                <a:ea typeface="Arial"/>
                <a:cs typeface="Arial"/>
                <a:sym typeface="Arial"/>
              </a:rPr>
              <a:t>adaptiv </a:t>
            </a:r>
            <a:r>
              <a:rPr lang="en-US" sz="1200">
                <a:solidFill>
                  <a:srgbClr val="BFBFBF"/>
                </a:solidFill>
                <a:latin typeface="Arial"/>
                <a:ea typeface="Arial"/>
                <a:cs typeface="Arial"/>
                <a:sym typeface="Arial"/>
              </a:rPr>
              <a:t>(zu Ihrer Information: Wir werden, wie zuvor versprochen, nun </a:t>
            </a:r>
            <a:r>
              <a:rPr lang="en-US" sz="1200" i="1">
                <a:solidFill>
                  <a:srgbClr val="BFBFBF"/>
                </a:solidFill>
                <a:latin typeface="Arial"/>
                <a:ea typeface="Arial"/>
                <a:cs typeface="Arial"/>
                <a:sym typeface="Arial"/>
              </a:rPr>
              <a:t>die adaptive Immunantwort </a:t>
            </a:r>
            <a:r>
              <a:rPr lang="en-US" sz="1200">
                <a:solidFill>
                  <a:srgbClr val="BFBFBF"/>
                </a:solidFill>
                <a:latin typeface="Arial"/>
                <a:ea typeface="Arial"/>
                <a:cs typeface="Arial"/>
                <a:sym typeface="Arial"/>
              </a:rPr>
              <a:t>näher erläutern)</a:t>
            </a:r>
            <a:endParaRPr sz="1400" b="1">
              <a:solidFill>
                <a:srgbClr val="BFBFBF"/>
              </a:solidFill>
              <a:latin typeface="Arial"/>
              <a:ea typeface="Arial"/>
              <a:cs typeface="Arial"/>
              <a:sym typeface="Arial"/>
            </a:endParaRPr>
          </a:p>
          <a:p>
            <a:pPr marL="0" marR="0" lvl="0" indent="0" algn="l" rtl="0">
              <a:spcBef>
                <a:spcPts val="0"/>
              </a:spcBef>
              <a:spcAft>
                <a:spcPts val="0"/>
              </a:spcAft>
              <a:buNone/>
            </a:pPr>
            <a:endParaRPr sz="1400">
              <a:solidFill>
                <a:srgbClr val="BFBFBF"/>
              </a:solidFill>
              <a:latin typeface="Arial"/>
              <a:ea typeface="Arial"/>
              <a:cs typeface="Arial"/>
              <a:sym typeface="Arial"/>
            </a:endParaRPr>
          </a:p>
          <a:p>
            <a:pPr marL="0" marR="0" lvl="0" indent="0" algn="l" rtl="0">
              <a:spcBef>
                <a:spcPts val="0"/>
              </a:spcBef>
              <a:spcAft>
                <a:spcPts val="0"/>
              </a:spcAft>
              <a:buNone/>
            </a:pPr>
            <a:r>
              <a:rPr lang="en-US" sz="1200" i="1">
                <a:solidFill>
                  <a:srgbClr val="BFBFBF"/>
                </a:solidFill>
                <a:latin typeface="Arial"/>
                <a:ea typeface="Arial"/>
                <a:cs typeface="Arial"/>
                <a:sym typeface="Arial"/>
              </a:rPr>
              <a:t>Was ist im Allgemeinen die Natur der jeweiligen Reaktion, und wie unterscheiden sie sich?</a:t>
            </a:r>
            <a:endParaRPr/>
          </a:p>
          <a:p>
            <a:pPr marL="0" marR="0" lvl="0" indent="0" algn="l" rtl="0">
              <a:spcBef>
                <a:spcPts val="0"/>
              </a:spcBef>
              <a:spcAft>
                <a:spcPts val="0"/>
              </a:spcAft>
              <a:buNone/>
            </a:pPr>
            <a:r>
              <a:rPr lang="en-US" sz="1200">
                <a:solidFill>
                  <a:srgbClr val="BFBFBF"/>
                </a:solidFill>
                <a:latin typeface="Arial"/>
                <a:ea typeface="Arial"/>
                <a:cs typeface="Arial"/>
                <a:sym typeface="Arial"/>
              </a:rPr>
              <a:t>Die adaptive Immunantwort beinhaltet einen „Lernprozess“, bei dem Überwachungszellen lernen, Fremdstoffe zu erkennen und sich an sie zu erinnern. Die angeborene (oder </a:t>
            </a:r>
            <a:r>
              <a:rPr lang="en-US" sz="1200" i="1">
                <a:solidFill>
                  <a:srgbClr val="BFBFBF"/>
                </a:solidFill>
                <a:latin typeface="Arial"/>
                <a:ea typeface="Arial"/>
                <a:cs typeface="Arial"/>
                <a:sym typeface="Arial"/>
              </a:rPr>
              <a:t>natürliche</a:t>
            </a:r>
            <a:r>
              <a:rPr lang="en-US" sz="1200">
                <a:solidFill>
                  <a:srgbClr val="BFBFBF"/>
                </a:solidFill>
                <a:latin typeface="Arial"/>
                <a:ea typeface="Arial"/>
                <a:cs typeface="Arial"/>
                <a:sym typeface="Arial"/>
              </a:rPr>
              <a:t>) Immunantwort hingegen erfordert keinen Lernprozess – sie stützt sich auf </a:t>
            </a:r>
            <a:r>
              <a:rPr lang="en-US" sz="1200" b="1" u="sng">
                <a:solidFill>
                  <a:srgbClr val="0000FF"/>
                </a:solidFill>
                <a:latin typeface="Arial"/>
                <a:ea typeface="Arial"/>
                <a:cs typeface="Arial"/>
                <a:sym typeface="Arial"/>
              </a:rPr>
              <a:t>„vorprogrammierte“ Immunzellen</a:t>
            </a:r>
            <a:r>
              <a:rPr lang="en-US" sz="1200">
                <a:solidFill>
                  <a:srgbClr val="BFBFBF"/>
                </a:solidFill>
                <a:latin typeface="Arial"/>
                <a:ea typeface="Arial"/>
                <a:cs typeface="Arial"/>
                <a:sym typeface="Arial"/>
              </a:rPr>
              <a:t>,</a:t>
            </a:r>
            <a:r>
              <a:rPr lang="en-US" sz="1200" b="1" u="sng">
                <a:solidFill>
                  <a:srgbClr val="0000FF"/>
                </a:solidFill>
                <a:latin typeface="Arial"/>
                <a:ea typeface="Arial"/>
                <a:cs typeface="Arial"/>
                <a:sym typeface="Arial"/>
              </a:rPr>
              <a:t> </a:t>
            </a:r>
            <a:r>
              <a:rPr lang="en-US" sz="1200">
                <a:solidFill>
                  <a:srgbClr val="BFBFBF"/>
                </a:solidFill>
                <a:latin typeface="Arial"/>
                <a:ea typeface="Arial"/>
                <a:cs typeface="Arial"/>
                <a:sym typeface="Arial"/>
              </a:rPr>
              <a:t>um Fremdstoffe zu erkennen, auf die sie im Gewebe oder Blut treffen.</a:t>
            </a:r>
            <a:endParaRPr/>
          </a:p>
        </p:txBody>
      </p:sp>
      <p:sp>
        <p:nvSpPr>
          <p:cNvPr id="1749" name="Google Shape;1749;g3f6b88809e0_0_308"/>
          <p:cNvSpPr/>
          <p:nvPr/>
        </p:nvSpPr>
        <p:spPr>
          <a:xfrm>
            <a:off x="1220857" y="3429000"/>
            <a:ext cx="5193300" cy="989100"/>
          </a:xfrm>
          <a:prstGeom prst="frame">
            <a:avLst>
              <a:gd name="adj1" fmla="val 12500"/>
            </a:avLst>
          </a:prstGeom>
          <a:solidFill>
            <a:srgbClr val="FF00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750" name="Google Shape;1750;g3f6b88809e0_0_308"/>
          <p:cNvSpPr txBox="1"/>
          <p:nvPr/>
        </p:nvSpPr>
        <p:spPr>
          <a:xfrm>
            <a:off x="1282947" y="4595892"/>
            <a:ext cx="5069100" cy="579900"/>
          </a:xfrm>
          <a:prstGeom prst="rect">
            <a:avLst/>
          </a:prstGeom>
          <a:solidFill>
            <a:srgbClr val="0020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lt1"/>
                </a:solidFill>
                <a:latin typeface="Arial"/>
                <a:ea typeface="Arial"/>
                <a:cs typeface="Arial"/>
                <a:sym typeface="Arial"/>
              </a:rPr>
              <a:t>Was sind die beiden wichtigsten Effektorzelltypen der angeborenen Immunität?</a:t>
            </a:r>
            <a:endParaRPr/>
          </a:p>
          <a:p>
            <a:pPr marL="0" marR="0" lvl="0" indent="0" algn="l" rtl="0">
              <a:spcBef>
                <a:spcPts val="0"/>
              </a:spcBef>
              <a:spcAft>
                <a:spcPts val="0"/>
              </a:spcAft>
              <a:buNone/>
            </a:pPr>
            <a:r>
              <a:rPr lang="en-US" sz="1200" b="1">
                <a:solidFill>
                  <a:schemeClr val="lt1"/>
                </a:solidFill>
                <a:latin typeface="Arial"/>
                <a:ea typeface="Arial"/>
                <a:cs typeface="Arial"/>
                <a:sym typeface="Arial"/>
              </a:rPr>
              <a:t>Neutrophile </a:t>
            </a:r>
            <a:r>
              <a:rPr lang="en-US" sz="1200">
                <a:solidFill>
                  <a:schemeClr val="lt1"/>
                </a:solidFill>
                <a:latin typeface="Arial"/>
                <a:ea typeface="Arial"/>
                <a:cs typeface="Arial"/>
                <a:sym typeface="Arial"/>
              </a:rPr>
              <a:t>und </a:t>
            </a:r>
            <a:r>
              <a:rPr lang="en-US" sz="1200" b="1">
                <a:solidFill>
                  <a:schemeClr val="lt1"/>
                </a:solidFill>
                <a:latin typeface="Arial"/>
                <a:ea typeface="Arial"/>
                <a:cs typeface="Arial"/>
                <a:sym typeface="Arial"/>
              </a:rPr>
              <a:t>Makrophagen</a:t>
            </a:r>
            <a:endParaRPr/>
          </a:p>
        </p:txBody>
      </p:sp>
      <p:sp>
        <p:nvSpPr>
          <p:cNvPr id="1751" name="Google Shape;1751;g3f6b88809e0_0_308"/>
          <p:cNvSpPr txBox="1"/>
          <p:nvPr/>
        </p:nvSpPr>
        <p:spPr>
          <a:xfrm>
            <a:off x="333033" y="971522"/>
            <a:ext cx="8479200" cy="5105100"/>
          </a:xfrm>
          <a:prstGeom prst="rect">
            <a:avLst/>
          </a:prstGeom>
          <a:solidFill>
            <a:srgbClr val="BAD2D2"/>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rgbClr val="0000FF"/>
                </a:solidFill>
                <a:latin typeface="Arial"/>
                <a:ea typeface="Arial"/>
                <a:cs typeface="Arial"/>
                <a:sym typeface="Arial"/>
              </a:rPr>
              <a:t>Einige Kliniker </a:t>
            </a:r>
            <a:r>
              <a:rPr lang="en-US" sz="1200">
                <a:solidFill>
                  <a:srgbClr val="0000FF"/>
                </a:solidFill>
              </a:rPr>
              <a:t>verwenden</a:t>
            </a:r>
            <a:r>
              <a:rPr lang="en-US" sz="1200">
                <a:solidFill>
                  <a:srgbClr val="0000FF"/>
                </a:solidFill>
                <a:latin typeface="Arial"/>
                <a:ea typeface="Arial"/>
                <a:cs typeface="Arial"/>
                <a:sym typeface="Arial"/>
              </a:rPr>
              <a:t> den Begriff </a:t>
            </a:r>
            <a:r>
              <a:rPr lang="en-US" sz="1200" i="1">
                <a:solidFill>
                  <a:srgbClr val="0000FF"/>
                </a:solidFill>
                <a:latin typeface="Arial"/>
                <a:ea typeface="Arial"/>
                <a:cs typeface="Arial"/>
                <a:sym typeface="Arial"/>
              </a:rPr>
              <a:t>„Immunantwort“ </a:t>
            </a:r>
            <a:r>
              <a:rPr lang="en-US" sz="1200">
                <a:solidFill>
                  <a:srgbClr val="0000FF"/>
                </a:solidFill>
              </a:rPr>
              <a:t>ausschließlich für klinische Situationen, an denen nur die adaptive Immunität beteiligt ist. Liegt hingegen lediglich eine Reaktion des angeborenen Immunsystems vor, verwenden sie zur Beschreibung des klinischen Erscheinungsbildes den</a:t>
            </a:r>
            <a:r>
              <a:rPr lang="en-US" sz="1200">
                <a:solidFill>
                  <a:srgbClr val="0000FF"/>
                </a:solidFill>
                <a:latin typeface="Arial"/>
                <a:ea typeface="Arial"/>
                <a:cs typeface="Arial"/>
                <a:sym typeface="Arial"/>
              </a:rPr>
              <a:t> allgemeineren Begriff </a:t>
            </a:r>
            <a:r>
              <a:rPr lang="en-US" sz="1200" i="1">
                <a:solidFill>
                  <a:srgbClr val="0000FF"/>
                </a:solidFill>
                <a:latin typeface="Arial"/>
                <a:ea typeface="Arial"/>
                <a:cs typeface="Arial"/>
                <a:sym typeface="Arial"/>
              </a:rPr>
              <a:t>„Entzündungsreaktion“ </a:t>
            </a:r>
            <a:r>
              <a:rPr lang="en-US" sz="1200">
                <a:solidFill>
                  <a:srgbClr val="0000FF"/>
                </a:solidFill>
                <a:latin typeface="Arial"/>
                <a:ea typeface="Arial"/>
                <a:cs typeface="Arial"/>
                <a:sym typeface="Arial"/>
              </a:rPr>
              <a:t>bzw. </a:t>
            </a:r>
            <a:r>
              <a:rPr lang="en-US" sz="1200" i="1">
                <a:solidFill>
                  <a:srgbClr val="0000FF"/>
                </a:solidFill>
              </a:rPr>
              <a:t>„Inflammation“.</a:t>
            </a:r>
            <a:r>
              <a:rPr lang="en-US" sz="1200">
                <a:solidFill>
                  <a:schemeClr val="dk1"/>
                </a:solidFill>
                <a:latin typeface="Arial"/>
                <a:ea typeface="Arial"/>
                <a:cs typeface="Arial"/>
                <a:sym typeface="Arial"/>
              </a:rPr>
              <a:t> </a:t>
            </a:r>
            <a:r>
              <a:rPr lang="en-US" sz="1200">
                <a:solidFill>
                  <a:schemeClr val="dk1"/>
                </a:solidFill>
              </a:rPr>
              <a:t>Gleichwohl werden die durch adaptive und angeborene Immunreaktionen hervorgerufenen klinischen Zeichen und Symptome gleichermaßen als „Entzündung“ bezeichnet. Trotz der zugrunde liegenden Unterschiede in den pathophysiologischen Mechanismen sind sie an der Spaltlampe in der Regel nicht voneinander zu unterscheiden.</a:t>
            </a:r>
            <a:endParaRPr>
              <a:solidFill>
                <a:schemeClr val="dk1"/>
              </a:solidFill>
            </a:endParaRPr>
          </a:p>
          <a:p>
            <a:pPr marL="0" marR="0" lvl="0" indent="0" algn="l" rtl="0">
              <a:spcBef>
                <a:spcPts val="0"/>
              </a:spcBef>
              <a:spcAft>
                <a:spcPts val="0"/>
              </a:spcAft>
              <a:buNone/>
            </a:pPr>
            <a:endParaRPr sz="1400">
              <a:solidFill>
                <a:srgbClr val="BAD2D2"/>
              </a:solidFill>
              <a:latin typeface="Arial"/>
              <a:ea typeface="Arial"/>
              <a:cs typeface="Arial"/>
              <a:sym typeface="Arial"/>
            </a:endParaRPr>
          </a:p>
          <a:p>
            <a:pPr marL="0" marR="0" lvl="0" indent="0" algn="l" rtl="0">
              <a:spcBef>
                <a:spcPts val="0"/>
              </a:spcBef>
              <a:spcAft>
                <a:spcPts val="0"/>
              </a:spcAft>
              <a:buNone/>
            </a:pPr>
            <a:r>
              <a:rPr lang="en-US" sz="1200">
                <a:solidFill>
                  <a:srgbClr val="0000FF"/>
                </a:solidFill>
              </a:rPr>
              <a:t>Ich gehe deshalb so ausführlich darauf ein, weil dies die scheinbaren Inkonsistenzen zwischen den verschiedenen Bänden des </a:t>
            </a:r>
            <a:r>
              <a:rPr lang="en-US" sz="1200" i="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4"/>
                  </a:ext>
                </a:extLst>
              </a:rPr>
              <a:t>BCSC</a:t>
            </a:r>
            <a:r>
              <a:rPr lang="en-US" sz="1200">
                <a:solidFill>
                  <a:srgbClr val="0000FF"/>
                </a:solidFill>
              </a:rPr>
              <a:t> hinsichtlich des </a:t>
            </a:r>
            <a:r>
              <a:rPr lang="en-US" sz="1200" i="1">
                <a:solidFill>
                  <a:srgbClr val="0000FF"/>
                </a:solidFill>
              </a:rPr>
              <a:t>phakolytischen</a:t>
            </a:r>
            <a:r>
              <a:rPr lang="en-US" sz="1200">
                <a:solidFill>
                  <a:srgbClr val="0000FF"/>
                </a:solidFill>
              </a:rPr>
              <a:t>, </a:t>
            </a:r>
            <a:r>
              <a:rPr lang="en-US" sz="1200" i="1">
                <a:solidFill>
                  <a:srgbClr val="0000FF"/>
                </a:solidFill>
              </a:rPr>
              <a:t>phakoantigenen</a:t>
            </a:r>
            <a:r>
              <a:rPr lang="en-US" sz="1200">
                <a:solidFill>
                  <a:srgbClr val="0000FF"/>
                </a:solidFill>
              </a:rPr>
              <a:t> und </a:t>
            </a:r>
            <a:r>
              <a:rPr lang="en-US" sz="1200" i="1">
                <a:solidFill>
                  <a:srgbClr val="0000FF"/>
                </a:solidFill>
              </a:rPr>
              <a:t>Linsenpartikelglaukoms</a:t>
            </a:r>
            <a:r>
              <a:rPr lang="en-US" sz="1200">
                <a:solidFill>
                  <a:srgbClr val="0000FF"/>
                </a:solidFill>
              </a:rPr>
              <a:t> erklärt.</a:t>
            </a:r>
            <a:r>
              <a:rPr lang="en-US" sz="1200">
                <a:solidFill>
                  <a:schemeClr val="dk1"/>
                </a:solidFill>
              </a:rPr>
              <a:t> Nehmen wir beispielsweise den Band </a:t>
            </a:r>
            <a:r>
              <a:rPr lang="en-US" sz="1200" i="1">
                <a:solidFill>
                  <a:schemeClr val="dk1"/>
                </a:solidFill>
              </a:rPr>
              <a:t>Linse</a:t>
            </a:r>
            <a:r>
              <a:rPr lang="en-US" sz="1200">
                <a:solidFill>
                  <a:schemeClr val="dk1"/>
                </a:solidFill>
              </a:rPr>
              <a:t>. Dort wird die „phakoantigene Uveitis“ – der Begriff phakoantigenes </a:t>
            </a:r>
            <a:r>
              <a:rPr lang="en-US" sz="1200" i="1">
                <a:solidFill>
                  <a:schemeClr val="dk1"/>
                </a:solidFill>
              </a:rPr>
              <a:t>Glaukom</a:t>
            </a:r>
            <a:r>
              <a:rPr lang="en-US" sz="1200">
                <a:solidFill>
                  <a:schemeClr val="dk1"/>
                </a:solidFill>
              </a:rPr>
              <a:t> wird nicht verwendet – als „immunvermittelt“ bezeichnet. Demgegenüber wird ausdrücklich darauf hingewiesen, dass ein </a:t>
            </a:r>
            <a:r>
              <a:rPr lang="en-US" sz="1200" b="1">
                <a:solidFill>
                  <a:schemeClr val="dk1"/>
                </a:solidFill>
              </a:rPr>
              <a:t>phakolytisches</a:t>
            </a:r>
            <a:r>
              <a:rPr lang="en-US" sz="1200">
                <a:solidFill>
                  <a:schemeClr val="dk1"/>
                </a:solidFill>
              </a:rPr>
              <a:t> Glaukom </a:t>
            </a:r>
            <a:r>
              <a:rPr lang="en-US" sz="1200" b="1">
                <a:solidFill>
                  <a:schemeClr val="dk1"/>
                </a:solidFill>
              </a:rPr>
              <a:t>keine</a:t>
            </a:r>
            <a:r>
              <a:rPr lang="en-US" sz="1200">
                <a:solidFill>
                  <a:schemeClr val="dk1"/>
                </a:solidFill>
              </a:rPr>
              <a:t> Immunreaktion auslöst. </a:t>
            </a:r>
            <a:r>
              <a:rPr lang="en-US" sz="1200">
                <a:solidFill>
                  <a:srgbClr val="BAD2D2"/>
                </a:solidFill>
                <a:latin typeface="Arial"/>
                <a:ea typeface="Arial"/>
                <a:cs typeface="Arial"/>
                <a:sym typeface="Arial"/>
              </a:rPr>
              <a:t>n ähnlicher Weise ordnet das Path-Buch die phakoantigene Uveitis einem Abschnitt mit dem Titel </a:t>
            </a:r>
            <a:r>
              <a:rPr lang="en-US" sz="1200" i="1">
                <a:solidFill>
                  <a:srgbClr val="BAD2D2"/>
                </a:solidFill>
                <a:latin typeface="Arial"/>
                <a:ea typeface="Arial"/>
                <a:cs typeface="Arial"/>
                <a:sym typeface="Arial"/>
              </a:rPr>
              <a:t>„Entzündungen“</a:t>
            </a:r>
            <a:r>
              <a:rPr lang="en-US" sz="1200">
                <a:solidFill>
                  <a:srgbClr val="BAD2D2"/>
                </a:solidFill>
                <a:latin typeface="Arial"/>
                <a:ea typeface="Arial"/>
                <a:cs typeface="Arial"/>
                <a:sym typeface="Arial"/>
              </a:rPr>
              <a:t> zu, nicht jedoch das phakolytische Glaukom – dieses wird unter </a:t>
            </a:r>
            <a:r>
              <a:rPr lang="en-US" sz="1200" i="1">
                <a:solidFill>
                  <a:srgbClr val="BAD2D2"/>
                </a:solidFill>
                <a:latin typeface="Arial"/>
                <a:ea typeface="Arial"/>
                <a:cs typeface="Arial"/>
                <a:sym typeface="Arial"/>
              </a:rPr>
              <a:t>„Sekundäres Glaukom mit Material im Trabekelwerk“ </a:t>
            </a:r>
            <a:r>
              <a:rPr lang="en-US" sz="1200">
                <a:solidFill>
                  <a:srgbClr val="BAD2D2"/>
                </a:solidFill>
                <a:latin typeface="Arial"/>
                <a:ea typeface="Arial"/>
                <a:cs typeface="Arial"/>
                <a:sym typeface="Arial"/>
              </a:rPr>
              <a:t>behandelt.    </a:t>
            </a:r>
            <a:r>
              <a:rPr lang="en-US" sz="1200" u="sng">
                <a:solidFill>
                  <a:srgbClr val="BAD2D2"/>
                </a:solidFill>
                <a:latin typeface="Arial"/>
                <a:ea typeface="Arial"/>
                <a:cs typeface="Arial"/>
                <a:sym typeface="Arial"/>
              </a:rPr>
              <a:t>Diese Charakterisierungen veranschaulichen die oben beschriebene Sichtweise</a:t>
            </a:r>
            <a:r>
              <a:rPr lang="en-US" sz="1200">
                <a:solidFill>
                  <a:srgbClr val="BAD2D2"/>
                </a:solidFill>
                <a:latin typeface="Arial"/>
                <a:ea typeface="Arial"/>
                <a:cs typeface="Arial"/>
                <a:sym typeface="Arial"/>
              </a:rPr>
              <a:t>, wonach </a:t>
            </a:r>
            <a:r>
              <a:rPr lang="en-US" sz="1200" i="1" u="sng">
                <a:solidFill>
                  <a:srgbClr val="BAD2D2"/>
                </a:solidFill>
                <a:latin typeface="Arial"/>
                <a:ea typeface="Arial"/>
                <a:cs typeface="Arial"/>
                <a:sym typeface="Arial"/>
              </a:rPr>
              <a:t>Immunreaktion gleichbedeutend mit adaptiver Reaktion ist</a:t>
            </a:r>
            <a:r>
              <a:rPr lang="en-US" sz="1200">
                <a:solidFill>
                  <a:srgbClr val="BAD2D2"/>
                </a:solidFill>
                <a:latin typeface="Arial"/>
                <a:ea typeface="Arial"/>
                <a:cs typeface="Arial"/>
                <a:sym typeface="Arial"/>
              </a:rPr>
              <a:t>. (Der Begriff </a:t>
            </a:r>
            <a:r>
              <a:rPr lang="en-US" sz="1200" i="1">
                <a:solidFill>
                  <a:srgbClr val="BAD2D2"/>
                </a:solidFill>
                <a:latin typeface="Arial"/>
                <a:ea typeface="Arial"/>
                <a:cs typeface="Arial"/>
                <a:sym typeface="Arial"/>
              </a:rPr>
              <a:t>„Linsenpartikelglaukom“ </a:t>
            </a:r>
            <a:r>
              <a:rPr lang="en-US" sz="1200">
                <a:solidFill>
                  <a:srgbClr val="BAD2D2"/>
                </a:solidFill>
                <a:latin typeface="Arial"/>
                <a:ea typeface="Arial"/>
                <a:cs typeface="Arial"/>
                <a:sym typeface="Arial"/>
              </a:rPr>
              <a:t>taucht im Index des Path-Buches nicht auf.)</a:t>
            </a:r>
            <a:endParaRPr/>
          </a:p>
          <a:p>
            <a:pPr marL="0" marR="0" lvl="0" indent="0" algn="l" rtl="0">
              <a:spcBef>
                <a:spcPts val="0"/>
              </a:spcBef>
              <a:spcAft>
                <a:spcPts val="0"/>
              </a:spcAft>
              <a:buNone/>
            </a:pPr>
            <a:endParaRPr sz="1400">
              <a:solidFill>
                <a:srgbClr val="BAD2D2"/>
              </a:solidFill>
              <a:latin typeface="Arial"/>
              <a:ea typeface="Arial"/>
              <a:cs typeface="Arial"/>
              <a:sym typeface="Arial"/>
            </a:endParaRPr>
          </a:p>
          <a:p>
            <a:pPr marL="0" marR="0" lvl="0" indent="0" algn="l" rtl="0">
              <a:spcBef>
                <a:spcPts val="0"/>
              </a:spcBef>
              <a:spcAft>
                <a:spcPts val="0"/>
              </a:spcAft>
              <a:buNone/>
            </a:pPr>
            <a:r>
              <a:rPr lang="en-US" sz="1200">
                <a:solidFill>
                  <a:srgbClr val="BAD2D2"/>
                </a:solidFill>
                <a:latin typeface="Arial"/>
                <a:ea typeface="Arial"/>
                <a:cs typeface="Arial"/>
                <a:sym typeface="Arial"/>
              </a:rPr>
              <a:t>Im Gegensatz dazu verzichtet das </a:t>
            </a:r>
            <a:r>
              <a:rPr lang="en-US" sz="1200" i="1">
                <a:solidFill>
                  <a:srgbClr val="BAD2D2"/>
                </a:solidFill>
                <a:latin typeface="Arial"/>
                <a:ea typeface="Arial"/>
                <a:cs typeface="Arial"/>
                <a:sym typeface="Arial"/>
              </a:rPr>
              <a:t>Uveitis</a:t>
            </a:r>
            <a:r>
              <a:rPr lang="en-US" sz="1200">
                <a:solidFill>
                  <a:srgbClr val="BAD2D2"/>
                </a:solidFill>
                <a:latin typeface="Arial"/>
                <a:ea typeface="Arial"/>
                <a:cs typeface="Arial"/>
                <a:sym typeface="Arial"/>
              </a:rPr>
              <a:t>-Buch gänzlich auf den Begriff </a:t>
            </a:r>
            <a:r>
              <a:rPr lang="en-US" sz="1200" i="1">
                <a:solidFill>
                  <a:srgbClr val="BAD2D2"/>
                </a:solidFill>
                <a:latin typeface="Arial"/>
                <a:ea typeface="Arial"/>
                <a:cs typeface="Arial"/>
                <a:sym typeface="Arial"/>
              </a:rPr>
              <a:t>„phakoantigene Uveitis/Glaukom</a:t>
            </a:r>
            <a:r>
              <a:rPr lang="en-US" sz="1200">
                <a:solidFill>
                  <a:srgbClr val="BAD2D2"/>
                </a:solidFill>
                <a:latin typeface="Arial"/>
                <a:ea typeface="Arial"/>
                <a:cs typeface="Arial"/>
                <a:sym typeface="Arial"/>
              </a:rPr>
              <a:t>“ und verwendet stattdessen den Begriff </a:t>
            </a:r>
            <a:r>
              <a:rPr lang="en-US" sz="1200" i="1">
                <a:solidFill>
                  <a:srgbClr val="BAD2D2"/>
                </a:solidFill>
                <a:latin typeface="Arial"/>
                <a:ea typeface="Arial"/>
                <a:cs typeface="Arial"/>
                <a:sym typeface="Arial"/>
              </a:rPr>
              <a:t>„linseninduzierte Uveitis“. </a:t>
            </a:r>
            <a:r>
              <a:rPr lang="en-US" sz="1200">
                <a:solidFill>
                  <a:srgbClr val="BAD2D2"/>
                </a:solidFill>
                <a:latin typeface="Arial"/>
                <a:ea typeface="Arial"/>
                <a:cs typeface="Arial"/>
                <a:sym typeface="Arial"/>
              </a:rPr>
              <a:t>Es beschreibt das phakolytische Glaukom im Einklang mit den anderen Büchern. Auch </a:t>
            </a:r>
            <a:r>
              <a:rPr lang="en-US" sz="1200" i="1">
                <a:solidFill>
                  <a:srgbClr val="BAD2D2"/>
                </a:solidFill>
                <a:latin typeface="Arial"/>
                <a:ea typeface="Arial"/>
                <a:cs typeface="Arial"/>
                <a:sym typeface="Arial"/>
              </a:rPr>
              <a:t>das „Linsenpartikel-Glaukom“ </a:t>
            </a:r>
            <a:r>
              <a:rPr lang="en-US" sz="1200">
                <a:solidFill>
                  <a:srgbClr val="BAD2D2"/>
                </a:solidFill>
                <a:latin typeface="Arial"/>
                <a:ea typeface="Arial"/>
                <a:cs typeface="Arial"/>
                <a:sym typeface="Arial"/>
              </a:rPr>
              <a:t>taucht in seinem Index nicht auf. Schließlich fasst das Glaukom-Buch alle drei Erkrankungen unter der Überschrift </a:t>
            </a:r>
            <a:r>
              <a:rPr lang="en-US" sz="1200" i="1">
                <a:solidFill>
                  <a:srgbClr val="BAD2D2"/>
                </a:solidFill>
                <a:latin typeface="Arial"/>
                <a:ea typeface="Arial"/>
                <a:cs typeface="Arial"/>
                <a:sym typeface="Arial"/>
              </a:rPr>
              <a:t>„Linseninduziertes Glaukom</a:t>
            </a:r>
            <a:r>
              <a:rPr lang="en-US" sz="1200">
                <a:solidFill>
                  <a:srgbClr val="BAD2D2"/>
                </a:solidFill>
                <a:latin typeface="Arial"/>
                <a:ea typeface="Arial"/>
                <a:cs typeface="Arial"/>
                <a:sym typeface="Arial"/>
              </a:rPr>
              <a:t>“ zusammen und geht nicht auf die Frage der angeborenen vs. adaptiven Immunität ein. Stattdessen wird in der Beschreibung aller drei Erkrankungen lediglich von „Entzündung“ gesprochen. Der Begriff „phakoantigene </a:t>
            </a:r>
            <a:r>
              <a:rPr lang="en-US" sz="1200" i="1">
                <a:solidFill>
                  <a:srgbClr val="BAD2D2"/>
                </a:solidFill>
                <a:latin typeface="Arial"/>
                <a:ea typeface="Arial"/>
                <a:cs typeface="Arial"/>
                <a:sym typeface="Arial"/>
              </a:rPr>
              <a:t>Uveitis“ </a:t>
            </a:r>
            <a:r>
              <a:rPr lang="en-US" sz="1200">
                <a:solidFill>
                  <a:srgbClr val="BAD2D2"/>
                </a:solidFill>
                <a:latin typeface="Arial"/>
                <a:ea typeface="Arial"/>
                <a:cs typeface="Arial"/>
                <a:sym typeface="Arial"/>
              </a:rPr>
              <a:t>kommt nicht vor.</a:t>
            </a:r>
            <a:endParaRPr/>
          </a:p>
          <a:p>
            <a:pPr marL="0" marR="0" lvl="0" indent="0" algn="l" rtl="0">
              <a:spcBef>
                <a:spcPts val="0"/>
              </a:spcBef>
              <a:spcAft>
                <a:spcPts val="0"/>
              </a:spcAft>
              <a:buNone/>
            </a:pPr>
            <a:endParaRPr sz="1400">
              <a:solidFill>
                <a:srgbClr val="BAD2D2"/>
              </a:solidFill>
              <a:latin typeface="Arial"/>
              <a:ea typeface="Arial"/>
              <a:cs typeface="Arial"/>
              <a:sym typeface="Arial"/>
            </a:endParaRPr>
          </a:p>
          <a:p>
            <a:pPr marL="0" marR="0" lvl="0" indent="0" algn="l" rtl="0">
              <a:spcBef>
                <a:spcPts val="0"/>
              </a:spcBef>
              <a:spcAft>
                <a:spcPts val="0"/>
              </a:spcAft>
              <a:buNone/>
            </a:pPr>
            <a:r>
              <a:rPr lang="en-US" sz="1200">
                <a:solidFill>
                  <a:srgbClr val="BAD2D2"/>
                </a:solidFill>
                <a:latin typeface="Arial"/>
                <a:ea typeface="Arial"/>
                <a:cs typeface="Arial"/>
                <a:sym typeface="Arial"/>
              </a:rPr>
              <a:t>TLDR: Wenn Sie sich mit den linsenbedingten sekundären OAGs befassen, sollten Sie sich unbedingt in allen vier BCSC-Büchern, die sich damit befassen – </a:t>
            </a:r>
            <a:r>
              <a:rPr lang="en-US" sz="1200" i="1">
                <a:solidFill>
                  <a:srgbClr val="BAD2D2"/>
                </a:solidFill>
                <a:latin typeface="Arial"/>
                <a:ea typeface="Arial"/>
                <a:cs typeface="Arial"/>
                <a:sym typeface="Arial"/>
              </a:rPr>
              <a:t>„Glaukom“</a:t>
            </a:r>
            <a:r>
              <a:rPr lang="en-US" sz="1200">
                <a:solidFill>
                  <a:srgbClr val="BAD2D2"/>
                </a:solidFill>
                <a:latin typeface="Arial"/>
                <a:ea typeface="Arial"/>
                <a:cs typeface="Arial"/>
                <a:sym typeface="Arial"/>
              </a:rPr>
              <a:t>, </a:t>
            </a:r>
            <a:r>
              <a:rPr lang="en-US" sz="1200" i="1">
                <a:solidFill>
                  <a:srgbClr val="BAD2D2"/>
                </a:solidFill>
                <a:latin typeface="Arial"/>
                <a:ea typeface="Arial"/>
                <a:cs typeface="Arial"/>
                <a:sym typeface="Arial"/>
              </a:rPr>
              <a:t>„Uveitis“</a:t>
            </a:r>
            <a:r>
              <a:rPr lang="en-US" sz="1200">
                <a:solidFill>
                  <a:srgbClr val="BAD2D2"/>
                </a:solidFill>
                <a:latin typeface="Arial"/>
                <a:ea typeface="Arial"/>
                <a:cs typeface="Arial"/>
                <a:sym typeface="Arial"/>
              </a:rPr>
              <a:t>, </a:t>
            </a:r>
            <a:r>
              <a:rPr lang="en-US" sz="1200" i="1">
                <a:solidFill>
                  <a:srgbClr val="BAD2D2"/>
                </a:solidFill>
                <a:latin typeface="Arial"/>
                <a:ea typeface="Arial"/>
                <a:cs typeface="Arial"/>
                <a:sym typeface="Arial"/>
              </a:rPr>
              <a:t>„Linse“ </a:t>
            </a:r>
            <a:r>
              <a:rPr lang="en-US" sz="1200">
                <a:solidFill>
                  <a:srgbClr val="BAD2D2"/>
                </a:solidFill>
                <a:latin typeface="Arial"/>
                <a:ea typeface="Arial"/>
                <a:cs typeface="Arial"/>
                <a:sym typeface="Arial"/>
              </a:rPr>
              <a:t>und </a:t>
            </a:r>
            <a:r>
              <a:rPr lang="en-US" sz="1200" i="1">
                <a:solidFill>
                  <a:srgbClr val="BAD2D2"/>
                </a:solidFill>
                <a:latin typeface="Arial"/>
                <a:ea typeface="Arial"/>
                <a:cs typeface="Arial"/>
                <a:sym typeface="Arial"/>
              </a:rPr>
              <a:t>„Path“ – </a:t>
            </a:r>
            <a:r>
              <a:rPr lang="en-US" sz="1200">
                <a:solidFill>
                  <a:srgbClr val="BAD2D2"/>
                </a:solidFill>
                <a:latin typeface="Arial"/>
                <a:ea typeface="Arial"/>
                <a:cs typeface="Arial"/>
                <a:sym typeface="Arial"/>
              </a:rPr>
              <a:t>darüber informieren und sich darauf einstellen, dabei mit Unstimmigkeiten konfrontiert zu werden.</a:t>
            </a:r>
            <a:endParaRPr/>
          </a:p>
        </p:txBody>
      </p:sp>
      <p:sp>
        <p:nvSpPr>
          <p:cNvPr id="1752" name="Google Shape;1752;g3f6b88809e0_0_308"/>
          <p:cNvSpPr txBox="1"/>
          <p:nvPr/>
        </p:nvSpPr>
        <p:spPr>
          <a:xfrm>
            <a:off x="306699" y="602190"/>
            <a:ext cx="8610000" cy="210300"/>
          </a:xfrm>
          <a:prstGeom prst="rect">
            <a:avLst/>
          </a:prstGeom>
          <a:solidFill>
            <a:srgbClr val="C8C860"/>
          </a:solidFill>
          <a:ln w="9525" cap="flat" cmpd="sng">
            <a:solidFill>
              <a:schemeClr val="dk1"/>
            </a:solidFill>
            <a:prstDash val="solid"/>
            <a:round/>
            <a:headEnd type="none" w="sm" len="sm"/>
            <a:tailEnd type="none" w="sm" len="sm"/>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Und nun ein überaus langer Exkurs zu Immunologie und den linsenbedingten O</a:t>
            </a:r>
            <a:r>
              <a:rPr lang="en-US" sz="1200" i="1">
                <a:solidFill>
                  <a:schemeClr val="dk1"/>
                </a:solidFill>
              </a:rPr>
              <a:t>W</a:t>
            </a:r>
            <a:r>
              <a:rPr lang="en-US" sz="1200" i="1">
                <a:solidFill>
                  <a:schemeClr val="dk1"/>
                </a:solidFill>
                <a:latin typeface="Arial"/>
                <a:ea typeface="Arial"/>
                <a:cs typeface="Arial"/>
                <a:sym typeface="Arial"/>
              </a:rPr>
              <a:t>Gs:</a:t>
            </a:r>
            <a:endParaRP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Shape 1756"/>
        <p:cNvGrpSpPr/>
        <p:nvPr/>
      </p:nvGrpSpPr>
      <p:grpSpPr>
        <a:xfrm>
          <a:off x="0" y="0"/>
          <a:ext cx="0" cy="0"/>
          <a:chOff x="0" y="0"/>
          <a:chExt cx="0" cy="0"/>
        </a:xfrm>
      </p:grpSpPr>
      <p:sp>
        <p:nvSpPr>
          <p:cNvPr id="1757" name="Google Shape;1757;g3f6b88809e0_0_323"/>
          <p:cNvSpPr txBox="1">
            <a:spLocks noGrp="1"/>
          </p:cNvSpPr>
          <p:nvPr>
            <p:ph type="body" idx="1"/>
          </p:nvPr>
        </p:nvSpPr>
        <p:spPr>
          <a:xfrm>
            <a:off x="381000" y="1010424"/>
            <a:ext cx="8382000" cy="54963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In der Regel einseitig: Alle</a:t>
            </a:r>
            <a:endParaRPr/>
          </a:p>
          <a:p>
            <a:pPr marL="342900" lvl="0" indent="-342900" algn="l" rtl="0">
              <a:spcBef>
                <a:spcPts val="240"/>
              </a:spcBef>
              <a:spcAft>
                <a:spcPts val="0"/>
              </a:spcAft>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Assoziiert mit reifer/überreifer Katarakt: Phakolytisch</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Vitritis kann vorliegen: Phakoantigen</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Die Gonioskopie zeigt kortikales Material im Kammerwinkel: Linsenpartikel</a:t>
            </a:r>
            <a:endParaRPr/>
          </a:p>
          <a:p>
            <a:pPr marL="342900" lvl="0" indent="-342900" algn="l" rtl="0">
              <a:spcBef>
                <a:spcPts val="240"/>
              </a:spcBef>
              <a:spcAft>
                <a:spcPts val="0"/>
              </a:spcAft>
              <a:buSzPts val="840"/>
              <a:buChar char="●"/>
            </a:pPr>
            <a:r>
              <a:rPr lang="en-US" sz="1200">
                <a:solidFill>
                  <a:srgbClr val="BFBFBF"/>
                </a:solidFill>
              </a:rPr>
              <a:t>Am wenigsten wahrscheinlich, dass sich ein erhöhter Augeninnendruck entwickelt: Phakoantigen</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Wird durch eine </a:t>
            </a:r>
            <a:r>
              <a:rPr lang="en-US" sz="1200" b="1" i="1" u="sng"/>
              <a:t>angeborene </a:t>
            </a:r>
            <a:r>
              <a:rPr lang="en-US" sz="1200" u="sng"/>
              <a:t>Immunantwort </a:t>
            </a:r>
            <a:r>
              <a:rPr lang="en-US" sz="1200">
                <a:solidFill>
                  <a:srgbClr val="BFBFBF"/>
                </a:solidFill>
              </a:rPr>
              <a:t>vermittelt: Phakolytisch</a:t>
            </a:r>
            <a:endParaRPr sz="2200">
              <a:solidFill>
                <a:srgbClr val="BFBFBF"/>
              </a:solidFill>
            </a:endParaRPr>
          </a:p>
        </p:txBody>
      </p:sp>
      <p:sp>
        <p:nvSpPr>
          <p:cNvPr id="1758" name="Google Shape;1758;g3f6b88809e0_0_323"/>
          <p:cNvSpPr txBox="1"/>
          <p:nvPr/>
        </p:nvSpPr>
        <p:spPr>
          <a:xfrm>
            <a:off x="1247361" y="135698"/>
            <a:ext cx="6649200" cy="7092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rgbClr val="D8D8D8"/>
                </a:solidFill>
              </a:rPr>
              <a:t>Ordnen Sie jeder Aussage das damit verbundene </a:t>
            </a:r>
            <a:r>
              <a:rPr lang="en-US" sz="1200" b="1">
                <a:solidFill>
                  <a:srgbClr val="D8D8D8"/>
                </a:solidFill>
              </a:rPr>
              <a:t>linsenbedingte sekundäre OWG </a:t>
            </a:r>
            <a:r>
              <a:rPr lang="en-US" sz="1200">
                <a:solidFill>
                  <a:srgbClr val="D8D8D8"/>
                </a:solidFill>
              </a:rPr>
              <a:t>zu (einige Aussagen können mehreren Formen zugeordnet werden)</a:t>
            </a:r>
            <a:endParaRPr>
              <a:solidFill>
                <a:srgbClr val="D8D8D8"/>
              </a:solidFill>
            </a:endParaRPr>
          </a:p>
          <a:p>
            <a:pPr marL="0" lvl="0" indent="0" algn="l" rtl="0">
              <a:spcBef>
                <a:spcPts val="0"/>
              </a:spcBef>
              <a:spcAft>
                <a:spcPts val="0"/>
              </a:spcAft>
              <a:buClr>
                <a:srgbClr val="0000FF"/>
              </a:buClr>
              <a:buSzPts val="1200"/>
              <a:buFont typeface="Noto Sans Symbols"/>
              <a:buNone/>
            </a:pPr>
            <a:r>
              <a:rPr lang="en-US" sz="1200" b="1">
                <a:solidFill>
                  <a:srgbClr val="D8D8D8"/>
                </a:solidFill>
              </a:rPr>
              <a:t>Phakolytisches Glaukom       Phakoantigenes Glaukom    Linsenpartikelglaukom</a:t>
            </a:r>
            <a:endParaRPr sz="1200">
              <a:solidFill>
                <a:srgbClr val="D8D8D8"/>
              </a:solidFill>
            </a:endParaRPr>
          </a:p>
          <a:p>
            <a:pPr marL="0" marR="0" lvl="0" indent="0" algn="l" rtl="0">
              <a:lnSpc>
                <a:spcPct val="100000"/>
              </a:lnSpc>
              <a:spcBef>
                <a:spcPts val="0"/>
              </a:spcBef>
              <a:spcAft>
                <a:spcPts val="0"/>
              </a:spcAft>
              <a:buClr>
                <a:srgbClr val="D8D8D8"/>
              </a:buClr>
              <a:buSzPts val="1200"/>
              <a:buFont typeface="Noto Sans Symbols"/>
              <a:buNone/>
            </a:pPr>
            <a:endParaRPr sz="1200">
              <a:solidFill>
                <a:srgbClr val="D8D8D8"/>
              </a:solidFill>
            </a:endParaRPr>
          </a:p>
        </p:txBody>
      </p:sp>
      <p:sp>
        <p:nvSpPr>
          <p:cNvPr id="1759" name="Google Shape;1759;g3f6b88809e0_0_32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141</a:t>
            </a:fld>
            <a:endParaRPr sz="1000" b="0" i="0" u="none" strike="noStrike" cap="none">
              <a:solidFill>
                <a:srgbClr val="000000"/>
              </a:solidFill>
              <a:latin typeface="Arial"/>
              <a:ea typeface="Arial"/>
              <a:cs typeface="Arial"/>
              <a:sym typeface="Arial"/>
            </a:endParaRPr>
          </a:p>
        </p:txBody>
      </p:sp>
      <p:sp>
        <p:nvSpPr>
          <p:cNvPr id="1760" name="Google Shape;1760;g3f6b88809e0_0_323"/>
          <p:cNvSpPr txBox="1"/>
          <p:nvPr/>
        </p:nvSpPr>
        <p:spPr>
          <a:xfrm>
            <a:off x="457200" y="2264549"/>
            <a:ext cx="8479200" cy="1534200"/>
          </a:xfrm>
          <a:prstGeom prst="rect">
            <a:avLst/>
          </a:prstGeom>
          <a:solidFill>
            <a:srgbClr val="EDEDCB"/>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BFBFBF"/>
                </a:solidFill>
                <a:latin typeface="Arial"/>
                <a:ea typeface="Arial"/>
                <a:cs typeface="Arial"/>
                <a:sym typeface="Arial"/>
              </a:rPr>
              <a:t>Es gibt zwei große Kategorien von Immunreaktionen – welche sind das?</a:t>
            </a:r>
            <a:endParaRPr/>
          </a:p>
          <a:p>
            <a:pPr marL="0" marR="0" lvl="0" indent="0" algn="l" rtl="0">
              <a:spcBef>
                <a:spcPts val="0"/>
              </a:spcBef>
              <a:spcAft>
                <a:spcPts val="0"/>
              </a:spcAft>
              <a:buNone/>
            </a:pPr>
            <a:r>
              <a:rPr lang="en-US" sz="1200" b="1">
                <a:solidFill>
                  <a:srgbClr val="BFBFBF"/>
                </a:solidFill>
                <a:latin typeface="Arial"/>
                <a:ea typeface="Arial"/>
                <a:cs typeface="Arial"/>
                <a:sym typeface="Arial"/>
              </a:rPr>
              <a:t>Angeboren </a:t>
            </a:r>
            <a:r>
              <a:rPr lang="en-US" sz="1200">
                <a:solidFill>
                  <a:srgbClr val="BFBFBF"/>
                </a:solidFill>
                <a:latin typeface="Arial"/>
                <a:ea typeface="Arial"/>
                <a:cs typeface="Arial"/>
                <a:sym typeface="Arial"/>
              </a:rPr>
              <a:t>und </a:t>
            </a:r>
            <a:r>
              <a:rPr lang="en-US" sz="1200" b="1">
                <a:solidFill>
                  <a:srgbClr val="BFBFBF"/>
                </a:solidFill>
                <a:latin typeface="Arial"/>
                <a:ea typeface="Arial"/>
                <a:cs typeface="Arial"/>
                <a:sym typeface="Arial"/>
              </a:rPr>
              <a:t>adaptiv </a:t>
            </a:r>
            <a:r>
              <a:rPr lang="en-US" sz="1200">
                <a:solidFill>
                  <a:srgbClr val="BFBFBF"/>
                </a:solidFill>
                <a:latin typeface="Arial"/>
                <a:ea typeface="Arial"/>
                <a:cs typeface="Arial"/>
                <a:sym typeface="Arial"/>
              </a:rPr>
              <a:t>(zu Ihrer Information: Wir werden, wie zuvor versprochen, nun </a:t>
            </a:r>
            <a:r>
              <a:rPr lang="en-US" sz="1200" i="1">
                <a:solidFill>
                  <a:srgbClr val="BFBFBF"/>
                </a:solidFill>
                <a:latin typeface="Arial"/>
                <a:ea typeface="Arial"/>
                <a:cs typeface="Arial"/>
                <a:sym typeface="Arial"/>
              </a:rPr>
              <a:t>die adaptive Immunantwort </a:t>
            </a:r>
            <a:r>
              <a:rPr lang="en-US" sz="1200">
                <a:solidFill>
                  <a:srgbClr val="BFBFBF"/>
                </a:solidFill>
                <a:latin typeface="Arial"/>
                <a:ea typeface="Arial"/>
                <a:cs typeface="Arial"/>
                <a:sym typeface="Arial"/>
              </a:rPr>
              <a:t>näher erläutern)</a:t>
            </a:r>
            <a:endParaRPr sz="1400" b="1">
              <a:solidFill>
                <a:srgbClr val="BFBFBF"/>
              </a:solidFill>
              <a:latin typeface="Arial"/>
              <a:ea typeface="Arial"/>
              <a:cs typeface="Arial"/>
              <a:sym typeface="Arial"/>
            </a:endParaRPr>
          </a:p>
          <a:p>
            <a:pPr marL="0" marR="0" lvl="0" indent="0" algn="l" rtl="0">
              <a:spcBef>
                <a:spcPts val="0"/>
              </a:spcBef>
              <a:spcAft>
                <a:spcPts val="0"/>
              </a:spcAft>
              <a:buNone/>
            </a:pPr>
            <a:endParaRPr sz="1400">
              <a:solidFill>
                <a:srgbClr val="BFBFBF"/>
              </a:solidFill>
              <a:latin typeface="Arial"/>
              <a:ea typeface="Arial"/>
              <a:cs typeface="Arial"/>
              <a:sym typeface="Arial"/>
            </a:endParaRPr>
          </a:p>
          <a:p>
            <a:pPr marL="0" marR="0" lvl="0" indent="0" algn="l" rtl="0">
              <a:spcBef>
                <a:spcPts val="0"/>
              </a:spcBef>
              <a:spcAft>
                <a:spcPts val="0"/>
              </a:spcAft>
              <a:buNone/>
            </a:pPr>
            <a:r>
              <a:rPr lang="en-US" sz="1200" i="1">
                <a:solidFill>
                  <a:srgbClr val="BFBFBF"/>
                </a:solidFill>
                <a:latin typeface="Arial"/>
                <a:ea typeface="Arial"/>
                <a:cs typeface="Arial"/>
                <a:sym typeface="Arial"/>
              </a:rPr>
              <a:t>Was ist im Allgemeinen die Natur der jeweiligen Reaktion, und wie unterscheiden sie sich?</a:t>
            </a:r>
            <a:endParaRPr/>
          </a:p>
          <a:p>
            <a:pPr marL="0" marR="0" lvl="0" indent="0" algn="l" rtl="0">
              <a:spcBef>
                <a:spcPts val="0"/>
              </a:spcBef>
              <a:spcAft>
                <a:spcPts val="0"/>
              </a:spcAft>
              <a:buNone/>
            </a:pPr>
            <a:r>
              <a:rPr lang="en-US" sz="1200">
                <a:solidFill>
                  <a:srgbClr val="BFBFBF"/>
                </a:solidFill>
                <a:latin typeface="Arial"/>
                <a:ea typeface="Arial"/>
                <a:cs typeface="Arial"/>
                <a:sym typeface="Arial"/>
              </a:rPr>
              <a:t>Die adaptive Immunantwort beinhaltet einen „Lernprozess“, bei dem Überwachungszellen lernen, Fremdstoffe zu erkennen und sich an sie zu erinnern. Die angeborene (oder </a:t>
            </a:r>
            <a:r>
              <a:rPr lang="en-US" sz="1200" i="1">
                <a:solidFill>
                  <a:srgbClr val="BFBFBF"/>
                </a:solidFill>
                <a:latin typeface="Arial"/>
                <a:ea typeface="Arial"/>
                <a:cs typeface="Arial"/>
                <a:sym typeface="Arial"/>
              </a:rPr>
              <a:t>natürliche</a:t>
            </a:r>
            <a:r>
              <a:rPr lang="en-US" sz="1200">
                <a:solidFill>
                  <a:srgbClr val="BFBFBF"/>
                </a:solidFill>
                <a:latin typeface="Arial"/>
                <a:ea typeface="Arial"/>
                <a:cs typeface="Arial"/>
                <a:sym typeface="Arial"/>
              </a:rPr>
              <a:t>) Immunantwort hingegen erfordert keinen Lernprozess – sie stützt sich auf </a:t>
            </a:r>
            <a:r>
              <a:rPr lang="en-US" sz="1200" b="1" u="sng">
                <a:solidFill>
                  <a:srgbClr val="0000FF"/>
                </a:solidFill>
                <a:latin typeface="Arial"/>
                <a:ea typeface="Arial"/>
                <a:cs typeface="Arial"/>
                <a:sym typeface="Arial"/>
              </a:rPr>
              <a:t>„vorprogrammierte“ Immunzellen</a:t>
            </a:r>
            <a:r>
              <a:rPr lang="en-US" sz="1200">
                <a:solidFill>
                  <a:srgbClr val="BFBFBF"/>
                </a:solidFill>
                <a:latin typeface="Arial"/>
                <a:ea typeface="Arial"/>
                <a:cs typeface="Arial"/>
                <a:sym typeface="Arial"/>
              </a:rPr>
              <a:t>,</a:t>
            </a:r>
            <a:r>
              <a:rPr lang="en-US" sz="1200" b="1" u="sng">
                <a:solidFill>
                  <a:srgbClr val="0000FF"/>
                </a:solidFill>
                <a:latin typeface="Arial"/>
                <a:ea typeface="Arial"/>
                <a:cs typeface="Arial"/>
                <a:sym typeface="Arial"/>
              </a:rPr>
              <a:t> </a:t>
            </a:r>
            <a:r>
              <a:rPr lang="en-US" sz="1200">
                <a:solidFill>
                  <a:srgbClr val="BFBFBF"/>
                </a:solidFill>
                <a:latin typeface="Arial"/>
                <a:ea typeface="Arial"/>
                <a:cs typeface="Arial"/>
                <a:sym typeface="Arial"/>
              </a:rPr>
              <a:t>um Fremdstoffe zu erkennen, auf die sie im Gewebe oder Blut treffen.</a:t>
            </a:r>
            <a:endParaRPr/>
          </a:p>
        </p:txBody>
      </p:sp>
      <p:sp>
        <p:nvSpPr>
          <p:cNvPr id="1761" name="Google Shape;1761;g3f6b88809e0_0_323"/>
          <p:cNvSpPr/>
          <p:nvPr/>
        </p:nvSpPr>
        <p:spPr>
          <a:xfrm>
            <a:off x="1220857" y="3429000"/>
            <a:ext cx="5193300" cy="989100"/>
          </a:xfrm>
          <a:prstGeom prst="frame">
            <a:avLst>
              <a:gd name="adj1" fmla="val 12500"/>
            </a:avLst>
          </a:prstGeom>
          <a:solidFill>
            <a:srgbClr val="FF00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762" name="Google Shape;1762;g3f6b88809e0_0_323"/>
          <p:cNvSpPr txBox="1"/>
          <p:nvPr/>
        </p:nvSpPr>
        <p:spPr>
          <a:xfrm>
            <a:off x="1282947" y="4595892"/>
            <a:ext cx="5069100" cy="579900"/>
          </a:xfrm>
          <a:prstGeom prst="rect">
            <a:avLst/>
          </a:prstGeom>
          <a:solidFill>
            <a:srgbClr val="0020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lt1"/>
                </a:solidFill>
                <a:latin typeface="Arial"/>
                <a:ea typeface="Arial"/>
                <a:cs typeface="Arial"/>
                <a:sym typeface="Arial"/>
              </a:rPr>
              <a:t>Was sind die beiden wichtigsten Effektorzelltypen der angeborenen Immunität?</a:t>
            </a:r>
            <a:endParaRPr/>
          </a:p>
          <a:p>
            <a:pPr marL="0" marR="0" lvl="0" indent="0" algn="l" rtl="0">
              <a:spcBef>
                <a:spcPts val="0"/>
              </a:spcBef>
              <a:spcAft>
                <a:spcPts val="0"/>
              </a:spcAft>
              <a:buNone/>
            </a:pPr>
            <a:r>
              <a:rPr lang="en-US" sz="1200" b="1">
                <a:solidFill>
                  <a:schemeClr val="lt1"/>
                </a:solidFill>
                <a:latin typeface="Arial"/>
                <a:ea typeface="Arial"/>
                <a:cs typeface="Arial"/>
                <a:sym typeface="Arial"/>
              </a:rPr>
              <a:t>Neutrophile </a:t>
            </a:r>
            <a:r>
              <a:rPr lang="en-US" sz="1200">
                <a:solidFill>
                  <a:schemeClr val="lt1"/>
                </a:solidFill>
                <a:latin typeface="Arial"/>
                <a:ea typeface="Arial"/>
                <a:cs typeface="Arial"/>
                <a:sym typeface="Arial"/>
              </a:rPr>
              <a:t>und </a:t>
            </a:r>
            <a:r>
              <a:rPr lang="en-US" sz="1200" b="1">
                <a:solidFill>
                  <a:schemeClr val="lt1"/>
                </a:solidFill>
                <a:latin typeface="Arial"/>
                <a:ea typeface="Arial"/>
                <a:cs typeface="Arial"/>
                <a:sym typeface="Arial"/>
              </a:rPr>
              <a:t>Makrophagen</a:t>
            </a:r>
            <a:endParaRPr/>
          </a:p>
        </p:txBody>
      </p:sp>
      <p:sp>
        <p:nvSpPr>
          <p:cNvPr id="1763" name="Google Shape;1763;g3f6b88809e0_0_323"/>
          <p:cNvSpPr txBox="1"/>
          <p:nvPr/>
        </p:nvSpPr>
        <p:spPr>
          <a:xfrm>
            <a:off x="333033" y="971522"/>
            <a:ext cx="8479200" cy="5105100"/>
          </a:xfrm>
          <a:prstGeom prst="rect">
            <a:avLst/>
          </a:prstGeom>
          <a:solidFill>
            <a:srgbClr val="BAD2D2"/>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rgbClr val="0000FF"/>
                </a:solidFill>
                <a:latin typeface="Arial"/>
                <a:ea typeface="Arial"/>
                <a:cs typeface="Arial"/>
                <a:sym typeface="Arial"/>
              </a:rPr>
              <a:t>Einige Kliniker </a:t>
            </a:r>
            <a:r>
              <a:rPr lang="en-US" sz="1200">
                <a:solidFill>
                  <a:srgbClr val="0000FF"/>
                </a:solidFill>
              </a:rPr>
              <a:t>verwenden</a:t>
            </a:r>
            <a:r>
              <a:rPr lang="en-US" sz="1200">
                <a:solidFill>
                  <a:srgbClr val="0000FF"/>
                </a:solidFill>
                <a:latin typeface="Arial"/>
                <a:ea typeface="Arial"/>
                <a:cs typeface="Arial"/>
                <a:sym typeface="Arial"/>
              </a:rPr>
              <a:t> den Begriff </a:t>
            </a:r>
            <a:r>
              <a:rPr lang="en-US" sz="1200" i="1">
                <a:solidFill>
                  <a:srgbClr val="0000FF"/>
                </a:solidFill>
                <a:latin typeface="Arial"/>
                <a:ea typeface="Arial"/>
                <a:cs typeface="Arial"/>
                <a:sym typeface="Arial"/>
              </a:rPr>
              <a:t>„Immunantwort“ </a:t>
            </a:r>
            <a:r>
              <a:rPr lang="en-US" sz="1200">
                <a:solidFill>
                  <a:srgbClr val="0000FF"/>
                </a:solidFill>
              </a:rPr>
              <a:t>ausschließlich für klinische Situationen, an denen nur die adaptive Immunität beteiligt ist. Liegt hingegen lediglich eine Reaktion des angeborenen Immunsystems vor, verwenden sie zur Beschreibung des klinischen Erscheinungsbildes den</a:t>
            </a:r>
            <a:r>
              <a:rPr lang="en-US" sz="1200">
                <a:solidFill>
                  <a:srgbClr val="0000FF"/>
                </a:solidFill>
                <a:latin typeface="Arial"/>
                <a:ea typeface="Arial"/>
                <a:cs typeface="Arial"/>
                <a:sym typeface="Arial"/>
              </a:rPr>
              <a:t> allgemeineren Begriff </a:t>
            </a:r>
            <a:r>
              <a:rPr lang="en-US" sz="1200" i="1">
                <a:solidFill>
                  <a:srgbClr val="0000FF"/>
                </a:solidFill>
                <a:latin typeface="Arial"/>
                <a:ea typeface="Arial"/>
                <a:cs typeface="Arial"/>
                <a:sym typeface="Arial"/>
              </a:rPr>
              <a:t>„Entzündungsreaktion“ </a:t>
            </a:r>
            <a:r>
              <a:rPr lang="en-US" sz="1200">
                <a:solidFill>
                  <a:srgbClr val="0000FF"/>
                </a:solidFill>
                <a:latin typeface="Arial"/>
                <a:ea typeface="Arial"/>
                <a:cs typeface="Arial"/>
                <a:sym typeface="Arial"/>
              </a:rPr>
              <a:t>bzw. </a:t>
            </a:r>
            <a:r>
              <a:rPr lang="en-US" sz="1200" i="1">
                <a:solidFill>
                  <a:srgbClr val="0000FF"/>
                </a:solidFill>
              </a:rPr>
              <a:t>„Inflammation“.</a:t>
            </a:r>
            <a:r>
              <a:rPr lang="en-US" sz="1200">
                <a:solidFill>
                  <a:schemeClr val="dk1"/>
                </a:solidFill>
                <a:latin typeface="Arial"/>
                <a:ea typeface="Arial"/>
                <a:cs typeface="Arial"/>
                <a:sym typeface="Arial"/>
              </a:rPr>
              <a:t> </a:t>
            </a:r>
            <a:r>
              <a:rPr lang="en-US" sz="1200">
                <a:solidFill>
                  <a:schemeClr val="dk1"/>
                </a:solidFill>
              </a:rPr>
              <a:t>Gleichwohl werden die durch adaptive und angeborene Immunreaktionen hervorgerufenen klinischen Zeichen und Symptome gleichermaßen als „Entzündung“ bezeichnet. Trotz der zugrunde liegenden Unterschiede in den pathophysiologischen Mechanismen sind sie an der Spaltlampe in der Regel nicht voneinander zu unterscheiden.</a:t>
            </a:r>
            <a:endParaRPr>
              <a:solidFill>
                <a:schemeClr val="dk1"/>
              </a:solidFill>
            </a:endParaRPr>
          </a:p>
          <a:p>
            <a:pPr marL="0" marR="0" lvl="0" indent="0" algn="l" rtl="0">
              <a:spcBef>
                <a:spcPts val="0"/>
              </a:spcBef>
              <a:spcAft>
                <a:spcPts val="0"/>
              </a:spcAft>
              <a:buNone/>
            </a:pPr>
            <a:endParaRPr sz="1400">
              <a:solidFill>
                <a:srgbClr val="BAD2D2"/>
              </a:solidFill>
              <a:latin typeface="Arial"/>
              <a:ea typeface="Arial"/>
              <a:cs typeface="Arial"/>
              <a:sym typeface="Arial"/>
            </a:endParaRPr>
          </a:p>
          <a:p>
            <a:pPr marL="0" marR="0" lvl="0" indent="0" algn="l" rtl="0">
              <a:spcBef>
                <a:spcPts val="0"/>
              </a:spcBef>
              <a:spcAft>
                <a:spcPts val="0"/>
              </a:spcAft>
              <a:buNone/>
            </a:pPr>
            <a:r>
              <a:rPr lang="en-US" sz="1200">
                <a:solidFill>
                  <a:srgbClr val="0000FF"/>
                </a:solidFill>
              </a:rPr>
              <a:t>Ich gehe deshalb so ausführlich darauf ein, weil dies die scheinbaren Inkonsistenzen zwischen den verschiedenen Bänden des </a:t>
            </a:r>
            <a:r>
              <a:rPr lang="en-US" sz="1200" i="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5"/>
                  </a:ext>
                </a:extLst>
              </a:rPr>
              <a:t>BCSC</a:t>
            </a:r>
            <a:r>
              <a:rPr lang="en-US" sz="1200">
                <a:solidFill>
                  <a:srgbClr val="0000FF"/>
                </a:solidFill>
              </a:rPr>
              <a:t> hinsichtlich des </a:t>
            </a:r>
            <a:r>
              <a:rPr lang="en-US" sz="1200" i="1">
                <a:solidFill>
                  <a:srgbClr val="0000FF"/>
                </a:solidFill>
              </a:rPr>
              <a:t>phakolytischen</a:t>
            </a:r>
            <a:r>
              <a:rPr lang="en-US" sz="1200">
                <a:solidFill>
                  <a:srgbClr val="0000FF"/>
                </a:solidFill>
              </a:rPr>
              <a:t>, </a:t>
            </a:r>
            <a:r>
              <a:rPr lang="en-US" sz="1200" i="1">
                <a:solidFill>
                  <a:srgbClr val="0000FF"/>
                </a:solidFill>
              </a:rPr>
              <a:t>phakoantigenen</a:t>
            </a:r>
            <a:r>
              <a:rPr lang="en-US" sz="1200">
                <a:solidFill>
                  <a:srgbClr val="0000FF"/>
                </a:solidFill>
              </a:rPr>
              <a:t> und </a:t>
            </a:r>
            <a:r>
              <a:rPr lang="en-US" sz="1200" i="1">
                <a:solidFill>
                  <a:srgbClr val="0000FF"/>
                </a:solidFill>
              </a:rPr>
              <a:t>Linsenpartikelglaukoms</a:t>
            </a:r>
            <a:r>
              <a:rPr lang="en-US" sz="1200">
                <a:solidFill>
                  <a:srgbClr val="0000FF"/>
                </a:solidFill>
              </a:rPr>
              <a:t> erklärt.</a:t>
            </a:r>
            <a:r>
              <a:rPr lang="en-US" sz="1200">
                <a:solidFill>
                  <a:schemeClr val="dk1"/>
                </a:solidFill>
              </a:rPr>
              <a:t> Nehmen wir beispielsweise den Band </a:t>
            </a:r>
            <a:r>
              <a:rPr lang="en-US" sz="1200" i="1">
                <a:solidFill>
                  <a:schemeClr val="dk1"/>
                </a:solidFill>
              </a:rPr>
              <a:t>Linse</a:t>
            </a:r>
            <a:r>
              <a:rPr lang="en-US" sz="1200">
                <a:solidFill>
                  <a:schemeClr val="dk1"/>
                </a:solidFill>
              </a:rPr>
              <a:t>. Dort wird die „phakoantigene Uveitis“ – der Begriff phakoantigenes </a:t>
            </a:r>
            <a:r>
              <a:rPr lang="en-US" sz="1200" i="1">
                <a:solidFill>
                  <a:schemeClr val="dk1"/>
                </a:solidFill>
              </a:rPr>
              <a:t>Glaukom</a:t>
            </a:r>
            <a:r>
              <a:rPr lang="en-US" sz="1200">
                <a:solidFill>
                  <a:schemeClr val="dk1"/>
                </a:solidFill>
              </a:rPr>
              <a:t> wird nicht verwendet – als „immunvermittelt“ bezeichnet. Demgegenüber wird ausdrücklich darauf hingewiesen, dass ein </a:t>
            </a:r>
            <a:r>
              <a:rPr lang="en-US" sz="1200" b="1">
                <a:solidFill>
                  <a:schemeClr val="dk1"/>
                </a:solidFill>
              </a:rPr>
              <a:t>phakolytisches</a:t>
            </a:r>
            <a:r>
              <a:rPr lang="en-US" sz="1200">
                <a:solidFill>
                  <a:schemeClr val="dk1"/>
                </a:solidFill>
              </a:rPr>
              <a:t> Glaukom </a:t>
            </a:r>
            <a:r>
              <a:rPr lang="en-US" sz="1200" b="1">
                <a:solidFill>
                  <a:schemeClr val="dk1"/>
                </a:solidFill>
              </a:rPr>
              <a:t>keine</a:t>
            </a:r>
            <a:r>
              <a:rPr lang="en-US" sz="1200">
                <a:solidFill>
                  <a:schemeClr val="dk1"/>
                </a:solidFill>
              </a:rPr>
              <a:t> Immunreaktion auslöst.</a:t>
            </a:r>
            <a:r>
              <a:rPr lang="en-US" sz="1200">
                <a:solidFill>
                  <a:srgbClr val="0000FF"/>
                </a:solidFill>
              </a:rPr>
              <a:t> In ähnlicher Weise ordnet der </a:t>
            </a:r>
            <a:r>
              <a:rPr lang="en-US" sz="120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6"/>
                  </a:ext>
                </a:extLst>
              </a:rPr>
              <a:t>Band</a:t>
            </a:r>
            <a:r>
              <a:rPr lang="en-US" sz="1200">
                <a:solidFill>
                  <a:srgbClr val="0000FF"/>
                </a:solidFill>
              </a:rPr>
              <a:t> </a:t>
            </a:r>
            <a:r>
              <a:rPr lang="en-US" sz="1200" i="1">
                <a:solidFill>
                  <a:srgbClr val="0000FF"/>
                </a:solidFill>
              </a:rPr>
              <a:t>Path</a:t>
            </a:r>
            <a:r>
              <a:rPr lang="en-US" sz="1200">
                <a:solidFill>
                  <a:srgbClr val="0000FF"/>
                </a:solidFill>
              </a:rPr>
              <a:t> die phakoantigene Uveitis einem Abschnitt mit der Überschrift </a:t>
            </a:r>
            <a:r>
              <a:rPr lang="en-US" sz="1200" i="1">
                <a:solidFill>
                  <a:srgbClr val="0000FF"/>
                </a:solidFill>
              </a:rPr>
              <a:t>Inflammationen</a:t>
            </a:r>
            <a:r>
              <a:rPr lang="en-US" sz="1200">
                <a:solidFill>
                  <a:srgbClr val="0000FF"/>
                </a:solidFill>
              </a:rPr>
              <a:t> zu, nicht jedoch das phakolytische Glaukom. Letzteres wird vielmehr unter </a:t>
            </a:r>
            <a:r>
              <a:rPr lang="en-US" sz="1200" i="1">
                <a:solidFill>
                  <a:srgbClr val="0000FF"/>
                </a:solidFill>
              </a:rPr>
              <a:t>Sekundäre Glaukome mit Material im Trabekelmaschenwerk</a:t>
            </a:r>
            <a:r>
              <a:rPr lang="en-US" sz="1200">
                <a:solidFill>
                  <a:srgbClr val="0000FF"/>
                </a:solidFill>
              </a:rPr>
              <a:t> behandelt.</a:t>
            </a:r>
            <a:r>
              <a:rPr lang="en-US" sz="1200">
                <a:solidFill>
                  <a:srgbClr val="0000FF"/>
                </a:solidFill>
                <a:latin typeface="Arial"/>
                <a:ea typeface="Arial"/>
                <a:cs typeface="Arial"/>
                <a:sym typeface="Arial"/>
              </a:rPr>
              <a:t>  </a:t>
            </a:r>
            <a:r>
              <a:rPr lang="en-US" sz="1200">
                <a:solidFill>
                  <a:srgbClr val="BAD2D2"/>
                </a:solidFill>
                <a:latin typeface="Arial"/>
                <a:ea typeface="Arial"/>
                <a:cs typeface="Arial"/>
                <a:sym typeface="Arial"/>
              </a:rPr>
              <a:t>  </a:t>
            </a:r>
            <a:r>
              <a:rPr lang="en-US" sz="1200" u="sng">
                <a:solidFill>
                  <a:srgbClr val="BAD2D2"/>
                </a:solidFill>
                <a:latin typeface="Arial"/>
                <a:ea typeface="Arial"/>
                <a:cs typeface="Arial"/>
                <a:sym typeface="Arial"/>
              </a:rPr>
              <a:t>Diese Charakterisierungen veranschaulichen die oben beschriebene Sichtweise</a:t>
            </a:r>
            <a:r>
              <a:rPr lang="en-US" sz="1200">
                <a:solidFill>
                  <a:srgbClr val="BAD2D2"/>
                </a:solidFill>
                <a:latin typeface="Arial"/>
                <a:ea typeface="Arial"/>
                <a:cs typeface="Arial"/>
                <a:sym typeface="Arial"/>
              </a:rPr>
              <a:t>, wonach </a:t>
            </a:r>
            <a:r>
              <a:rPr lang="en-US" sz="1200" i="1" u="sng">
                <a:solidFill>
                  <a:srgbClr val="BAD2D2"/>
                </a:solidFill>
                <a:latin typeface="Arial"/>
                <a:ea typeface="Arial"/>
                <a:cs typeface="Arial"/>
                <a:sym typeface="Arial"/>
              </a:rPr>
              <a:t>Immunreaktion gleichbedeutend mit adaptiver Reaktion ist</a:t>
            </a:r>
            <a:r>
              <a:rPr lang="en-US" sz="1200">
                <a:solidFill>
                  <a:srgbClr val="BAD2D2"/>
                </a:solidFill>
                <a:latin typeface="Arial"/>
                <a:ea typeface="Arial"/>
                <a:cs typeface="Arial"/>
                <a:sym typeface="Arial"/>
              </a:rPr>
              <a:t>. (Der Begriff </a:t>
            </a:r>
            <a:r>
              <a:rPr lang="en-US" sz="1200" i="1">
                <a:solidFill>
                  <a:srgbClr val="BAD2D2"/>
                </a:solidFill>
                <a:latin typeface="Arial"/>
                <a:ea typeface="Arial"/>
                <a:cs typeface="Arial"/>
                <a:sym typeface="Arial"/>
              </a:rPr>
              <a:t>„Linsenpartikelglaukom“ </a:t>
            </a:r>
            <a:r>
              <a:rPr lang="en-US" sz="1200">
                <a:solidFill>
                  <a:srgbClr val="BAD2D2"/>
                </a:solidFill>
                <a:latin typeface="Arial"/>
                <a:ea typeface="Arial"/>
                <a:cs typeface="Arial"/>
                <a:sym typeface="Arial"/>
              </a:rPr>
              <a:t>taucht im Index des Path-Buches nicht auf.)</a:t>
            </a:r>
            <a:endParaRPr/>
          </a:p>
          <a:p>
            <a:pPr marL="0" marR="0" lvl="0" indent="0" algn="l" rtl="0">
              <a:spcBef>
                <a:spcPts val="0"/>
              </a:spcBef>
              <a:spcAft>
                <a:spcPts val="0"/>
              </a:spcAft>
              <a:buNone/>
            </a:pPr>
            <a:endParaRPr sz="1400">
              <a:solidFill>
                <a:srgbClr val="BAD2D2"/>
              </a:solidFill>
              <a:latin typeface="Arial"/>
              <a:ea typeface="Arial"/>
              <a:cs typeface="Arial"/>
              <a:sym typeface="Arial"/>
            </a:endParaRPr>
          </a:p>
          <a:p>
            <a:pPr marL="0" marR="0" lvl="0" indent="0" algn="l" rtl="0">
              <a:spcBef>
                <a:spcPts val="0"/>
              </a:spcBef>
              <a:spcAft>
                <a:spcPts val="0"/>
              </a:spcAft>
              <a:buNone/>
            </a:pPr>
            <a:r>
              <a:rPr lang="en-US" sz="1200">
                <a:solidFill>
                  <a:srgbClr val="BAD2D2"/>
                </a:solidFill>
                <a:latin typeface="Arial"/>
                <a:ea typeface="Arial"/>
                <a:cs typeface="Arial"/>
                <a:sym typeface="Arial"/>
              </a:rPr>
              <a:t>Im Gegensatz dazu verzichtet das </a:t>
            </a:r>
            <a:r>
              <a:rPr lang="en-US" sz="1200" i="1">
                <a:solidFill>
                  <a:srgbClr val="BAD2D2"/>
                </a:solidFill>
                <a:latin typeface="Arial"/>
                <a:ea typeface="Arial"/>
                <a:cs typeface="Arial"/>
                <a:sym typeface="Arial"/>
              </a:rPr>
              <a:t>Uveitis</a:t>
            </a:r>
            <a:r>
              <a:rPr lang="en-US" sz="1200">
                <a:solidFill>
                  <a:srgbClr val="BAD2D2"/>
                </a:solidFill>
                <a:latin typeface="Arial"/>
                <a:ea typeface="Arial"/>
                <a:cs typeface="Arial"/>
                <a:sym typeface="Arial"/>
              </a:rPr>
              <a:t>-Buch gänzlich auf den Begriff </a:t>
            </a:r>
            <a:r>
              <a:rPr lang="en-US" sz="1200" i="1">
                <a:solidFill>
                  <a:srgbClr val="BAD2D2"/>
                </a:solidFill>
                <a:latin typeface="Arial"/>
                <a:ea typeface="Arial"/>
                <a:cs typeface="Arial"/>
                <a:sym typeface="Arial"/>
              </a:rPr>
              <a:t>„phakoantigene Uveitis/Glaukom</a:t>
            </a:r>
            <a:r>
              <a:rPr lang="en-US" sz="1200">
                <a:solidFill>
                  <a:srgbClr val="BAD2D2"/>
                </a:solidFill>
                <a:latin typeface="Arial"/>
                <a:ea typeface="Arial"/>
                <a:cs typeface="Arial"/>
                <a:sym typeface="Arial"/>
              </a:rPr>
              <a:t>“ und verwendet stattdessen den Begriff </a:t>
            </a:r>
            <a:r>
              <a:rPr lang="en-US" sz="1200" i="1">
                <a:solidFill>
                  <a:srgbClr val="BAD2D2"/>
                </a:solidFill>
                <a:latin typeface="Arial"/>
                <a:ea typeface="Arial"/>
                <a:cs typeface="Arial"/>
                <a:sym typeface="Arial"/>
              </a:rPr>
              <a:t>„linseninduzierte Uveitis“. </a:t>
            </a:r>
            <a:r>
              <a:rPr lang="en-US" sz="1200">
                <a:solidFill>
                  <a:srgbClr val="BAD2D2"/>
                </a:solidFill>
                <a:latin typeface="Arial"/>
                <a:ea typeface="Arial"/>
                <a:cs typeface="Arial"/>
                <a:sym typeface="Arial"/>
              </a:rPr>
              <a:t>Es beschreibt das phakolytische Glaukom im Einklang mit den anderen Büchern. Auch </a:t>
            </a:r>
            <a:r>
              <a:rPr lang="en-US" sz="1200" i="1">
                <a:solidFill>
                  <a:srgbClr val="BAD2D2"/>
                </a:solidFill>
                <a:latin typeface="Arial"/>
                <a:ea typeface="Arial"/>
                <a:cs typeface="Arial"/>
                <a:sym typeface="Arial"/>
              </a:rPr>
              <a:t>das „Linsenpartikel-Glaukom“ </a:t>
            </a:r>
            <a:r>
              <a:rPr lang="en-US" sz="1200">
                <a:solidFill>
                  <a:srgbClr val="BAD2D2"/>
                </a:solidFill>
                <a:latin typeface="Arial"/>
                <a:ea typeface="Arial"/>
                <a:cs typeface="Arial"/>
                <a:sym typeface="Arial"/>
              </a:rPr>
              <a:t>taucht in seinem Index nicht auf. Schließlich fasst das Glaukom-Buch alle drei Erkrankungen unter der Überschrift </a:t>
            </a:r>
            <a:r>
              <a:rPr lang="en-US" sz="1200" i="1">
                <a:solidFill>
                  <a:srgbClr val="BAD2D2"/>
                </a:solidFill>
                <a:latin typeface="Arial"/>
                <a:ea typeface="Arial"/>
                <a:cs typeface="Arial"/>
                <a:sym typeface="Arial"/>
              </a:rPr>
              <a:t>„Linseninduziertes Glaukom</a:t>
            </a:r>
            <a:r>
              <a:rPr lang="en-US" sz="1200">
                <a:solidFill>
                  <a:srgbClr val="BAD2D2"/>
                </a:solidFill>
                <a:latin typeface="Arial"/>
                <a:ea typeface="Arial"/>
                <a:cs typeface="Arial"/>
                <a:sym typeface="Arial"/>
              </a:rPr>
              <a:t>“ zusammen und geht nicht auf die Frage der angeborenen vs. adaptiven Immunität ein. Stattdessen wird in der Beschreibung aller drei Erkrankungen lediglich von „Entzündung“ gesprochen. Der Begriff „phakoantigene </a:t>
            </a:r>
            <a:r>
              <a:rPr lang="en-US" sz="1200" i="1">
                <a:solidFill>
                  <a:srgbClr val="BAD2D2"/>
                </a:solidFill>
                <a:latin typeface="Arial"/>
                <a:ea typeface="Arial"/>
                <a:cs typeface="Arial"/>
                <a:sym typeface="Arial"/>
              </a:rPr>
              <a:t>Uveitis“ </a:t>
            </a:r>
            <a:r>
              <a:rPr lang="en-US" sz="1200">
                <a:solidFill>
                  <a:srgbClr val="BAD2D2"/>
                </a:solidFill>
                <a:latin typeface="Arial"/>
                <a:ea typeface="Arial"/>
                <a:cs typeface="Arial"/>
                <a:sym typeface="Arial"/>
              </a:rPr>
              <a:t>kommt nicht vor.</a:t>
            </a:r>
            <a:endParaRPr/>
          </a:p>
          <a:p>
            <a:pPr marL="0" marR="0" lvl="0" indent="0" algn="l" rtl="0">
              <a:spcBef>
                <a:spcPts val="0"/>
              </a:spcBef>
              <a:spcAft>
                <a:spcPts val="0"/>
              </a:spcAft>
              <a:buNone/>
            </a:pPr>
            <a:endParaRPr sz="1400">
              <a:solidFill>
                <a:srgbClr val="BAD2D2"/>
              </a:solidFill>
              <a:latin typeface="Arial"/>
              <a:ea typeface="Arial"/>
              <a:cs typeface="Arial"/>
              <a:sym typeface="Arial"/>
            </a:endParaRPr>
          </a:p>
          <a:p>
            <a:pPr marL="0" marR="0" lvl="0" indent="0" algn="l" rtl="0">
              <a:spcBef>
                <a:spcPts val="0"/>
              </a:spcBef>
              <a:spcAft>
                <a:spcPts val="0"/>
              </a:spcAft>
              <a:buNone/>
            </a:pPr>
            <a:r>
              <a:rPr lang="en-US" sz="1200">
                <a:solidFill>
                  <a:srgbClr val="BAD2D2"/>
                </a:solidFill>
                <a:latin typeface="Arial"/>
                <a:ea typeface="Arial"/>
                <a:cs typeface="Arial"/>
                <a:sym typeface="Arial"/>
              </a:rPr>
              <a:t>TLDR: Wenn Sie sich mit den linsenbedingten sekundären OAGs befassen, sollten Sie sich unbedingt in allen vier BCSC-Büchern, die sich damit befassen – </a:t>
            </a:r>
            <a:r>
              <a:rPr lang="en-US" sz="1200" i="1">
                <a:solidFill>
                  <a:srgbClr val="BAD2D2"/>
                </a:solidFill>
                <a:latin typeface="Arial"/>
                <a:ea typeface="Arial"/>
                <a:cs typeface="Arial"/>
                <a:sym typeface="Arial"/>
              </a:rPr>
              <a:t>„Glaukom“</a:t>
            </a:r>
            <a:r>
              <a:rPr lang="en-US" sz="1200">
                <a:solidFill>
                  <a:srgbClr val="BAD2D2"/>
                </a:solidFill>
                <a:latin typeface="Arial"/>
                <a:ea typeface="Arial"/>
                <a:cs typeface="Arial"/>
                <a:sym typeface="Arial"/>
              </a:rPr>
              <a:t>, </a:t>
            </a:r>
            <a:r>
              <a:rPr lang="en-US" sz="1200" i="1">
                <a:solidFill>
                  <a:srgbClr val="BAD2D2"/>
                </a:solidFill>
                <a:latin typeface="Arial"/>
                <a:ea typeface="Arial"/>
                <a:cs typeface="Arial"/>
                <a:sym typeface="Arial"/>
              </a:rPr>
              <a:t>„Uveitis“</a:t>
            </a:r>
            <a:r>
              <a:rPr lang="en-US" sz="1200">
                <a:solidFill>
                  <a:srgbClr val="BAD2D2"/>
                </a:solidFill>
                <a:latin typeface="Arial"/>
                <a:ea typeface="Arial"/>
                <a:cs typeface="Arial"/>
                <a:sym typeface="Arial"/>
              </a:rPr>
              <a:t>, </a:t>
            </a:r>
            <a:r>
              <a:rPr lang="en-US" sz="1200" i="1">
                <a:solidFill>
                  <a:srgbClr val="BAD2D2"/>
                </a:solidFill>
                <a:latin typeface="Arial"/>
                <a:ea typeface="Arial"/>
                <a:cs typeface="Arial"/>
                <a:sym typeface="Arial"/>
              </a:rPr>
              <a:t>„Linse“ </a:t>
            </a:r>
            <a:r>
              <a:rPr lang="en-US" sz="1200">
                <a:solidFill>
                  <a:srgbClr val="BAD2D2"/>
                </a:solidFill>
                <a:latin typeface="Arial"/>
                <a:ea typeface="Arial"/>
                <a:cs typeface="Arial"/>
                <a:sym typeface="Arial"/>
              </a:rPr>
              <a:t>und </a:t>
            </a:r>
            <a:r>
              <a:rPr lang="en-US" sz="1200" i="1">
                <a:solidFill>
                  <a:srgbClr val="BAD2D2"/>
                </a:solidFill>
                <a:latin typeface="Arial"/>
                <a:ea typeface="Arial"/>
                <a:cs typeface="Arial"/>
                <a:sym typeface="Arial"/>
              </a:rPr>
              <a:t>„Path“ – </a:t>
            </a:r>
            <a:r>
              <a:rPr lang="en-US" sz="1200">
                <a:solidFill>
                  <a:srgbClr val="BAD2D2"/>
                </a:solidFill>
                <a:latin typeface="Arial"/>
                <a:ea typeface="Arial"/>
                <a:cs typeface="Arial"/>
                <a:sym typeface="Arial"/>
              </a:rPr>
              <a:t>darüber informieren und sich darauf einstellen, dabei mit Unstimmigkeiten konfrontiert zu werden.</a:t>
            </a:r>
            <a:endParaRPr/>
          </a:p>
        </p:txBody>
      </p:sp>
      <p:sp>
        <p:nvSpPr>
          <p:cNvPr id="1764" name="Google Shape;1764;g3f6b88809e0_0_323"/>
          <p:cNvSpPr txBox="1"/>
          <p:nvPr/>
        </p:nvSpPr>
        <p:spPr>
          <a:xfrm>
            <a:off x="306699" y="602190"/>
            <a:ext cx="8610000" cy="210300"/>
          </a:xfrm>
          <a:prstGeom prst="rect">
            <a:avLst/>
          </a:prstGeom>
          <a:solidFill>
            <a:srgbClr val="C8C860"/>
          </a:solidFill>
          <a:ln w="9525" cap="flat" cmpd="sng">
            <a:solidFill>
              <a:schemeClr val="dk1"/>
            </a:solidFill>
            <a:prstDash val="solid"/>
            <a:round/>
            <a:headEnd type="none" w="sm" len="sm"/>
            <a:tailEnd type="none" w="sm" len="sm"/>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Und nun ein überaus langer Exkurs zu Immunologie und den linsenbedingten O</a:t>
            </a:r>
            <a:r>
              <a:rPr lang="en-US" sz="1200" i="1">
                <a:solidFill>
                  <a:schemeClr val="dk1"/>
                </a:solidFill>
              </a:rPr>
              <a:t>W</a:t>
            </a:r>
            <a:r>
              <a:rPr lang="en-US" sz="1200" i="1">
                <a:solidFill>
                  <a:schemeClr val="dk1"/>
                </a:solidFill>
                <a:latin typeface="Arial"/>
                <a:ea typeface="Arial"/>
                <a:cs typeface="Arial"/>
                <a:sym typeface="Arial"/>
              </a:rPr>
              <a:t>Gs:</a:t>
            </a:r>
            <a:endParaRP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Shape 1768"/>
        <p:cNvGrpSpPr/>
        <p:nvPr/>
      </p:nvGrpSpPr>
      <p:grpSpPr>
        <a:xfrm>
          <a:off x="0" y="0"/>
          <a:ext cx="0" cy="0"/>
          <a:chOff x="0" y="0"/>
          <a:chExt cx="0" cy="0"/>
        </a:xfrm>
      </p:grpSpPr>
      <p:sp>
        <p:nvSpPr>
          <p:cNvPr id="1769" name="Google Shape;1769;g3f6b88809e0_0_335"/>
          <p:cNvSpPr txBox="1">
            <a:spLocks noGrp="1"/>
          </p:cNvSpPr>
          <p:nvPr>
            <p:ph type="body" idx="1"/>
          </p:nvPr>
        </p:nvSpPr>
        <p:spPr>
          <a:xfrm>
            <a:off x="381000" y="1010424"/>
            <a:ext cx="8382000" cy="54963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In der Regel einseitig: Alle</a:t>
            </a:r>
            <a:endParaRPr/>
          </a:p>
          <a:p>
            <a:pPr marL="342900" lvl="0" indent="-342900" algn="l" rtl="0">
              <a:spcBef>
                <a:spcPts val="240"/>
              </a:spcBef>
              <a:spcAft>
                <a:spcPts val="0"/>
              </a:spcAft>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Assoziiert mit reifer/überreifer Katarakt: Phakolytisch</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Vitritis kann vorliegen: Phakoantigen</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Die Gonioskopie zeigt kortikales Material im Kammerwinkel: Linsenpartikel</a:t>
            </a:r>
            <a:endParaRPr/>
          </a:p>
          <a:p>
            <a:pPr marL="342900" lvl="0" indent="-342900" algn="l" rtl="0">
              <a:spcBef>
                <a:spcPts val="240"/>
              </a:spcBef>
              <a:spcAft>
                <a:spcPts val="0"/>
              </a:spcAft>
              <a:buSzPts val="840"/>
              <a:buChar char="●"/>
            </a:pPr>
            <a:r>
              <a:rPr lang="en-US" sz="1200">
                <a:solidFill>
                  <a:srgbClr val="BFBFBF"/>
                </a:solidFill>
              </a:rPr>
              <a:t>Am wenigsten wahrscheinlich, dass sich ein erhöhter Augeninnendruck entwickelt: Phakoantigen</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Wird durch eine </a:t>
            </a:r>
            <a:r>
              <a:rPr lang="en-US" sz="1200" b="1" i="1" u="sng"/>
              <a:t>angeborene </a:t>
            </a:r>
            <a:r>
              <a:rPr lang="en-US" sz="1200" u="sng"/>
              <a:t>Immunantwort </a:t>
            </a:r>
            <a:r>
              <a:rPr lang="en-US" sz="1200">
                <a:solidFill>
                  <a:srgbClr val="BFBFBF"/>
                </a:solidFill>
              </a:rPr>
              <a:t>vermittelt: Phakolytisch</a:t>
            </a:r>
            <a:endParaRPr sz="2200">
              <a:solidFill>
                <a:srgbClr val="BFBFBF"/>
              </a:solidFill>
            </a:endParaRPr>
          </a:p>
        </p:txBody>
      </p:sp>
      <p:sp>
        <p:nvSpPr>
          <p:cNvPr id="1770" name="Google Shape;1770;g3f6b88809e0_0_335"/>
          <p:cNvSpPr txBox="1"/>
          <p:nvPr/>
        </p:nvSpPr>
        <p:spPr>
          <a:xfrm>
            <a:off x="1247361" y="135698"/>
            <a:ext cx="6649200" cy="7092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rgbClr val="D8D8D8"/>
                </a:solidFill>
              </a:rPr>
              <a:t>Ordnen Sie jeder Aussage das damit verbundene </a:t>
            </a:r>
            <a:r>
              <a:rPr lang="en-US" sz="1200" b="1">
                <a:solidFill>
                  <a:srgbClr val="D8D8D8"/>
                </a:solidFill>
              </a:rPr>
              <a:t>linsenbedingte sekundäre OWG </a:t>
            </a:r>
            <a:r>
              <a:rPr lang="en-US" sz="1200">
                <a:solidFill>
                  <a:srgbClr val="D8D8D8"/>
                </a:solidFill>
              </a:rPr>
              <a:t>zu (einige Aussagen können mehreren Formen zugeordnet werden)</a:t>
            </a:r>
            <a:endParaRPr>
              <a:solidFill>
                <a:srgbClr val="D8D8D8"/>
              </a:solidFill>
            </a:endParaRPr>
          </a:p>
          <a:p>
            <a:pPr marL="0" lvl="0" indent="0" algn="l" rtl="0">
              <a:spcBef>
                <a:spcPts val="0"/>
              </a:spcBef>
              <a:spcAft>
                <a:spcPts val="0"/>
              </a:spcAft>
              <a:buClr>
                <a:srgbClr val="0000FF"/>
              </a:buClr>
              <a:buSzPts val="1200"/>
              <a:buFont typeface="Noto Sans Symbols"/>
              <a:buNone/>
            </a:pPr>
            <a:r>
              <a:rPr lang="en-US" sz="1200" b="1">
                <a:solidFill>
                  <a:srgbClr val="D8D8D8"/>
                </a:solidFill>
              </a:rPr>
              <a:t>Phakolytisches Glaukom       Phakoantigenes Glaukom    Linsenpartikelglaukom</a:t>
            </a:r>
            <a:endParaRPr sz="1200">
              <a:solidFill>
                <a:srgbClr val="D8D8D8"/>
              </a:solidFill>
            </a:endParaRPr>
          </a:p>
          <a:p>
            <a:pPr marL="0" marR="0" lvl="0" indent="0" algn="l" rtl="0">
              <a:lnSpc>
                <a:spcPct val="100000"/>
              </a:lnSpc>
              <a:spcBef>
                <a:spcPts val="0"/>
              </a:spcBef>
              <a:spcAft>
                <a:spcPts val="0"/>
              </a:spcAft>
              <a:buClr>
                <a:srgbClr val="D8D8D8"/>
              </a:buClr>
              <a:buSzPts val="1200"/>
              <a:buFont typeface="Noto Sans Symbols"/>
              <a:buNone/>
            </a:pPr>
            <a:endParaRPr sz="1200">
              <a:solidFill>
                <a:srgbClr val="D8D8D8"/>
              </a:solidFill>
            </a:endParaRPr>
          </a:p>
        </p:txBody>
      </p:sp>
      <p:sp>
        <p:nvSpPr>
          <p:cNvPr id="1771" name="Google Shape;1771;g3f6b88809e0_0_33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142</a:t>
            </a:fld>
            <a:endParaRPr sz="1000" b="0" i="0" u="none" strike="noStrike" cap="none">
              <a:solidFill>
                <a:srgbClr val="000000"/>
              </a:solidFill>
              <a:latin typeface="Arial"/>
              <a:ea typeface="Arial"/>
              <a:cs typeface="Arial"/>
              <a:sym typeface="Arial"/>
            </a:endParaRPr>
          </a:p>
        </p:txBody>
      </p:sp>
      <p:sp>
        <p:nvSpPr>
          <p:cNvPr id="1772" name="Google Shape;1772;g3f6b88809e0_0_335"/>
          <p:cNvSpPr txBox="1"/>
          <p:nvPr/>
        </p:nvSpPr>
        <p:spPr>
          <a:xfrm>
            <a:off x="457200" y="2264549"/>
            <a:ext cx="8479200" cy="1534200"/>
          </a:xfrm>
          <a:prstGeom prst="rect">
            <a:avLst/>
          </a:prstGeom>
          <a:solidFill>
            <a:srgbClr val="EDEDCB"/>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BFBFBF"/>
                </a:solidFill>
                <a:latin typeface="Arial"/>
                <a:ea typeface="Arial"/>
                <a:cs typeface="Arial"/>
                <a:sym typeface="Arial"/>
              </a:rPr>
              <a:t>Es gibt zwei große Kategorien von Immunreaktionen – welche sind das?</a:t>
            </a:r>
            <a:endParaRPr/>
          </a:p>
          <a:p>
            <a:pPr marL="0" marR="0" lvl="0" indent="0" algn="l" rtl="0">
              <a:spcBef>
                <a:spcPts val="0"/>
              </a:spcBef>
              <a:spcAft>
                <a:spcPts val="0"/>
              </a:spcAft>
              <a:buNone/>
            </a:pPr>
            <a:r>
              <a:rPr lang="en-US" sz="1200" b="1">
                <a:solidFill>
                  <a:srgbClr val="BFBFBF"/>
                </a:solidFill>
                <a:latin typeface="Arial"/>
                <a:ea typeface="Arial"/>
                <a:cs typeface="Arial"/>
                <a:sym typeface="Arial"/>
              </a:rPr>
              <a:t>Angeboren </a:t>
            </a:r>
            <a:r>
              <a:rPr lang="en-US" sz="1200">
                <a:solidFill>
                  <a:srgbClr val="BFBFBF"/>
                </a:solidFill>
                <a:latin typeface="Arial"/>
                <a:ea typeface="Arial"/>
                <a:cs typeface="Arial"/>
                <a:sym typeface="Arial"/>
              </a:rPr>
              <a:t>und </a:t>
            </a:r>
            <a:r>
              <a:rPr lang="en-US" sz="1200" b="1">
                <a:solidFill>
                  <a:srgbClr val="BFBFBF"/>
                </a:solidFill>
                <a:latin typeface="Arial"/>
                <a:ea typeface="Arial"/>
                <a:cs typeface="Arial"/>
                <a:sym typeface="Arial"/>
              </a:rPr>
              <a:t>adaptiv </a:t>
            </a:r>
            <a:r>
              <a:rPr lang="en-US" sz="1200">
                <a:solidFill>
                  <a:srgbClr val="BFBFBF"/>
                </a:solidFill>
                <a:latin typeface="Arial"/>
                <a:ea typeface="Arial"/>
                <a:cs typeface="Arial"/>
                <a:sym typeface="Arial"/>
              </a:rPr>
              <a:t>(zu Ihrer Information: Wir werden, wie zuvor versprochen, nun </a:t>
            </a:r>
            <a:r>
              <a:rPr lang="en-US" sz="1200" i="1">
                <a:solidFill>
                  <a:srgbClr val="BFBFBF"/>
                </a:solidFill>
                <a:latin typeface="Arial"/>
                <a:ea typeface="Arial"/>
                <a:cs typeface="Arial"/>
                <a:sym typeface="Arial"/>
              </a:rPr>
              <a:t>die adaptive Immunantwort </a:t>
            </a:r>
            <a:r>
              <a:rPr lang="en-US" sz="1200">
                <a:solidFill>
                  <a:srgbClr val="BFBFBF"/>
                </a:solidFill>
                <a:latin typeface="Arial"/>
                <a:ea typeface="Arial"/>
                <a:cs typeface="Arial"/>
                <a:sym typeface="Arial"/>
              </a:rPr>
              <a:t>näher erläutern)</a:t>
            </a:r>
            <a:endParaRPr sz="1400" b="1">
              <a:solidFill>
                <a:srgbClr val="BFBFBF"/>
              </a:solidFill>
              <a:latin typeface="Arial"/>
              <a:ea typeface="Arial"/>
              <a:cs typeface="Arial"/>
              <a:sym typeface="Arial"/>
            </a:endParaRPr>
          </a:p>
          <a:p>
            <a:pPr marL="0" marR="0" lvl="0" indent="0" algn="l" rtl="0">
              <a:spcBef>
                <a:spcPts val="0"/>
              </a:spcBef>
              <a:spcAft>
                <a:spcPts val="0"/>
              </a:spcAft>
              <a:buNone/>
            </a:pPr>
            <a:endParaRPr sz="1400">
              <a:solidFill>
                <a:srgbClr val="BFBFBF"/>
              </a:solidFill>
              <a:latin typeface="Arial"/>
              <a:ea typeface="Arial"/>
              <a:cs typeface="Arial"/>
              <a:sym typeface="Arial"/>
            </a:endParaRPr>
          </a:p>
          <a:p>
            <a:pPr marL="0" marR="0" lvl="0" indent="0" algn="l" rtl="0">
              <a:spcBef>
                <a:spcPts val="0"/>
              </a:spcBef>
              <a:spcAft>
                <a:spcPts val="0"/>
              </a:spcAft>
              <a:buNone/>
            </a:pPr>
            <a:r>
              <a:rPr lang="en-US" sz="1200" i="1">
                <a:solidFill>
                  <a:srgbClr val="BFBFBF"/>
                </a:solidFill>
                <a:latin typeface="Arial"/>
                <a:ea typeface="Arial"/>
                <a:cs typeface="Arial"/>
                <a:sym typeface="Arial"/>
              </a:rPr>
              <a:t>Was ist im Allgemeinen die Natur der jeweiligen Reaktion, und wie unterscheiden sie sich?</a:t>
            </a:r>
            <a:endParaRPr/>
          </a:p>
          <a:p>
            <a:pPr marL="0" marR="0" lvl="0" indent="0" algn="l" rtl="0">
              <a:spcBef>
                <a:spcPts val="0"/>
              </a:spcBef>
              <a:spcAft>
                <a:spcPts val="0"/>
              </a:spcAft>
              <a:buNone/>
            </a:pPr>
            <a:r>
              <a:rPr lang="en-US" sz="1200">
                <a:solidFill>
                  <a:srgbClr val="BFBFBF"/>
                </a:solidFill>
                <a:latin typeface="Arial"/>
                <a:ea typeface="Arial"/>
                <a:cs typeface="Arial"/>
                <a:sym typeface="Arial"/>
              </a:rPr>
              <a:t>Die adaptive Immunantwort beinhaltet einen „Lernprozess“, bei dem Überwachungszellen lernen, Fremdstoffe zu erkennen und sich an sie zu erinnern. Die angeborene (oder </a:t>
            </a:r>
            <a:r>
              <a:rPr lang="en-US" sz="1200" i="1">
                <a:solidFill>
                  <a:srgbClr val="BFBFBF"/>
                </a:solidFill>
                <a:latin typeface="Arial"/>
                <a:ea typeface="Arial"/>
                <a:cs typeface="Arial"/>
                <a:sym typeface="Arial"/>
              </a:rPr>
              <a:t>natürliche</a:t>
            </a:r>
            <a:r>
              <a:rPr lang="en-US" sz="1200">
                <a:solidFill>
                  <a:srgbClr val="BFBFBF"/>
                </a:solidFill>
                <a:latin typeface="Arial"/>
                <a:ea typeface="Arial"/>
                <a:cs typeface="Arial"/>
                <a:sym typeface="Arial"/>
              </a:rPr>
              <a:t>) Immunantwort hingegen erfordert keinen Lernprozess – sie stützt sich auf </a:t>
            </a:r>
            <a:r>
              <a:rPr lang="en-US" sz="1200" b="1" u="sng">
                <a:solidFill>
                  <a:srgbClr val="0000FF"/>
                </a:solidFill>
                <a:latin typeface="Arial"/>
                <a:ea typeface="Arial"/>
                <a:cs typeface="Arial"/>
                <a:sym typeface="Arial"/>
              </a:rPr>
              <a:t>„vorprogrammierte“ Immunzellen</a:t>
            </a:r>
            <a:r>
              <a:rPr lang="en-US" sz="1200">
                <a:solidFill>
                  <a:srgbClr val="BFBFBF"/>
                </a:solidFill>
                <a:latin typeface="Arial"/>
                <a:ea typeface="Arial"/>
                <a:cs typeface="Arial"/>
                <a:sym typeface="Arial"/>
              </a:rPr>
              <a:t>,</a:t>
            </a:r>
            <a:r>
              <a:rPr lang="en-US" sz="1200" b="1" u="sng">
                <a:solidFill>
                  <a:srgbClr val="0000FF"/>
                </a:solidFill>
                <a:latin typeface="Arial"/>
                <a:ea typeface="Arial"/>
                <a:cs typeface="Arial"/>
                <a:sym typeface="Arial"/>
              </a:rPr>
              <a:t> </a:t>
            </a:r>
            <a:r>
              <a:rPr lang="en-US" sz="1200">
                <a:solidFill>
                  <a:srgbClr val="BFBFBF"/>
                </a:solidFill>
                <a:latin typeface="Arial"/>
                <a:ea typeface="Arial"/>
                <a:cs typeface="Arial"/>
                <a:sym typeface="Arial"/>
              </a:rPr>
              <a:t>um Fremdstoffe zu erkennen, auf die sie im Gewebe oder Blut treffen.</a:t>
            </a:r>
            <a:endParaRPr/>
          </a:p>
        </p:txBody>
      </p:sp>
      <p:sp>
        <p:nvSpPr>
          <p:cNvPr id="1773" name="Google Shape;1773;g3f6b88809e0_0_335"/>
          <p:cNvSpPr/>
          <p:nvPr/>
        </p:nvSpPr>
        <p:spPr>
          <a:xfrm>
            <a:off x="1220857" y="3429000"/>
            <a:ext cx="5193300" cy="989100"/>
          </a:xfrm>
          <a:prstGeom prst="frame">
            <a:avLst>
              <a:gd name="adj1" fmla="val 12500"/>
            </a:avLst>
          </a:prstGeom>
          <a:solidFill>
            <a:srgbClr val="FF00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774" name="Google Shape;1774;g3f6b88809e0_0_335"/>
          <p:cNvSpPr txBox="1"/>
          <p:nvPr/>
        </p:nvSpPr>
        <p:spPr>
          <a:xfrm>
            <a:off x="1282947" y="4595892"/>
            <a:ext cx="5069100" cy="579900"/>
          </a:xfrm>
          <a:prstGeom prst="rect">
            <a:avLst/>
          </a:prstGeom>
          <a:solidFill>
            <a:srgbClr val="0020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lt1"/>
                </a:solidFill>
                <a:latin typeface="Arial"/>
                <a:ea typeface="Arial"/>
                <a:cs typeface="Arial"/>
                <a:sym typeface="Arial"/>
              </a:rPr>
              <a:t>Was sind die beiden wichtigsten Effektorzelltypen der angeborenen Immunität?</a:t>
            </a:r>
            <a:endParaRPr/>
          </a:p>
          <a:p>
            <a:pPr marL="0" marR="0" lvl="0" indent="0" algn="l" rtl="0">
              <a:spcBef>
                <a:spcPts val="0"/>
              </a:spcBef>
              <a:spcAft>
                <a:spcPts val="0"/>
              </a:spcAft>
              <a:buNone/>
            </a:pPr>
            <a:r>
              <a:rPr lang="en-US" sz="1200" b="1">
                <a:solidFill>
                  <a:schemeClr val="lt1"/>
                </a:solidFill>
                <a:latin typeface="Arial"/>
                <a:ea typeface="Arial"/>
                <a:cs typeface="Arial"/>
                <a:sym typeface="Arial"/>
              </a:rPr>
              <a:t>Neutrophile </a:t>
            </a:r>
            <a:r>
              <a:rPr lang="en-US" sz="1200">
                <a:solidFill>
                  <a:schemeClr val="lt1"/>
                </a:solidFill>
                <a:latin typeface="Arial"/>
                <a:ea typeface="Arial"/>
                <a:cs typeface="Arial"/>
                <a:sym typeface="Arial"/>
              </a:rPr>
              <a:t>und </a:t>
            </a:r>
            <a:r>
              <a:rPr lang="en-US" sz="1200" b="1">
                <a:solidFill>
                  <a:schemeClr val="lt1"/>
                </a:solidFill>
                <a:latin typeface="Arial"/>
                <a:ea typeface="Arial"/>
                <a:cs typeface="Arial"/>
                <a:sym typeface="Arial"/>
              </a:rPr>
              <a:t>Makrophagen</a:t>
            </a:r>
            <a:endParaRPr/>
          </a:p>
        </p:txBody>
      </p:sp>
      <p:sp>
        <p:nvSpPr>
          <p:cNvPr id="1775" name="Google Shape;1775;g3f6b88809e0_0_335"/>
          <p:cNvSpPr txBox="1"/>
          <p:nvPr/>
        </p:nvSpPr>
        <p:spPr>
          <a:xfrm>
            <a:off x="333033" y="971522"/>
            <a:ext cx="8479200" cy="5105100"/>
          </a:xfrm>
          <a:prstGeom prst="rect">
            <a:avLst/>
          </a:prstGeom>
          <a:solidFill>
            <a:srgbClr val="BAD2D2"/>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rgbClr val="0000FF"/>
                </a:solidFill>
                <a:latin typeface="Arial"/>
                <a:ea typeface="Arial"/>
                <a:cs typeface="Arial"/>
                <a:sym typeface="Arial"/>
              </a:rPr>
              <a:t>Einige Kliniker </a:t>
            </a:r>
            <a:r>
              <a:rPr lang="en-US" sz="1200">
                <a:solidFill>
                  <a:srgbClr val="0000FF"/>
                </a:solidFill>
              </a:rPr>
              <a:t>verwenden</a:t>
            </a:r>
            <a:r>
              <a:rPr lang="en-US" sz="1200">
                <a:solidFill>
                  <a:srgbClr val="0000FF"/>
                </a:solidFill>
                <a:latin typeface="Arial"/>
                <a:ea typeface="Arial"/>
                <a:cs typeface="Arial"/>
                <a:sym typeface="Arial"/>
              </a:rPr>
              <a:t> den Begriff </a:t>
            </a:r>
            <a:r>
              <a:rPr lang="en-US" sz="1200" i="1">
                <a:solidFill>
                  <a:srgbClr val="0000FF"/>
                </a:solidFill>
                <a:latin typeface="Arial"/>
                <a:ea typeface="Arial"/>
                <a:cs typeface="Arial"/>
                <a:sym typeface="Arial"/>
              </a:rPr>
              <a:t>„Immunantwort“ </a:t>
            </a:r>
            <a:r>
              <a:rPr lang="en-US" sz="1200">
                <a:solidFill>
                  <a:srgbClr val="0000FF"/>
                </a:solidFill>
              </a:rPr>
              <a:t>ausschließlich für klinische Situationen, an denen nur die adaptive Immunität beteiligt ist. Liegt hingegen lediglich eine Reaktion des angeborenen Immunsystems vor, verwenden sie zur Beschreibung des klinischen Erscheinungsbildes den</a:t>
            </a:r>
            <a:r>
              <a:rPr lang="en-US" sz="1200">
                <a:solidFill>
                  <a:srgbClr val="0000FF"/>
                </a:solidFill>
                <a:latin typeface="Arial"/>
                <a:ea typeface="Arial"/>
                <a:cs typeface="Arial"/>
                <a:sym typeface="Arial"/>
              </a:rPr>
              <a:t> allgemeineren Begriff </a:t>
            </a:r>
            <a:r>
              <a:rPr lang="en-US" sz="1200" i="1">
                <a:solidFill>
                  <a:srgbClr val="0000FF"/>
                </a:solidFill>
                <a:latin typeface="Arial"/>
                <a:ea typeface="Arial"/>
                <a:cs typeface="Arial"/>
                <a:sym typeface="Arial"/>
              </a:rPr>
              <a:t>„Entzündungsreaktion“ </a:t>
            </a:r>
            <a:r>
              <a:rPr lang="en-US" sz="1200">
                <a:solidFill>
                  <a:srgbClr val="0000FF"/>
                </a:solidFill>
                <a:latin typeface="Arial"/>
                <a:ea typeface="Arial"/>
                <a:cs typeface="Arial"/>
                <a:sym typeface="Arial"/>
              </a:rPr>
              <a:t>bzw. </a:t>
            </a:r>
            <a:r>
              <a:rPr lang="en-US" sz="1200" i="1">
                <a:solidFill>
                  <a:srgbClr val="0000FF"/>
                </a:solidFill>
              </a:rPr>
              <a:t>„Inflammation“.</a:t>
            </a:r>
            <a:r>
              <a:rPr lang="en-US" sz="1200">
                <a:solidFill>
                  <a:schemeClr val="dk1"/>
                </a:solidFill>
                <a:latin typeface="Arial"/>
                <a:ea typeface="Arial"/>
                <a:cs typeface="Arial"/>
                <a:sym typeface="Arial"/>
              </a:rPr>
              <a:t> </a:t>
            </a:r>
            <a:r>
              <a:rPr lang="en-US" sz="1200">
                <a:solidFill>
                  <a:schemeClr val="dk1"/>
                </a:solidFill>
              </a:rPr>
              <a:t>Gleichwohl werden die durch adaptive und angeborene Immunreaktionen hervorgerufenen klinischen Zeichen und Symptome gleichermaßen als „Entzündung“ bezeichnet. Trotz der zugrunde liegenden Unterschiede in den pathophysiologischen Mechanismen sind sie an der Spaltlampe in der Regel nicht voneinander zu unterscheiden.</a:t>
            </a:r>
            <a:endParaRPr>
              <a:solidFill>
                <a:schemeClr val="dk1"/>
              </a:solidFill>
            </a:endParaRPr>
          </a:p>
          <a:p>
            <a:pPr marL="0" marR="0" lvl="0" indent="0" algn="l" rtl="0">
              <a:spcBef>
                <a:spcPts val="0"/>
              </a:spcBef>
              <a:spcAft>
                <a:spcPts val="0"/>
              </a:spcAft>
              <a:buNone/>
            </a:pPr>
            <a:endParaRPr sz="1400">
              <a:solidFill>
                <a:srgbClr val="BAD2D2"/>
              </a:solidFill>
              <a:latin typeface="Arial"/>
              <a:ea typeface="Arial"/>
              <a:cs typeface="Arial"/>
              <a:sym typeface="Arial"/>
            </a:endParaRPr>
          </a:p>
          <a:p>
            <a:pPr marL="0" marR="0" lvl="0" indent="0" algn="l" rtl="0">
              <a:spcBef>
                <a:spcPts val="0"/>
              </a:spcBef>
              <a:spcAft>
                <a:spcPts val="0"/>
              </a:spcAft>
              <a:buNone/>
            </a:pPr>
            <a:r>
              <a:rPr lang="en-US" sz="1200">
                <a:solidFill>
                  <a:srgbClr val="0000FF"/>
                </a:solidFill>
              </a:rPr>
              <a:t>Ich gehe deshalb so ausführlich darauf ein, weil dies die scheinbaren Inkonsistenzen zwischen den verschiedenen Bänden des </a:t>
            </a:r>
            <a:r>
              <a:rPr lang="en-US" sz="1200" i="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7"/>
                  </a:ext>
                </a:extLst>
              </a:rPr>
              <a:t>BCSC</a:t>
            </a:r>
            <a:r>
              <a:rPr lang="en-US" sz="1200">
                <a:solidFill>
                  <a:srgbClr val="0000FF"/>
                </a:solidFill>
              </a:rPr>
              <a:t> hinsichtlich des </a:t>
            </a:r>
            <a:r>
              <a:rPr lang="en-US" sz="1200" i="1">
                <a:solidFill>
                  <a:srgbClr val="0000FF"/>
                </a:solidFill>
              </a:rPr>
              <a:t>phakolytischen</a:t>
            </a:r>
            <a:r>
              <a:rPr lang="en-US" sz="1200">
                <a:solidFill>
                  <a:srgbClr val="0000FF"/>
                </a:solidFill>
              </a:rPr>
              <a:t>, </a:t>
            </a:r>
            <a:r>
              <a:rPr lang="en-US" sz="1200" i="1">
                <a:solidFill>
                  <a:srgbClr val="0000FF"/>
                </a:solidFill>
              </a:rPr>
              <a:t>phakoantigenen</a:t>
            </a:r>
            <a:r>
              <a:rPr lang="en-US" sz="1200">
                <a:solidFill>
                  <a:srgbClr val="0000FF"/>
                </a:solidFill>
              </a:rPr>
              <a:t> und </a:t>
            </a:r>
            <a:r>
              <a:rPr lang="en-US" sz="1200" i="1">
                <a:solidFill>
                  <a:srgbClr val="0000FF"/>
                </a:solidFill>
              </a:rPr>
              <a:t>Linsenpartikelglaukoms</a:t>
            </a:r>
            <a:r>
              <a:rPr lang="en-US" sz="1200">
                <a:solidFill>
                  <a:srgbClr val="0000FF"/>
                </a:solidFill>
              </a:rPr>
              <a:t> erklärt.</a:t>
            </a:r>
            <a:r>
              <a:rPr lang="en-US" sz="1200">
                <a:solidFill>
                  <a:schemeClr val="dk1"/>
                </a:solidFill>
              </a:rPr>
              <a:t> Nehmen wir beispielsweise den Band </a:t>
            </a:r>
            <a:r>
              <a:rPr lang="en-US" sz="1200" i="1">
                <a:solidFill>
                  <a:schemeClr val="dk1"/>
                </a:solidFill>
              </a:rPr>
              <a:t>Linse</a:t>
            </a:r>
            <a:r>
              <a:rPr lang="en-US" sz="1200">
                <a:solidFill>
                  <a:schemeClr val="dk1"/>
                </a:solidFill>
              </a:rPr>
              <a:t>. Dort wird die „phakoantigene Uveitis“ – der Begriff phakoantigenes </a:t>
            </a:r>
            <a:r>
              <a:rPr lang="en-US" sz="1200" i="1">
                <a:solidFill>
                  <a:schemeClr val="dk1"/>
                </a:solidFill>
              </a:rPr>
              <a:t>Glaukom</a:t>
            </a:r>
            <a:r>
              <a:rPr lang="en-US" sz="1200">
                <a:solidFill>
                  <a:schemeClr val="dk1"/>
                </a:solidFill>
              </a:rPr>
              <a:t> wird nicht verwendet – als „immunvermittelt“ bezeichnet. Demgegenüber wird ausdrücklich darauf hingewiesen, dass ein </a:t>
            </a:r>
            <a:r>
              <a:rPr lang="en-US" sz="1200" b="1">
                <a:solidFill>
                  <a:schemeClr val="dk1"/>
                </a:solidFill>
              </a:rPr>
              <a:t>phakolytisches</a:t>
            </a:r>
            <a:r>
              <a:rPr lang="en-US" sz="1200">
                <a:solidFill>
                  <a:schemeClr val="dk1"/>
                </a:solidFill>
              </a:rPr>
              <a:t> Glaukom </a:t>
            </a:r>
            <a:r>
              <a:rPr lang="en-US" sz="1200" b="1">
                <a:solidFill>
                  <a:schemeClr val="dk1"/>
                </a:solidFill>
              </a:rPr>
              <a:t>keine</a:t>
            </a:r>
            <a:r>
              <a:rPr lang="en-US" sz="1200">
                <a:solidFill>
                  <a:schemeClr val="dk1"/>
                </a:solidFill>
              </a:rPr>
              <a:t> Immunreaktion auslöst.</a:t>
            </a:r>
            <a:r>
              <a:rPr lang="en-US" sz="1200">
                <a:solidFill>
                  <a:srgbClr val="0000FF"/>
                </a:solidFill>
              </a:rPr>
              <a:t> In ähnlicher Weise ordnet der </a:t>
            </a:r>
            <a:r>
              <a:rPr lang="en-US" sz="120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8"/>
                  </a:ext>
                </a:extLst>
              </a:rPr>
              <a:t>Band</a:t>
            </a:r>
            <a:r>
              <a:rPr lang="en-US" sz="1200">
                <a:solidFill>
                  <a:srgbClr val="0000FF"/>
                </a:solidFill>
              </a:rPr>
              <a:t> </a:t>
            </a:r>
            <a:r>
              <a:rPr lang="en-US" sz="1200" i="1">
                <a:solidFill>
                  <a:srgbClr val="0000FF"/>
                </a:solidFill>
              </a:rPr>
              <a:t>Path</a:t>
            </a:r>
            <a:r>
              <a:rPr lang="en-US" sz="1200">
                <a:solidFill>
                  <a:srgbClr val="0000FF"/>
                </a:solidFill>
              </a:rPr>
              <a:t> die phakoantigene Uveitis einem Abschnitt mit der Überschrift </a:t>
            </a:r>
            <a:r>
              <a:rPr lang="en-US" sz="1200" i="1">
                <a:solidFill>
                  <a:srgbClr val="0000FF"/>
                </a:solidFill>
              </a:rPr>
              <a:t>Inflammationen</a:t>
            </a:r>
            <a:r>
              <a:rPr lang="en-US" sz="1200">
                <a:solidFill>
                  <a:srgbClr val="0000FF"/>
                </a:solidFill>
              </a:rPr>
              <a:t> zu, nicht jedoch das phakolytische Glaukom. Letzteres wird vielmehr unter </a:t>
            </a:r>
            <a:r>
              <a:rPr lang="en-US" sz="1200" i="1">
                <a:solidFill>
                  <a:srgbClr val="0000FF"/>
                </a:solidFill>
              </a:rPr>
              <a:t>Sekundäre Glaukome mit Material im Trabekelmaschenwerk</a:t>
            </a:r>
            <a:r>
              <a:rPr lang="en-US" sz="1200">
                <a:solidFill>
                  <a:srgbClr val="0000FF"/>
                </a:solidFill>
              </a:rPr>
              <a:t> behandelt.</a:t>
            </a:r>
            <a:r>
              <a:rPr lang="en-US" sz="1200">
                <a:solidFill>
                  <a:schemeClr val="dk1"/>
                </a:solidFill>
              </a:rPr>
              <a:t> </a:t>
            </a:r>
            <a:r>
              <a:rPr lang="en-US" sz="1200" u="sng">
                <a:solidFill>
                  <a:schemeClr val="dk1"/>
                </a:solidFill>
              </a:rPr>
              <a:t>Diese Einordnungen veranschaulichen die oben beschriebene Auffassung, nach der eine </a:t>
            </a:r>
            <a:r>
              <a:rPr lang="en-US" sz="1200" i="1" u="sng">
                <a:solidFill>
                  <a:schemeClr val="dk1"/>
                </a:solidFill>
              </a:rPr>
              <a:t>„Immunreaktion“ einer adaptiven Immunantwort entspricht.</a:t>
            </a:r>
            <a:r>
              <a:rPr lang="en-US" sz="1200">
                <a:solidFill>
                  <a:schemeClr val="dk1"/>
                </a:solidFill>
              </a:rPr>
              <a:t> (Der Begriff „Linsenpartikelglaukom“ findet sich im Stichwortverzeichnis des </a:t>
            </a:r>
            <a:r>
              <a:rPr lang="en-US" sz="1200" i="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Path</a:t>
            </a:r>
            <a:r>
              <a:rPr lang="en-US" sz="1200">
                <a:solidFill>
                  <a:schemeClr val="dk1"/>
                </a:solidFill>
              </a:rPr>
              <a:t>-Bandes nicht.)</a:t>
            </a:r>
            <a:endParaRPr sz="1200">
              <a:solidFill>
                <a:schemeClr val="dk1"/>
              </a:solidFill>
            </a:endParaRPr>
          </a:p>
          <a:p>
            <a:pPr marL="0" marR="0" lvl="0" indent="0" algn="l" rtl="0">
              <a:spcBef>
                <a:spcPts val="0"/>
              </a:spcBef>
              <a:spcAft>
                <a:spcPts val="0"/>
              </a:spcAft>
              <a:buNone/>
            </a:pPr>
            <a:endParaRPr sz="1400">
              <a:solidFill>
                <a:srgbClr val="BAD2D2"/>
              </a:solidFill>
              <a:latin typeface="Arial"/>
              <a:ea typeface="Arial"/>
              <a:cs typeface="Arial"/>
              <a:sym typeface="Arial"/>
            </a:endParaRPr>
          </a:p>
          <a:p>
            <a:pPr marL="0" marR="0" lvl="0" indent="0" algn="l" rtl="0">
              <a:spcBef>
                <a:spcPts val="0"/>
              </a:spcBef>
              <a:spcAft>
                <a:spcPts val="0"/>
              </a:spcAft>
              <a:buNone/>
            </a:pPr>
            <a:r>
              <a:rPr lang="en-US" sz="1200">
                <a:solidFill>
                  <a:srgbClr val="BAD2D2"/>
                </a:solidFill>
                <a:latin typeface="Arial"/>
                <a:ea typeface="Arial"/>
                <a:cs typeface="Arial"/>
                <a:sym typeface="Arial"/>
              </a:rPr>
              <a:t>Im Gegensatz dazu verzichtet das </a:t>
            </a:r>
            <a:r>
              <a:rPr lang="en-US" sz="1200" i="1">
                <a:solidFill>
                  <a:srgbClr val="BAD2D2"/>
                </a:solidFill>
                <a:latin typeface="Arial"/>
                <a:ea typeface="Arial"/>
                <a:cs typeface="Arial"/>
                <a:sym typeface="Arial"/>
              </a:rPr>
              <a:t>Uveitis</a:t>
            </a:r>
            <a:r>
              <a:rPr lang="en-US" sz="1200">
                <a:solidFill>
                  <a:srgbClr val="BAD2D2"/>
                </a:solidFill>
                <a:latin typeface="Arial"/>
                <a:ea typeface="Arial"/>
                <a:cs typeface="Arial"/>
                <a:sym typeface="Arial"/>
              </a:rPr>
              <a:t>-Buch gänzlich auf den Begriff </a:t>
            </a:r>
            <a:r>
              <a:rPr lang="en-US" sz="1200" i="1">
                <a:solidFill>
                  <a:srgbClr val="BAD2D2"/>
                </a:solidFill>
                <a:latin typeface="Arial"/>
                <a:ea typeface="Arial"/>
                <a:cs typeface="Arial"/>
                <a:sym typeface="Arial"/>
              </a:rPr>
              <a:t>„phakoantigene Uveitis/Glaukom</a:t>
            </a:r>
            <a:r>
              <a:rPr lang="en-US" sz="1200">
                <a:solidFill>
                  <a:srgbClr val="BAD2D2"/>
                </a:solidFill>
                <a:latin typeface="Arial"/>
                <a:ea typeface="Arial"/>
                <a:cs typeface="Arial"/>
                <a:sym typeface="Arial"/>
              </a:rPr>
              <a:t>“ und verwendet stattdessen den Begriff </a:t>
            </a:r>
            <a:r>
              <a:rPr lang="en-US" sz="1200" i="1">
                <a:solidFill>
                  <a:srgbClr val="BAD2D2"/>
                </a:solidFill>
                <a:latin typeface="Arial"/>
                <a:ea typeface="Arial"/>
                <a:cs typeface="Arial"/>
                <a:sym typeface="Arial"/>
              </a:rPr>
              <a:t>„linseninduzierte Uveitis“. </a:t>
            </a:r>
            <a:r>
              <a:rPr lang="en-US" sz="1200">
                <a:solidFill>
                  <a:srgbClr val="BAD2D2"/>
                </a:solidFill>
                <a:latin typeface="Arial"/>
                <a:ea typeface="Arial"/>
                <a:cs typeface="Arial"/>
                <a:sym typeface="Arial"/>
              </a:rPr>
              <a:t>Es beschreibt das phakolytische Glaukom im Einklang mit den anderen Büchern. Auch </a:t>
            </a:r>
            <a:r>
              <a:rPr lang="en-US" sz="1200" i="1">
                <a:solidFill>
                  <a:srgbClr val="BAD2D2"/>
                </a:solidFill>
                <a:latin typeface="Arial"/>
                <a:ea typeface="Arial"/>
                <a:cs typeface="Arial"/>
                <a:sym typeface="Arial"/>
              </a:rPr>
              <a:t>das „Linsenpartikel-Glaukom“ </a:t>
            </a:r>
            <a:r>
              <a:rPr lang="en-US" sz="1200">
                <a:solidFill>
                  <a:srgbClr val="BAD2D2"/>
                </a:solidFill>
                <a:latin typeface="Arial"/>
                <a:ea typeface="Arial"/>
                <a:cs typeface="Arial"/>
                <a:sym typeface="Arial"/>
              </a:rPr>
              <a:t>taucht in seinem Index nicht auf. Schließlich fasst das Glaukom-Buch alle drei Erkrankungen unter der Überschrift </a:t>
            </a:r>
            <a:r>
              <a:rPr lang="en-US" sz="1200" i="1">
                <a:solidFill>
                  <a:srgbClr val="BAD2D2"/>
                </a:solidFill>
                <a:latin typeface="Arial"/>
                <a:ea typeface="Arial"/>
                <a:cs typeface="Arial"/>
                <a:sym typeface="Arial"/>
              </a:rPr>
              <a:t>„Linseninduziertes Glaukom</a:t>
            </a:r>
            <a:r>
              <a:rPr lang="en-US" sz="1200">
                <a:solidFill>
                  <a:srgbClr val="BAD2D2"/>
                </a:solidFill>
                <a:latin typeface="Arial"/>
                <a:ea typeface="Arial"/>
                <a:cs typeface="Arial"/>
                <a:sym typeface="Arial"/>
              </a:rPr>
              <a:t>“ zusammen und geht nicht auf die Frage der angeborenen vs. adaptiven Immunität ein. Stattdessen wird in der Beschreibung aller drei Erkrankungen lediglich von „Entzündung“ gesprochen. Der Begriff „phakoantigene </a:t>
            </a:r>
            <a:r>
              <a:rPr lang="en-US" sz="1200" i="1">
                <a:solidFill>
                  <a:srgbClr val="BAD2D2"/>
                </a:solidFill>
                <a:latin typeface="Arial"/>
                <a:ea typeface="Arial"/>
                <a:cs typeface="Arial"/>
                <a:sym typeface="Arial"/>
              </a:rPr>
              <a:t>Uveitis“ </a:t>
            </a:r>
            <a:r>
              <a:rPr lang="en-US" sz="1200">
                <a:solidFill>
                  <a:srgbClr val="BAD2D2"/>
                </a:solidFill>
                <a:latin typeface="Arial"/>
                <a:ea typeface="Arial"/>
                <a:cs typeface="Arial"/>
                <a:sym typeface="Arial"/>
              </a:rPr>
              <a:t>kommt nicht vor.</a:t>
            </a:r>
            <a:endParaRPr/>
          </a:p>
          <a:p>
            <a:pPr marL="0" marR="0" lvl="0" indent="0" algn="l" rtl="0">
              <a:spcBef>
                <a:spcPts val="0"/>
              </a:spcBef>
              <a:spcAft>
                <a:spcPts val="0"/>
              </a:spcAft>
              <a:buNone/>
            </a:pPr>
            <a:endParaRPr sz="1400">
              <a:solidFill>
                <a:srgbClr val="BAD2D2"/>
              </a:solidFill>
              <a:latin typeface="Arial"/>
              <a:ea typeface="Arial"/>
              <a:cs typeface="Arial"/>
              <a:sym typeface="Arial"/>
            </a:endParaRPr>
          </a:p>
          <a:p>
            <a:pPr marL="0" marR="0" lvl="0" indent="0" algn="l" rtl="0">
              <a:spcBef>
                <a:spcPts val="0"/>
              </a:spcBef>
              <a:spcAft>
                <a:spcPts val="0"/>
              </a:spcAft>
              <a:buNone/>
            </a:pPr>
            <a:r>
              <a:rPr lang="en-US" sz="1200">
                <a:solidFill>
                  <a:srgbClr val="BAD2D2"/>
                </a:solidFill>
                <a:latin typeface="Arial"/>
                <a:ea typeface="Arial"/>
                <a:cs typeface="Arial"/>
                <a:sym typeface="Arial"/>
              </a:rPr>
              <a:t>TLDR: Wenn Sie sich mit den linsenbedingten sekundären OAGs befassen, sollten Sie sich unbedingt in allen vier BCSC-Büchern, die sich damit befassen – </a:t>
            </a:r>
            <a:r>
              <a:rPr lang="en-US" sz="1200" i="1">
                <a:solidFill>
                  <a:srgbClr val="BAD2D2"/>
                </a:solidFill>
                <a:latin typeface="Arial"/>
                <a:ea typeface="Arial"/>
                <a:cs typeface="Arial"/>
                <a:sym typeface="Arial"/>
              </a:rPr>
              <a:t>„Glaukom“</a:t>
            </a:r>
            <a:r>
              <a:rPr lang="en-US" sz="1200">
                <a:solidFill>
                  <a:srgbClr val="BAD2D2"/>
                </a:solidFill>
                <a:latin typeface="Arial"/>
                <a:ea typeface="Arial"/>
                <a:cs typeface="Arial"/>
                <a:sym typeface="Arial"/>
              </a:rPr>
              <a:t>, </a:t>
            </a:r>
            <a:r>
              <a:rPr lang="en-US" sz="1200" i="1">
                <a:solidFill>
                  <a:srgbClr val="BAD2D2"/>
                </a:solidFill>
                <a:latin typeface="Arial"/>
                <a:ea typeface="Arial"/>
                <a:cs typeface="Arial"/>
                <a:sym typeface="Arial"/>
              </a:rPr>
              <a:t>„Uveitis“</a:t>
            </a:r>
            <a:r>
              <a:rPr lang="en-US" sz="1200">
                <a:solidFill>
                  <a:srgbClr val="BAD2D2"/>
                </a:solidFill>
                <a:latin typeface="Arial"/>
                <a:ea typeface="Arial"/>
                <a:cs typeface="Arial"/>
                <a:sym typeface="Arial"/>
              </a:rPr>
              <a:t>, </a:t>
            </a:r>
            <a:r>
              <a:rPr lang="en-US" sz="1200" i="1">
                <a:solidFill>
                  <a:srgbClr val="BAD2D2"/>
                </a:solidFill>
                <a:latin typeface="Arial"/>
                <a:ea typeface="Arial"/>
                <a:cs typeface="Arial"/>
                <a:sym typeface="Arial"/>
              </a:rPr>
              <a:t>„Linse“ </a:t>
            </a:r>
            <a:r>
              <a:rPr lang="en-US" sz="1200">
                <a:solidFill>
                  <a:srgbClr val="BAD2D2"/>
                </a:solidFill>
                <a:latin typeface="Arial"/>
                <a:ea typeface="Arial"/>
                <a:cs typeface="Arial"/>
                <a:sym typeface="Arial"/>
              </a:rPr>
              <a:t>und </a:t>
            </a:r>
            <a:r>
              <a:rPr lang="en-US" sz="1200" i="1">
                <a:solidFill>
                  <a:srgbClr val="BAD2D2"/>
                </a:solidFill>
                <a:latin typeface="Arial"/>
                <a:ea typeface="Arial"/>
                <a:cs typeface="Arial"/>
                <a:sym typeface="Arial"/>
              </a:rPr>
              <a:t>„Path“ – </a:t>
            </a:r>
            <a:r>
              <a:rPr lang="en-US" sz="1200">
                <a:solidFill>
                  <a:srgbClr val="BAD2D2"/>
                </a:solidFill>
                <a:latin typeface="Arial"/>
                <a:ea typeface="Arial"/>
                <a:cs typeface="Arial"/>
                <a:sym typeface="Arial"/>
              </a:rPr>
              <a:t>darüber informieren und sich darauf einstellen, dabei mit Unstimmigkeiten konfrontiert zu werden.</a:t>
            </a:r>
            <a:endParaRPr/>
          </a:p>
        </p:txBody>
      </p:sp>
      <p:sp>
        <p:nvSpPr>
          <p:cNvPr id="1776" name="Google Shape;1776;g3f6b88809e0_0_335"/>
          <p:cNvSpPr txBox="1"/>
          <p:nvPr/>
        </p:nvSpPr>
        <p:spPr>
          <a:xfrm>
            <a:off x="306699" y="602190"/>
            <a:ext cx="8610000" cy="210300"/>
          </a:xfrm>
          <a:prstGeom prst="rect">
            <a:avLst/>
          </a:prstGeom>
          <a:solidFill>
            <a:srgbClr val="C8C860"/>
          </a:solidFill>
          <a:ln w="9525" cap="flat" cmpd="sng">
            <a:solidFill>
              <a:schemeClr val="dk1"/>
            </a:solidFill>
            <a:prstDash val="solid"/>
            <a:round/>
            <a:headEnd type="none" w="sm" len="sm"/>
            <a:tailEnd type="none" w="sm" len="sm"/>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Und nun ein überaus langer Exkurs zu Immunologie und den linsenbedingten O</a:t>
            </a:r>
            <a:r>
              <a:rPr lang="en-US" sz="1200" i="1">
                <a:solidFill>
                  <a:schemeClr val="dk1"/>
                </a:solidFill>
              </a:rPr>
              <a:t>W</a:t>
            </a:r>
            <a:r>
              <a:rPr lang="en-US" sz="1200" i="1">
                <a:solidFill>
                  <a:schemeClr val="dk1"/>
                </a:solidFill>
                <a:latin typeface="Arial"/>
                <a:ea typeface="Arial"/>
                <a:cs typeface="Arial"/>
                <a:sym typeface="Arial"/>
              </a:rPr>
              <a:t>Gs:</a:t>
            </a:r>
            <a:endParaRP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Shape 1780"/>
        <p:cNvGrpSpPr/>
        <p:nvPr/>
      </p:nvGrpSpPr>
      <p:grpSpPr>
        <a:xfrm>
          <a:off x="0" y="0"/>
          <a:ext cx="0" cy="0"/>
          <a:chOff x="0" y="0"/>
          <a:chExt cx="0" cy="0"/>
        </a:xfrm>
      </p:grpSpPr>
      <p:sp>
        <p:nvSpPr>
          <p:cNvPr id="1781" name="Google Shape;1781;g3f6b88809e0_0_347"/>
          <p:cNvSpPr txBox="1">
            <a:spLocks noGrp="1"/>
          </p:cNvSpPr>
          <p:nvPr>
            <p:ph type="body" idx="1"/>
          </p:nvPr>
        </p:nvSpPr>
        <p:spPr>
          <a:xfrm>
            <a:off x="381000" y="1010424"/>
            <a:ext cx="8382000" cy="54963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In der Regel einseitig: Alle</a:t>
            </a:r>
            <a:endParaRPr/>
          </a:p>
          <a:p>
            <a:pPr marL="342900" lvl="0" indent="-342900" algn="l" rtl="0">
              <a:spcBef>
                <a:spcPts val="240"/>
              </a:spcBef>
              <a:spcAft>
                <a:spcPts val="0"/>
              </a:spcAft>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Assoziiert mit reifer/überreifer Katarakt: Phakolytisch</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Vitritis kann vorliegen: Phakoantigen</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Die Gonioskopie zeigt kortikales Material im Kammerwinkel: Linsenpartikel</a:t>
            </a:r>
            <a:endParaRPr/>
          </a:p>
          <a:p>
            <a:pPr marL="342900" lvl="0" indent="-342900" algn="l" rtl="0">
              <a:spcBef>
                <a:spcPts val="240"/>
              </a:spcBef>
              <a:spcAft>
                <a:spcPts val="0"/>
              </a:spcAft>
              <a:buSzPts val="840"/>
              <a:buChar char="●"/>
            </a:pPr>
            <a:r>
              <a:rPr lang="en-US" sz="1200">
                <a:solidFill>
                  <a:srgbClr val="BFBFBF"/>
                </a:solidFill>
              </a:rPr>
              <a:t>Am wenigsten wahrscheinlich, dass sich ein erhöhter Augeninnendruck entwickelt: Phakoantigen</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Wird durch eine </a:t>
            </a:r>
            <a:r>
              <a:rPr lang="en-US" sz="1200" b="1" i="1" u="sng"/>
              <a:t>angeborene </a:t>
            </a:r>
            <a:r>
              <a:rPr lang="en-US" sz="1200" u="sng"/>
              <a:t>Immunantwort </a:t>
            </a:r>
            <a:r>
              <a:rPr lang="en-US" sz="1200">
                <a:solidFill>
                  <a:srgbClr val="BFBFBF"/>
                </a:solidFill>
              </a:rPr>
              <a:t>vermittelt: Phakolytisch</a:t>
            </a:r>
            <a:endParaRPr sz="2200">
              <a:solidFill>
                <a:srgbClr val="BFBFBF"/>
              </a:solidFill>
            </a:endParaRPr>
          </a:p>
        </p:txBody>
      </p:sp>
      <p:sp>
        <p:nvSpPr>
          <p:cNvPr id="1782" name="Google Shape;1782;g3f6b88809e0_0_347"/>
          <p:cNvSpPr txBox="1"/>
          <p:nvPr/>
        </p:nvSpPr>
        <p:spPr>
          <a:xfrm>
            <a:off x="1247361" y="135698"/>
            <a:ext cx="6649200" cy="7092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rgbClr val="D8D8D8"/>
                </a:solidFill>
              </a:rPr>
              <a:t>Ordnen Sie jeder Aussage das damit verbundene </a:t>
            </a:r>
            <a:r>
              <a:rPr lang="en-US" sz="1200" b="1">
                <a:solidFill>
                  <a:srgbClr val="D8D8D8"/>
                </a:solidFill>
              </a:rPr>
              <a:t>linsenbedingte sekundäre OWG </a:t>
            </a:r>
            <a:r>
              <a:rPr lang="en-US" sz="1200">
                <a:solidFill>
                  <a:srgbClr val="D8D8D8"/>
                </a:solidFill>
              </a:rPr>
              <a:t>zu (einige Aussagen können mehreren Formen zugeordnet werden)</a:t>
            </a:r>
            <a:endParaRPr>
              <a:solidFill>
                <a:srgbClr val="D8D8D8"/>
              </a:solidFill>
            </a:endParaRPr>
          </a:p>
          <a:p>
            <a:pPr marL="0" lvl="0" indent="0" algn="l" rtl="0">
              <a:spcBef>
                <a:spcPts val="0"/>
              </a:spcBef>
              <a:spcAft>
                <a:spcPts val="0"/>
              </a:spcAft>
              <a:buClr>
                <a:srgbClr val="0000FF"/>
              </a:buClr>
              <a:buSzPts val="1200"/>
              <a:buFont typeface="Noto Sans Symbols"/>
              <a:buNone/>
            </a:pPr>
            <a:r>
              <a:rPr lang="en-US" sz="1200" b="1">
                <a:solidFill>
                  <a:srgbClr val="D8D8D8"/>
                </a:solidFill>
              </a:rPr>
              <a:t>Phakolytisches Glaukom       Phakoantigenes Glaukom    Linsenpartikelglaukom</a:t>
            </a:r>
            <a:endParaRPr sz="1200">
              <a:solidFill>
                <a:srgbClr val="D8D8D8"/>
              </a:solidFill>
            </a:endParaRPr>
          </a:p>
          <a:p>
            <a:pPr marL="0" marR="0" lvl="0" indent="0" algn="l" rtl="0">
              <a:lnSpc>
                <a:spcPct val="100000"/>
              </a:lnSpc>
              <a:spcBef>
                <a:spcPts val="0"/>
              </a:spcBef>
              <a:spcAft>
                <a:spcPts val="0"/>
              </a:spcAft>
              <a:buClr>
                <a:srgbClr val="D8D8D8"/>
              </a:buClr>
              <a:buSzPts val="1200"/>
              <a:buFont typeface="Noto Sans Symbols"/>
              <a:buNone/>
            </a:pPr>
            <a:endParaRPr sz="1200">
              <a:solidFill>
                <a:srgbClr val="D8D8D8"/>
              </a:solidFill>
            </a:endParaRPr>
          </a:p>
        </p:txBody>
      </p:sp>
      <p:sp>
        <p:nvSpPr>
          <p:cNvPr id="1783" name="Google Shape;1783;g3f6b88809e0_0_34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143</a:t>
            </a:fld>
            <a:endParaRPr sz="1000" b="0" i="0" u="none" strike="noStrike" cap="none">
              <a:solidFill>
                <a:srgbClr val="000000"/>
              </a:solidFill>
              <a:latin typeface="Arial"/>
              <a:ea typeface="Arial"/>
              <a:cs typeface="Arial"/>
              <a:sym typeface="Arial"/>
            </a:endParaRPr>
          </a:p>
        </p:txBody>
      </p:sp>
      <p:sp>
        <p:nvSpPr>
          <p:cNvPr id="1784" name="Google Shape;1784;g3f6b88809e0_0_347"/>
          <p:cNvSpPr txBox="1"/>
          <p:nvPr/>
        </p:nvSpPr>
        <p:spPr>
          <a:xfrm>
            <a:off x="457200" y="2264549"/>
            <a:ext cx="8479200" cy="1534200"/>
          </a:xfrm>
          <a:prstGeom prst="rect">
            <a:avLst/>
          </a:prstGeom>
          <a:solidFill>
            <a:srgbClr val="EDEDCB"/>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BFBFBF"/>
                </a:solidFill>
                <a:latin typeface="Arial"/>
                <a:ea typeface="Arial"/>
                <a:cs typeface="Arial"/>
                <a:sym typeface="Arial"/>
              </a:rPr>
              <a:t>Es gibt zwei große Kategorien von Immunreaktionen – welche sind das?</a:t>
            </a:r>
            <a:endParaRPr/>
          </a:p>
          <a:p>
            <a:pPr marL="0" marR="0" lvl="0" indent="0" algn="l" rtl="0">
              <a:spcBef>
                <a:spcPts val="0"/>
              </a:spcBef>
              <a:spcAft>
                <a:spcPts val="0"/>
              </a:spcAft>
              <a:buNone/>
            </a:pPr>
            <a:r>
              <a:rPr lang="en-US" sz="1200" b="1">
                <a:solidFill>
                  <a:srgbClr val="BFBFBF"/>
                </a:solidFill>
                <a:latin typeface="Arial"/>
                <a:ea typeface="Arial"/>
                <a:cs typeface="Arial"/>
                <a:sym typeface="Arial"/>
              </a:rPr>
              <a:t>Angeboren </a:t>
            </a:r>
            <a:r>
              <a:rPr lang="en-US" sz="1200">
                <a:solidFill>
                  <a:srgbClr val="BFBFBF"/>
                </a:solidFill>
                <a:latin typeface="Arial"/>
                <a:ea typeface="Arial"/>
                <a:cs typeface="Arial"/>
                <a:sym typeface="Arial"/>
              </a:rPr>
              <a:t>und </a:t>
            </a:r>
            <a:r>
              <a:rPr lang="en-US" sz="1200" b="1">
                <a:solidFill>
                  <a:srgbClr val="BFBFBF"/>
                </a:solidFill>
                <a:latin typeface="Arial"/>
                <a:ea typeface="Arial"/>
                <a:cs typeface="Arial"/>
                <a:sym typeface="Arial"/>
              </a:rPr>
              <a:t>adaptiv </a:t>
            </a:r>
            <a:r>
              <a:rPr lang="en-US" sz="1200">
                <a:solidFill>
                  <a:srgbClr val="BFBFBF"/>
                </a:solidFill>
                <a:latin typeface="Arial"/>
                <a:ea typeface="Arial"/>
                <a:cs typeface="Arial"/>
                <a:sym typeface="Arial"/>
              </a:rPr>
              <a:t>(zu Ihrer Information: Wir werden, wie zuvor versprochen, nun </a:t>
            </a:r>
            <a:r>
              <a:rPr lang="en-US" sz="1200" i="1">
                <a:solidFill>
                  <a:srgbClr val="BFBFBF"/>
                </a:solidFill>
                <a:latin typeface="Arial"/>
                <a:ea typeface="Arial"/>
                <a:cs typeface="Arial"/>
                <a:sym typeface="Arial"/>
              </a:rPr>
              <a:t>die adaptive Immunantwort </a:t>
            </a:r>
            <a:r>
              <a:rPr lang="en-US" sz="1200">
                <a:solidFill>
                  <a:srgbClr val="BFBFBF"/>
                </a:solidFill>
                <a:latin typeface="Arial"/>
                <a:ea typeface="Arial"/>
                <a:cs typeface="Arial"/>
                <a:sym typeface="Arial"/>
              </a:rPr>
              <a:t>näher erläutern)</a:t>
            </a:r>
            <a:endParaRPr sz="1400" b="1">
              <a:solidFill>
                <a:srgbClr val="BFBFBF"/>
              </a:solidFill>
              <a:latin typeface="Arial"/>
              <a:ea typeface="Arial"/>
              <a:cs typeface="Arial"/>
              <a:sym typeface="Arial"/>
            </a:endParaRPr>
          </a:p>
          <a:p>
            <a:pPr marL="0" marR="0" lvl="0" indent="0" algn="l" rtl="0">
              <a:spcBef>
                <a:spcPts val="0"/>
              </a:spcBef>
              <a:spcAft>
                <a:spcPts val="0"/>
              </a:spcAft>
              <a:buNone/>
            </a:pPr>
            <a:endParaRPr sz="1400">
              <a:solidFill>
                <a:srgbClr val="BFBFBF"/>
              </a:solidFill>
              <a:latin typeface="Arial"/>
              <a:ea typeface="Arial"/>
              <a:cs typeface="Arial"/>
              <a:sym typeface="Arial"/>
            </a:endParaRPr>
          </a:p>
          <a:p>
            <a:pPr marL="0" marR="0" lvl="0" indent="0" algn="l" rtl="0">
              <a:spcBef>
                <a:spcPts val="0"/>
              </a:spcBef>
              <a:spcAft>
                <a:spcPts val="0"/>
              </a:spcAft>
              <a:buNone/>
            </a:pPr>
            <a:r>
              <a:rPr lang="en-US" sz="1200" i="1">
                <a:solidFill>
                  <a:srgbClr val="BFBFBF"/>
                </a:solidFill>
                <a:latin typeface="Arial"/>
                <a:ea typeface="Arial"/>
                <a:cs typeface="Arial"/>
                <a:sym typeface="Arial"/>
              </a:rPr>
              <a:t>Was ist im Allgemeinen die Natur der jeweiligen Reaktion, und wie unterscheiden sie sich?</a:t>
            </a:r>
            <a:endParaRPr/>
          </a:p>
          <a:p>
            <a:pPr marL="0" marR="0" lvl="0" indent="0" algn="l" rtl="0">
              <a:spcBef>
                <a:spcPts val="0"/>
              </a:spcBef>
              <a:spcAft>
                <a:spcPts val="0"/>
              </a:spcAft>
              <a:buNone/>
            </a:pPr>
            <a:r>
              <a:rPr lang="en-US" sz="1200">
                <a:solidFill>
                  <a:srgbClr val="BFBFBF"/>
                </a:solidFill>
                <a:latin typeface="Arial"/>
                <a:ea typeface="Arial"/>
                <a:cs typeface="Arial"/>
                <a:sym typeface="Arial"/>
              </a:rPr>
              <a:t>Die adaptive Immunantwort beinhaltet einen „Lernprozess“, bei dem Überwachungszellen lernen, Fremdstoffe zu erkennen und sich an sie zu erinnern. Die angeborene (oder </a:t>
            </a:r>
            <a:r>
              <a:rPr lang="en-US" sz="1200" i="1">
                <a:solidFill>
                  <a:srgbClr val="BFBFBF"/>
                </a:solidFill>
                <a:latin typeface="Arial"/>
                <a:ea typeface="Arial"/>
                <a:cs typeface="Arial"/>
                <a:sym typeface="Arial"/>
              </a:rPr>
              <a:t>natürliche</a:t>
            </a:r>
            <a:r>
              <a:rPr lang="en-US" sz="1200">
                <a:solidFill>
                  <a:srgbClr val="BFBFBF"/>
                </a:solidFill>
                <a:latin typeface="Arial"/>
                <a:ea typeface="Arial"/>
                <a:cs typeface="Arial"/>
                <a:sym typeface="Arial"/>
              </a:rPr>
              <a:t>) Immunantwort hingegen erfordert keinen Lernprozess – sie stützt sich auf </a:t>
            </a:r>
            <a:r>
              <a:rPr lang="en-US" sz="1200" b="1" u="sng">
                <a:solidFill>
                  <a:srgbClr val="0000FF"/>
                </a:solidFill>
                <a:latin typeface="Arial"/>
                <a:ea typeface="Arial"/>
                <a:cs typeface="Arial"/>
                <a:sym typeface="Arial"/>
              </a:rPr>
              <a:t>„vorprogrammierte“ Immunzellen</a:t>
            </a:r>
            <a:r>
              <a:rPr lang="en-US" sz="1200">
                <a:solidFill>
                  <a:srgbClr val="BFBFBF"/>
                </a:solidFill>
                <a:latin typeface="Arial"/>
                <a:ea typeface="Arial"/>
                <a:cs typeface="Arial"/>
                <a:sym typeface="Arial"/>
              </a:rPr>
              <a:t>,</a:t>
            </a:r>
            <a:r>
              <a:rPr lang="en-US" sz="1200" b="1" u="sng">
                <a:solidFill>
                  <a:srgbClr val="0000FF"/>
                </a:solidFill>
                <a:latin typeface="Arial"/>
                <a:ea typeface="Arial"/>
                <a:cs typeface="Arial"/>
                <a:sym typeface="Arial"/>
              </a:rPr>
              <a:t> </a:t>
            </a:r>
            <a:r>
              <a:rPr lang="en-US" sz="1200">
                <a:solidFill>
                  <a:srgbClr val="BFBFBF"/>
                </a:solidFill>
                <a:latin typeface="Arial"/>
                <a:ea typeface="Arial"/>
                <a:cs typeface="Arial"/>
                <a:sym typeface="Arial"/>
              </a:rPr>
              <a:t>um Fremdstoffe zu erkennen, auf die sie im Gewebe oder Blut treffen.</a:t>
            </a:r>
            <a:endParaRPr/>
          </a:p>
        </p:txBody>
      </p:sp>
      <p:sp>
        <p:nvSpPr>
          <p:cNvPr id="1785" name="Google Shape;1785;g3f6b88809e0_0_347"/>
          <p:cNvSpPr/>
          <p:nvPr/>
        </p:nvSpPr>
        <p:spPr>
          <a:xfrm>
            <a:off x="1220857" y="3429000"/>
            <a:ext cx="5193300" cy="989100"/>
          </a:xfrm>
          <a:prstGeom prst="frame">
            <a:avLst>
              <a:gd name="adj1" fmla="val 12500"/>
            </a:avLst>
          </a:prstGeom>
          <a:solidFill>
            <a:srgbClr val="FF00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786" name="Google Shape;1786;g3f6b88809e0_0_347"/>
          <p:cNvSpPr txBox="1"/>
          <p:nvPr/>
        </p:nvSpPr>
        <p:spPr>
          <a:xfrm>
            <a:off x="1282947" y="4595892"/>
            <a:ext cx="5069100" cy="579900"/>
          </a:xfrm>
          <a:prstGeom prst="rect">
            <a:avLst/>
          </a:prstGeom>
          <a:solidFill>
            <a:srgbClr val="0020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lt1"/>
                </a:solidFill>
                <a:latin typeface="Arial"/>
                <a:ea typeface="Arial"/>
                <a:cs typeface="Arial"/>
                <a:sym typeface="Arial"/>
              </a:rPr>
              <a:t>Was sind die beiden wichtigsten Effektorzelltypen der angeborenen Immunität?</a:t>
            </a:r>
            <a:endParaRPr/>
          </a:p>
          <a:p>
            <a:pPr marL="0" marR="0" lvl="0" indent="0" algn="l" rtl="0">
              <a:spcBef>
                <a:spcPts val="0"/>
              </a:spcBef>
              <a:spcAft>
                <a:spcPts val="0"/>
              </a:spcAft>
              <a:buNone/>
            </a:pPr>
            <a:r>
              <a:rPr lang="en-US" sz="1200" b="1">
                <a:solidFill>
                  <a:schemeClr val="lt1"/>
                </a:solidFill>
                <a:latin typeface="Arial"/>
                <a:ea typeface="Arial"/>
                <a:cs typeface="Arial"/>
                <a:sym typeface="Arial"/>
              </a:rPr>
              <a:t>Neutrophile </a:t>
            </a:r>
            <a:r>
              <a:rPr lang="en-US" sz="1200">
                <a:solidFill>
                  <a:schemeClr val="lt1"/>
                </a:solidFill>
                <a:latin typeface="Arial"/>
                <a:ea typeface="Arial"/>
                <a:cs typeface="Arial"/>
                <a:sym typeface="Arial"/>
              </a:rPr>
              <a:t>und </a:t>
            </a:r>
            <a:r>
              <a:rPr lang="en-US" sz="1200" b="1">
                <a:solidFill>
                  <a:schemeClr val="lt1"/>
                </a:solidFill>
                <a:latin typeface="Arial"/>
                <a:ea typeface="Arial"/>
                <a:cs typeface="Arial"/>
                <a:sym typeface="Arial"/>
              </a:rPr>
              <a:t>Makrophagen</a:t>
            </a:r>
            <a:endParaRPr/>
          </a:p>
        </p:txBody>
      </p:sp>
      <p:sp>
        <p:nvSpPr>
          <p:cNvPr id="1787" name="Google Shape;1787;g3f6b88809e0_0_347"/>
          <p:cNvSpPr txBox="1"/>
          <p:nvPr/>
        </p:nvSpPr>
        <p:spPr>
          <a:xfrm>
            <a:off x="333033" y="971522"/>
            <a:ext cx="8479200" cy="5105100"/>
          </a:xfrm>
          <a:prstGeom prst="rect">
            <a:avLst/>
          </a:prstGeom>
          <a:solidFill>
            <a:srgbClr val="BAD2D2"/>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rgbClr val="0000FF"/>
                </a:solidFill>
                <a:latin typeface="Arial"/>
                <a:ea typeface="Arial"/>
                <a:cs typeface="Arial"/>
                <a:sym typeface="Arial"/>
              </a:rPr>
              <a:t>Einige Kliniker </a:t>
            </a:r>
            <a:r>
              <a:rPr lang="en-US" sz="1200">
                <a:solidFill>
                  <a:srgbClr val="0000FF"/>
                </a:solidFill>
              </a:rPr>
              <a:t>verwenden</a:t>
            </a:r>
            <a:r>
              <a:rPr lang="en-US" sz="1200">
                <a:solidFill>
                  <a:srgbClr val="0000FF"/>
                </a:solidFill>
                <a:latin typeface="Arial"/>
                <a:ea typeface="Arial"/>
                <a:cs typeface="Arial"/>
                <a:sym typeface="Arial"/>
              </a:rPr>
              <a:t> den Begriff </a:t>
            </a:r>
            <a:r>
              <a:rPr lang="en-US" sz="1200" i="1">
                <a:solidFill>
                  <a:srgbClr val="0000FF"/>
                </a:solidFill>
                <a:latin typeface="Arial"/>
                <a:ea typeface="Arial"/>
                <a:cs typeface="Arial"/>
                <a:sym typeface="Arial"/>
              </a:rPr>
              <a:t>„Immunantwort“ </a:t>
            </a:r>
            <a:r>
              <a:rPr lang="en-US" sz="1200">
                <a:solidFill>
                  <a:srgbClr val="0000FF"/>
                </a:solidFill>
              </a:rPr>
              <a:t>ausschließlich für klinische Situationen, an denen nur die adaptive Immunität beteiligt ist. Liegt hingegen lediglich eine Reaktion des angeborenen Immunsystems vor, verwenden sie zur Beschreibung des klinischen Erscheinungsbildes den</a:t>
            </a:r>
            <a:r>
              <a:rPr lang="en-US" sz="1200">
                <a:solidFill>
                  <a:srgbClr val="0000FF"/>
                </a:solidFill>
                <a:latin typeface="Arial"/>
                <a:ea typeface="Arial"/>
                <a:cs typeface="Arial"/>
                <a:sym typeface="Arial"/>
              </a:rPr>
              <a:t> allgemeineren Begriff </a:t>
            </a:r>
            <a:r>
              <a:rPr lang="en-US" sz="1200" i="1">
                <a:solidFill>
                  <a:srgbClr val="0000FF"/>
                </a:solidFill>
                <a:latin typeface="Arial"/>
                <a:ea typeface="Arial"/>
                <a:cs typeface="Arial"/>
                <a:sym typeface="Arial"/>
              </a:rPr>
              <a:t>„Entzündungsreaktion“ </a:t>
            </a:r>
            <a:r>
              <a:rPr lang="en-US" sz="1200">
                <a:solidFill>
                  <a:srgbClr val="0000FF"/>
                </a:solidFill>
                <a:latin typeface="Arial"/>
                <a:ea typeface="Arial"/>
                <a:cs typeface="Arial"/>
                <a:sym typeface="Arial"/>
              </a:rPr>
              <a:t>bzw. </a:t>
            </a:r>
            <a:r>
              <a:rPr lang="en-US" sz="1200" i="1">
                <a:solidFill>
                  <a:srgbClr val="0000FF"/>
                </a:solidFill>
              </a:rPr>
              <a:t>„Inflammation“.</a:t>
            </a:r>
            <a:r>
              <a:rPr lang="en-US" sz="1200">
                <a:solidFill>
                  <a:schemeClr val="dk1"/>
                </a:solidFill>
                <a:latin typeface="Arial"/>
                <a:ea typeface="Arial"/>
                <a:cs typeface="Arial"/>
                <a:sym typeface="Arial"/>
              </a:rPr>
              <a:t> </a:t>
            </a:r>
            <a:r>
              <a:rPr lang="en-US" sz="1200">
                <a:solidFill>
                  <a:schemeClr val="dk1"/>
                </a:solidFill>
              </a:rPr>
              <a:t>Gleichwohl werden die durch adaptive und angeborene Immunreaktionen hervorgerufenen klinischen Zeichen und Symptome gleichermaßen als „Entzündung“ bezeichnet. Trotz der zugrunde liegenden Unterschiede in den pathophysiologischen Mechanismen sind sie an der Spaltlampe in der Regel nicht voneinander zu unterscheiden.</a:t>
            </a:r>
            <a:endParaRPr>
              <a:solidFill>
                <a:schemeClr val="dk1"/>
              </a:solidFill>
            </a:endParaRPr>
          </a:p>
          <a:p>
            <a:pPr marL="0" marR="0" lvl="0" indent="0" algn="l" rtl="0">
              <a:spcBef>
                <a:spcPts val="0"/>
              </a:spcBef>
              <a:spcAft>
                <a:spcPts val="0"/>
              </a:spcAft>
              <a:buNone/>
            </a:pPr>
            <a:endParaRPr sz="1400">
              <a:solidFill>
                <a:srgbClr val="BAD2D2"/>
              </a:solidFill>
              <a:latin typeface="Arial"/>
              <a:ea typeface="Arial"/>
              <a:cs typeface="Arial"/>
              <a:sym typeface="Arial"/>
            </a:endParaRPr>
          </a:p>
          <a:p>
            <a:pPr marL="0" marR="0" lvl="0" indent="0" algn="l" rtl="0">
              <a:spcBef>
                <a:spcPts val="0"/>
              </a:spcBef>
              <a:spcAft>
                <a:spcPts val="0"/>
              </a:spcAft>
              <a:buNone/>
            </a:pPr>
            <a:r>
              <a:rPr lang="en-US" sz="1200">
                <a:solidFill>
                  <a:srgbClr val="0000FF"/>
                </a:solidFill>
              </a:rPr>
              <a:t>Ich gehe deshalb so ausführlich darauf ein, weil dies die scheinbaren Inkonsistenzen zwischen den verschiedenen Bänden des </a:t>
            </a:r>
            <a:r>
              <a:rPr lang="en-US" sz="1200" i="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0"/>
                  </a:ext>
                </a:extLst>
              </a:rPr>
              <a:t>BCSC</a:t>
            </a:r>
            <a:r>
              <a:rPr lang="en-US" sz="1200">
                <a:solidFill>
                  <a:srgbClr val="0000FF"/>
                </a:solidFill>
              </a:rPr>
              <a:t> hinsichtlich des </a:t>
            </a:r>
            <a:r>
              <a:rPr lang="en-US" sz="1200" i="1">
                <a:solidFill>
                  <a:srgbClr val="0000FF"/>
                </a:solidFill>
              </a:rPr>
              <a:t>phakolytischen</a:t>
            </a:r>
            <a:r>
              <a:rPr lang="en-US" sz="1200">
                <a:solidFill>
                  <a:srgbClr val="0000FF"/>
                </a:solidFill>
              </a:rPr>
              <a:t>, </a:t>
            </a:r>
            <a:r>
              <a:rPr lang="en-US" sz="1200" i="1">
                <a:solidFill>
                  <a:srgbClr val="0000FF"/>
                </a:solidFill>
              </a:rPr>
              <a:t>phakoantigenen</a:t>
            </a:r>
            <a:r>
              <a:rPr lang="en-US" sz="1200">
                <a:solidFill>
                  <a:srgbClr val="0000FF"/>
                </a:solidFill>
              </a:rPr>
              <a:t> und </a:t>
            </a:r>
            <a:r>
              <a:rPr lang="en-US" sz="1200" i="1">
                <a:solidFill>
                  <a:srgbClr val="0000FF"/>
                </a:solidFill>
              </a:rPr>
              <a:t>Linsenpartikelglaukoms</a:t>
            </a:r>
            <a:r>
              <a:rPr lang="en-US" sz="1200">
                <a:solidFill>
                  <a:srgbClr val="0000FF"/>
                </a:solidFill>
              </a:rPr>
              <a:t> erklärt.</a:t>
            </a:r>
            <a:r>
              <a:rPr lang="en-US" sz="1200">
                <a:solidFill>
                  <a:schemeClr val="dk1"/>
                </a:solidFill>
              </a:rPr>
              <a:t> Nehmen wir beispielsweise den Band </a:t>
            </a:r>
            <a:r>
              <a:rPr lang="en-US" sz="1200" i="1">
                <a:solidFill>
                  <a:schemeClr val="dk1"/>
                </a:solidFill>
              </a:rPr>
              <a:t>Linse</a:t>
            </a:r>
            <a:r>
              <a:rPr lang="en-US" sz="1200">
                <a:solidFill>
                  <a:schemeClr val="dk1"/>
                </a:solidFill>
              </a:rPr>
              <a:t>. Dort wird die „phakoantigene Uveitis“ – der Begriff phakoantigenes </a:t>
            </a:r>
            <a:r>
              <a:rPr lang="en-US" sz="1200" i="1">
                <a:solidFill>
                  <a:schemeClr val="dk1"/>
                </a:solidFill>
              </a:rPr>
              <a:t>Glaukom</a:t>
            </a:r>
            <a:r>
              <a:rPr lang="en-US" sz="1200">
                <a:solidFill>
                  <a:schemeClr val="dk1"/>
                </a:solidFill>
              </a:rPr>
              <a:t> wird nicht verwendet – als „immunvermittelt“ bezeichnet. Demgegenüber wird ausdrücklich darauf hingewiesen, dass ein </a:t>
            </a:r>
            <a:r>
              <a:rPr lang="en-US" sz="1200" b="1">
                <a:solidFill>
                  <a:schemeClr val="dk1"/>
                </a:solidFill>
              </a:rPr>
              <a:t>phakolytisches</a:t>
            </a:r>
            <a:r>
              <a:rPr lang="en-US" sz="1200">
                <a:solidFill>
                  <a:schemeClr val="dk1"/>
                </a:solidFill>
              </a:rPr>
              <a:t> Glaukom </a:t>
            </a:r>
            <a:r>
              <a:rPr lang="en-US" sz="1200" b="1">
                <a:solidFill>
                  <a:schemeClr val="dk1"/>
                </a:solidFill>
              </a:rPr>
              <a:t>keine</a:t>
            </a:r>
            <a:r>
              <a:rPr lang="en-US" sz="1200">
                <a:solidFill>
                  <a:schemeClr val="dk1"/>
                </a:solidFill>
              </a:rPr>
              <a:t> Immunreaktion auslöst.</a:t>
            </a:r>
            <a:r>
              <a:rPr lang="en-US" sz="1200">
                <a:solidFill>
                  <a:srgbClr val="0000FF"/>
                </a:solidFill>
              </a:rPr>
              <a:t> In ähnlicher Weise ordnet der </a:t>
            </a:r>
            <a:r>
              <a:rPr lang="en-US" sz="120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1"/>
                  </a:ext>
                </a:extLst>
              </a:rPr>
              <a:t>Band</a:t>
            </a:r>
            <a:r>
              <a:rPr lang="en-US" sz="1200">
                <a:solidFill>
                  <a:srgbClr val="0000FF"/>
                </a:solidFill>
              </a:rPr>
              <a:t> </a:t>
            </a:r>
            <a:r>
              <a:rPr lang="en-US" sz="1200" i="1">
                <a:solidFill>
                  <a:srgbClr val="0000FF"/>
                </a:solidFill>
              </a:rPr>
              <a:t>Path</a:t>
            </a:r>
            <a:r>
              <a:rPr lang="en-US" sz="1200">
                <a:solidFill>
                  <a:srgbClr val="0000FF"/>
                </a:solidFill>
              </a:rPr>
              <a:t> die phakoantigene Uveitis einem Abschnitt mit der Überschrift </a:t>
            </a:r>
            <a:r>
              <a:rPr lang="en-US" sz="1200" i="1">
                <a:solidFill>
                  <a:srgbClr val="0000FF"/>
                </a:solidFill>
              </a:rPr>
              <a:t>Inflammationen</a:t>
            </a:r>
            <a:r>
              <a:rPr lang="en-US" sz="1200">
                <a:solidFill>
                  <a:srgbClr val="0000FF"/>
                </a:solidFill>
              </a:rPr>
              <a:t> zu, nicht jedoch das phakolytische Glaukom. Letzteres wird vielmehr unter </a:t>
            </a:r>
            <a:r>
              <a:rPr lang="en-US" sz="1200" i="1">
                <a:solidFill>
                  <a:srgbClr val="0000FF"/>
                </a:solidFill>
              </a:rPr>
              <a:t>Sekundäre Glaukome mit Material im Trabekelmaschenwerk</a:t>
            </a:r>
            <a:r>
              <a:rPr lang="en-US" sz="1200">
                <a:solidFill>
                  <a:srgbClr val="0000FF"/>
                </a:solidFill>
              </a:rPr>
              <a:t> behandelt.</a:t>
            </a:r>
            <a:r>
              <a:rPr lang="en-US" sz="1200">
                <a:solidFill>
                  <a:schemeClr val="dk1"/>
                </a:solidFill>
              </a:rPr>
              <a:t> </a:t>
            </a:r>
            <a:r>
              <a:rPr lang="en-US" sz="1200" u="sng">
                <a:solidFill>
                  <a:schemeClr val="dk1"/>
                </a:solidFill>
              </a:rPr>
              <a:t>Diese Einordnungen veranschaulichen die oben beschriebene Auffassung, nach der eine </a:t>
            </a:r>
            <a:r>
              <a:rPr lang="en-US" sz="1200" i="1" u="sng">
                <a:solidFill>
                  <a:schemeClr val="dk1"/>
                </a:solidFill>
              </a:rPr>
              <a:t>„Immunreaktion“ einer adaptiven Immunantwort entspricht.</a:t>
            </a:r>
            <a:r>
              <a:rPr lang="en-US" sz="1200">
                <a:solidFill>
                  <a:schemeClr val="dk1"/>
                </a:solidFill>
              </a:rPr>
              <a:t> (Der Begriff „Linsenpartikelglaukom“ findet sich im Stichwortverzeichnis des </a:t>
            </a:r>
            <a:r>
              <a:rPr lang="en-US" sz="1200" i="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2"/>
                  </a:ext>
                </a:extLst>
              </a:rPr>
              <a:t>Path</a:t>
            </a:r>
            <a:r>
              <a:rPr lang="en-US" sz="1200">
                <a:solidFill>
                  <a:schemeClr val="dk1"/>
                </a:solidFill>
              </a:rPr>
              <a:t>-Bandes nicht.)</a:t>
            </a:r>
            <a:endParaRPr sz="1200">
              <a:solidFill>
                <a:schemeClr val="dk1"/>
              </a:solidFill>
            </a:endParaRPr>
          </a:p>
          <a:p>
            <a:pPr marL="0" marR="0" lvl="0" indent="0" algn="l" rtl="0">
              <a:spcBef>
                <a:spcPts val="0"/>
              </a:spcBef>
              <a:spcAft>
                <a:spcPts val="0"/>
              </a:spcAft>
              <a:buNone/>
            </a:pPr>
            <a:endParaRPr sz="1400">
              <a:solidFill>
                <a:srgbClr val="BAD2D2"/>
              </a:solidFill>
              <a:latin typeface="Arial"/>
              <a:ea typeface="Arial"/>
              <a:cs typeface="Arial"/>
              <a:sym typeface="Arial"/>
            </a:endParaRPr>
          </a:p>
          <a:p>
            <a:pPr marL="0" marR="0" lvl="0" indent="0" algn="l" rtl="0">
              <a:spcBef>
                <a:spcPts val="0"/>
              </a:spcBef>
              <a:spcAft>
                <a:spcPts val="0"/>
              </a:spcAft>
              <a:buNone/>
            </a:pPr>
            <a:r>
              <a:rPr lang="en-US" sz="1200">
                <a:solidFill>
                  <a:srgbClr val="0000FF"/>
                </a:solidFill>
                <a:latin typeface="Arial"/>
                <a:ea typeface="Arial"/>
                <a:cs typeface="Arial"/>
                <a:sym typeface="Arial"/>
              </a:rPr>
              <a:t>Im Gegensatz dazu verzichtet das </a:t>
            </a:r>
            <a:r>
              <a:rPr lang="en-US" sz="1200" i="1">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3"/>
                  </a:ext>
                </a:extLst>
              </a:rPr>
              <a:t>Uveitis</a:t>
            </a:r>
            <a:r>
              <a:rPr lang="en-US" sz="1200">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4"/>
                  </a:ext>
                </a:extLst>
              </a:rPr>
              <a:t>-Buch</a:t>
            </a:r>
            <a:r>
              <a:rPr lang="en-US" sz="1200">
                <a:solidFill>
                  <a:srgbClr val="0000FF"/>
                </a:solidFill>
                <a:latin typeface="Arial"/>
                <a:ea typeface="Arial"/>
                <a:cs typeface="Arial"/>
                <a:sym typeface="Arial"/>
              </a:rPr>
              <a:t> gänzlich auf den Begriff </a:t>
            </a:r>
            <a:r>
              <a:rPr lang="en-US" sz="1200" i="1">
                <a:solidFill>
                  <a:srgbClr val="0000FF"/>
                </a:solidFill>
                <a:latin typeface="Arial"/>
                <a:ea typeface="Arial"/>
                <a:cs typeface="Arial"/>
                <a:sym typeface="Arial"/>
              </a:rPr>
              <a:t>„phakoantigene Uveitis/phakoantigenes Glaukom</a:t>
            </a:r>
            <a:r>
              <a:rPr lang="en-US" sz="1200">
                <a:solidFill>
                  <a:srgbClr val="0000FF"/>
                </a:solidFill>
                <a:latin typeface="Arial"/>
                <a:ea typeface="Arial"/>
                <a:cs typeface="Arial"/>
                <a:sym typeface="Arial"/>
              </a:rPr>
              <a:t>“ und verwendet stattdessen den Begriff </a:t>
            </a:r>
            <a:r>
              <a:rPr lang="en-US" sz="1200" i="1">
                <a:solidFill>
                  <a:srgbClr val="0000FF"/>
                </a:solidFill>
                <a:latin typeface="Arial"/>
                <a:ea typeface="Arial"/>
                <a:cs typeface="Arial"/>
                <a:sym typeface="Arial"/>
              </a:rPr>
              <a:t>„linseninduzierte Uveitis“. </a:t>
            </a:r>
            <a:r>
              <a:rPr lang="en-US" sz="1200">
                <a:solidFill>
                  <a:srgbClr val="0000FF"/>
                </a:solidFill>
              </a:rPr>
              <a:t>Die Darstellung des phakolytischen Glaukoms entspricht auch dort derjenigen in den anderen Bänden.</a:t>
            </a:r>
            <a:r>
              <a:rPr lang="en-US" sz="1200">
                <a:solidFill>
                  <a:srgbClr val="0000FF"/>
                </a:solidFill>
                <a:latin typeface="Arial"/>
                <a:ea typeface="Arial"/>
                <a:cs typeface="Arial"/>
                <a:sym typeface="Arial"/>
              </a:rPr>
              <a:t> Auch </a:t>
            </a:r>
            <a:r>
              <a:rPr lang="en-US" sz="1200" i="1">
                <a:solidFill>
                  <a:srgbClr val="0000FF"/>
                </a:solidFill>
                <a:latin typeface="Arial"/>
                <a:ea typeface="Arial"/>
                <a:cs typeface="Arial"/>
                <a:sym typeface="Arial"/>
              </a:rPr>
              <a:t>das „Linsenpartikel</a:t>
            </a:r>
            <a:r>
              <a:rPr lang="en-US" sz="1200" i="1">
                <a:solidFill>
                  <a:srgbClr val="0000FF"/>
                </a:solidFill>
              </a:rPr>
              <a:t>g</a:t>
            </a:r>
            <a:r>
              <a:rPr lang="en-US" sz="1200" i="1">
                <a:solidFill>
                  <a:srgbClr val="0000FF"/>
                </a:solidFill>
                <a:latin typeface="Arial"/>
                <a:ea typeface="Arial"/>
                <a:cs typeface="Arial"/>
                <a:sym typeface="Arial"/>
              </a:rPr>
              <a:t>laukom“ </a:t>
            </a:r>
            <a:r>
              <a:rPr lang="en-US" sz="1200">
                <a:solidFill>
                  <a:srgbClr val="0000FF"/>
                </a:solidFill>
                <a:latin typeface="Arial"/>
                <a:ea typeface="Arial"/>
                <a:cs typeface="Arial"/>
                <a:sym typeface="Arial"/>
              </a:rPr>
              <a:t>taucht in </a:t>
            </a:r>
            <a:r>
              <a:rPr lang="en-US" sz="1200">
                <a:solidFill>
                  <a:srgbClr val="0000FF"/>
                </a:solidFill>
              </a:rPr>
              <a:t>diesem</a:t>
            </a:r>
            <a:r>
              <a:rPr lang="en-US" sz="1200">
                <a:solidFill>
                  <a:srgbClr val="0000FF"/>
                </a:solidFill>
                <a:latin typeface="Arial"/>
                <a:ea typeface="Arial"/>
                <a:cs typeface="Arial"/>
                <a:sym typeface="Arial"/>
              </a:rPr>
              <a:t> Index nicht auf. </a:t>
            </a:r>
            <a:r>
              <a:rPr lang="en-US" sz="1200">
                <a:solidFill>
                  <a:srgbClr val="BAD2D2"/>
                </a:solidFill>
                <a:latin typeface="Arial"/>
                <a:ea typeface="Arial"/>
                <a:cs typeface="Arial"/>
                <a:sym typeface="Arial"/>
              </a:rPr>
              <a:t>Schließlich fasst das Glaukom-Buch alle drei Erkrankungen unter der Überschrift </a:t>
            </a:r>
            <a:r>
              <a:rPr lang="en-US" sz="1200" i="1">
                <a:solidFill>
                  <a:srgbClr val="BAD2D2"/>
                </a:solidFill>
                <a:latin typeface="Arial"/>
                <a:ea typeface="Arial"/>
                <a:cs typeface="Arial"/>
                <a:sym typeface="Arial"/>
              </a:rPr>
              <a:t>„Linseninduziertes Glaukom</a:t>
            </a:r>
            <a:r>
              <a:rPr lang="en-US" sz="1200">
                <a:solidFill>
                  <a:srgbClr val="BAD2D2"/>
                </a:solidFill>
                <a:latin typeface="Arial"/>
                <a:ea typeface="Arial"/>
                <a:cs typeface="Arial"/>
                <a:sym typeface="Arial"/>
              </a:rPr>
              <a:t>“ zusammen und geht nicht auf die Frage der angeborenen vs. adaptiven Immunität ein. Stattdessen wird in der Beschreibung aller drei Erkrankungen lediglich von „Entzündung“ gesprochen. Der Begriff „phakoantigene </a:t>
            </a:r>
            <a:r>
              <a:rPr lang="en-US" sz="1200" i="1">
                <a:solidFill>
                  <a:srgbClr val="BAD2D2"/>
                </a:solidFill>
                <a:latin typeface="Arial"/>
                <a:ea typeface="Arial"/>
                <a:cs typeface="Arial"/>
                <a:sym typeface="Arial"/>
              </a:rPr>
              <a:t>Uveitis“ </a:t>
            </a:r>
            <a:r>
              <a:rPr lang="en-US" sz="1200">
                <a:solidFill>
                  <a:srgbClr val="BAD2D2"/>
                </a:solidFill>
                <a:latin typeface="Arial"/>
                <a:ea typeface="Arial"/>
                <a:cs typeface="Arial"/>
                <a:sym typeface="Arial"/>
              </a:rPr>
              <a:t>kommt nicht vor.</a:t>
            </a:r>
            <a:endParaRPr/>
          </a:p>
          <a:p>
            <a:pPr marL="0" marR="0" lvl="0" indent="0" algn="l" rtl="0">
              <a:spcBef>
                <a:spcPts val="0"/>
              </a:spcBef>
              <a:spcAft>
                <a:spcPts val="0"/>
              </a:spcAft>
              <a:buNone/>
            </a:pPr>
            <a:endParaRPr sz="1400">
              <a:solidFill>
                <a:srgbClr val="BAD2D2"/>
              </a:solidFill>
              <a:latin typeface="Arial"/>
              <a:ea typeface="Arial"/>
              <a:cs typeface="Arial"/>
              <a:sym typeface="Arial"/>
            </a:endParaRPr>
          </a:p>
          <a:p>
            <a:pPr marL="0" marR="0" lvl="0" indent="0" algn="l" rtl="0">
              <a:spcBef>
                <a:spcPts val="0"/>
              </a:spcBef>
              <a:spcAft>
                <a:spcPts val="0"/>
              </a:spcAft>
              <a:buNone/>
            </a:pPr>
            <a:r>
              <a:rPr lang="en-US" sz="1200">
                <a:solidFill>
                  <a:srgbClr val="BAD2D2"/>
                </a:solidFill>
                <a:latin typeface="Arial"/>
                <a:ea typeface="Arial"/>
                <a:cs typeface="Arial"/>
                <a:sym typeface="Arial"/>
              </a:rPr>
              <a:t>TLDR: Wenn Sie sich mit den linsenbedingten sekundären OAGs befassen, sollten Sie sich unbedingt in allen vier BCSC-Büchern, die sich damit befassen – </a:t>
            </a:r>
            <a:r>
              <a:rPr lang="en-US" sz="1200" i="1">
                <a:solidFill>
                  <a:srgbClr val="BAD2D2"/>
                </a:solidFill>
                <a:latin typeface="Arial"/>
                <a:ea typeface="Arial"/>
                <a:cs typeface="Arial"/>
                <a:sym typeface="Arial"/>
              </a:rPr>
              <a:t>„Glaukom“</a:t>
            </a:r>
            <a:r>
              <a:rPr lang="en-US" sz="1200">
                <a:solidFill>
                  <a:srgbClr val="BAD2D2"/>
                </a:solidFill>
                <a:latin typeface="Arial"/>
                <a:ea typeface="Arial"/>
                <a:cs typeface="Arial"/>
                <a:sym typeface="Arial"/>
              </a:rPr>
              <a:t>, </a:t>
            </a:r>
            <a:r>
              <a:rPr lang="en-US" sz="1200" i="1">
                <a:solidFill>
                  <a:srgbClr val="BAD2D2"/>
                </a:solidFill>
                <a:latin typeface="Arial"/>
                <a:ea typeface="Arial"/>
                <a:cs typeface="Arial"/>
                <a:sym typeface="Arial"/>
              </a:rPr>
              <a:t>„Uveitis“</a:t>
            </a:r>
            <a:r>
              <a:rPr lang="en-US" sz="1200">
                <a:solidFill>
                  <a:srgbClr val="BAD2D2"/>
                </a:solidFill>
                <a:latin typeface="Arial"/>
                <a:ea typeface="Arial"/>
                <a:cs typeface="Arial"/>
                <a:sym typeface="Arial"/>
              </a:rPr>
              <a:t>, </a:t>
            </a:r>
            <a:r>
              <a:rPr lang="en-US" sz="1200" i="1">
                <a:solidFill>
                  <a:srgbClr val="BAD2D2"/>
                </a:solidFill>
                <a:latin typeface="Arial"/>
                <a:ea typeface="Arial"/>
                <a:cs typeface="Arial"/>
                <a:sym typeface="Arial"/>
              </a:rPr>
              <a:t>„Linse“ </a:t>
            </a:r>
            <a:r>
              <a:rPr lang="en-US" sz="1200">
                <a:solidFill>
                  <a:srgbClr val="BAD2D2"/>
                </a:solidFill>
                <a:latin typeface="Arial"/>
                <a:ea typeface="Arial"/>
                <a:cs typeface="Arial"/>
                <a:sym typeface="Arial"/>
              </a:rPr>
              <a:t>und </a:t>
            </a:r>
            <a:r>
              <a:rPr lang="en-US" sz="1200" i="1">
                <a:solidFill>
                  <a:srgbClr val="BAD2D2"/>
                </a:solidFill>
                <a:latin typeface="Arial"/>
                <a:ea typeface="Arial"/>
                <a:cs typeface="Arial"/>
                <a:sym typeface="Arial"/>
              </a:rPr>
              <a:t>„Path“ – </a:t>
            </a:r>
            <a:r>
              <a:rPr lang="en-US" sz="1200">
                <a:solidFill>
                  <a:srgbClr val="BAD2D2"/>
                </a:solidFill>
                <a:latin typeface="Arial"/>
                <a:ea typeface="Arial"/>
                <a:cs typeface="Arial"/>
                <a:sym typeface="Arial"/>
              </a:rPr>
              <a:t>darüber informieren und sich darauf einstellen, dabei mit Unstimmigkeiten konfrontiert zu werden.</a:t>
            </a:r>
            <a:endParaRPr/>
          </a:p>
        </p:txBody>
      </p:sp>
      <p:sp>
        <p:nvSpPr>
          <p:cNvPr id="1788" name="Google Shape;1788;g3f6b88809e0_0_347"/>
          <p:cNvSpPr txBox="1"/>
          <p:nvPr/>
        </p:nvSpPr>
        <p:spPr>
          <a:xfrm>
            <a:off x="306699" y="602190"/>
            <a:ext cx="8610000" cy="210300"/>
          </a:xfrm>
          <a:prstGeom prst="rect">
            <a:avLst/>
          </a:prstGeom>
          <a:solidFill>
            <a:srgbClr val="C8C860"/>
          </a:solidFill>
          <a:ln w="9525" cap="flat" cmpd="sng">
            <a:solidFill>
              <a:schemeClr val="dk1"/>
            </a:solidFill>
            <a:prstDash val="solid"/>
            <a:round/>
            <a:headEnd type="none" w="sm" len="sm"/>
            <a:tailEnd type="none" w="sm" len="sm"/>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Und nun ein überaus langer Exkurs zu Immunologie und den linsenbedingten O</a:t>
            </a:r>
            <a:r>
              <a:rPr lang="en-US" sz="1200" i="1">
                <a:solidFill>
                  <a:schemeClr val="dk1"/>
                </a:solidFill>
              </a:rPr>
              <a:t>W</a:t>
            </a:r>
            <a:r>
              <a:rPr lang="en-US" sz="1200" i="1">
                <a:solidFill>
                  <a:schemeClr val="dk1"/>
                </a:solidFill>
                <a:latin typeface="Arial"/>
                <a:ea typeface="Arial"/>
                <a:cs typeface="Arial"/>
                <a:sym typeface="Arial"/>
              </a:rPr>
              <a:t>Gs:</a:t>
            </a:r>
            <a:endParaRP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Shape 1792"/>
        <p:cNvGrpSpPr/>
        <p:nvPr/>
      </p:nvGrpSpPr>
      <p:grpSpPr>
        <a:xfrm>
          <a:off x="0" y="0"/>
          <a:ext cx="0" cy="0"/>
          <a:chOff x="0" y="0"/>
          <a:chExt cx="0" cy="0"/>
        </a:xfrm>
      </p:grpSpPr>
      <p:sp>
        <p:nvSpPr>
          <p:cNvPr id="1793" name="Google Shape;1793;g3f6b88809e0_0_359"/>
          <p:cNvSpPr txBox="1">
            <a:spLocks noGrp="1"/>
          </p:cNvSpPr>
          <p:nvPr>
            <p:ph type="body" idx="1"/>
          </p:nvPr>
        </p:nvSpPr>
        <p:spPr>
          <a:xfrm>
            <a:off x="381000" y="1010424"/>
            <a:ext cx="8382000" cy="54963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In der Regel einseitig: Alle</a:t>
            </a:r>
            <a:endParaRPr/>
          </a:p>
          <a:p>
            <a:pPr marL="342900" lvl="0" indent="-342900" algn="l" rtl="0">
              <a:spcBef>
                <a:spcPts val="240"/>
              </a:spcBef>
              <a:spcAft>
                <a:spcPts val="0"/>
              </a:spcAft>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Assoziiert mit reifer/überreifer Katarakt: Phakolytisch</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Vitritis kann vorliegen: Phakoantigen</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Die Gonioskopie zeigt kortikales Material im Kammerwinkel: Linsenpartikel</a:t>
            </a:r>
            <a:endParaRPr/>
          </a:p>
          <a:p>
            <a:pPr marL="342900" lvl="0" indent="-342900" algn="l" rtl="0">
              <a:spcBef>
                <a:spcPts val="240"/>
              </a:spcBef>
              <a:spcAft>
                <a:spcPts val="0"/>
              </a:spcAft>
              <a:buSzPts val="840"/>
              <a:buChar char="●"/>
            </a:pPr>
            <a:r>
              <a:rPr lang="en-US" sz="1200">
                <a:solidFill>
                  <a:srgbClr val="BFBFBF"/>
                </a:solidFill>
              </a:rPr>
              <a:t>Am wenigsten wahrscheinlich, dass sich ein erhöhter Augeninnendruck entwickelt: Phakoantigen</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Wird durch eine </a:t>
            </a:r>
            <a:r>
              <a:rPr lang="en-US" sz="1200" b="1" i="1" u="sng"/>
              <a:t>angeborene </a:t>
            </a:r>
            <a:r>
              <a:rPr lang="en-US" sz="1200" u="sng"/>
              <a:t>Immunantwort </a:t>
            </a:r>
            <a:r>
              <a:rPr lang="en-US" sz="1200">
                <a:solidFill>
                  <a:srgbClr val="BFBFBF"/>
                </a:solidFill>
              </a:rPr>
              <a:t>vermittelt: Phakolytisch</a:t>
            </a:r>
            <a:endParaRPr sz="2200">
              <a:solidFill>
                <a:srgbClr val="BFBFBF"/>
              </a:solidFill>
            </a:endParaRPr>
          </a:p>
        </p:txBody>
      </p:sp>
      <p:sp>
        <p:nvSpPr>
          <p:cNvPr id="1794" name="Google Shape;1794;g3f6b88809e0_0_359"/>
          <p:cNvSpPr txBox="1"/>
          <p:nvPr/>
        </p:nvSpPr>
        <p:spPr>
          <a:xfrm>
            <a:off x="1247361" y="135698"/>
            <a:ext cx="6649200" cy="7092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rgbClr val="D8D8D8"/>
                </a:solidFill>
              </a:rPr>
              <a:t>Ordnen Sie jeder Aussage das damit verbundene </a:t>
            </a:r>
            <a:r>
              <a:rPr lang="en-US" sz="1200" b="1">
                <a:solidFill>
                  <a:srgbClr val="D8D8D8"/>
                </a:solidFill>
              </a:rPr>
              <a:t>linsenbedingte sekundäre OWG </a:t>
            </a:r>
            <a:r>
              <a:rPr lang="en-US" sz="1200">
                <a:solidFill>
                  <a:srgbClr val="D8D8D8"/>
                </a:solidFill>
              </a:rPr>
              <a:t>zu (einige Aussagen können mehreren Formen zugeordnet werden)</a:t>
            </a:r>
            <a:endParaRPr>
              <a:solidFill>
                <a:srgbClr val="D8D8D8"/>
              </a:solidFill>
            </a:endParaRPr>
          </a:p>
          <a:p>
            <a:pPr marL="0" lvl="0" indent="0" algn="l" rtl="0">
              <a:spcBef>
                <a:spcPts val="0"/>
              </a:spcBef>
              <a:spcAft>
                <a:spcPts val="0"/>
              </a:spcAft>
              <a:buClr>
                <a:srgbClr val="0000FF"/>
              </a:buClr>
              <a:buSzPts val="1200"/>
              <a:buFont typeface="Noto Sans Symbols"/>
              <a:buNone/>
            </a:pPr>
            <a:r>
              <a:rPr lang="en-US" sz="1200" b="1">
                <a:solidFill>
                  <a:srgbClr val="D8D8D8"/>
                </a:solidFill>
              </a:rPr>
              <a:t>Phakolytisches Glaukom       Phakoantigenes Glaukom    Linsenpartikelglaukom</a:t>
            </a:r>
            <a:endParaRPr sz="1200">
              <a:solidFill>
                <a:srgbClr val="D8D8D8"/>
              </a:solidFill>
            </a:endParaRPr>
          </a:p>
          <a:p>
            <a:pPr marL="0" marR="0" lvl="0" indent="0" algn="l" rtl="0">
              <a:lnSpc>
                <a:spcPct val="100000"/>
              </a:lnSpc>
              <a:spcBef>
                <a:spcPts val="0"/>
              </a:spcBef>
              <a:spcAft>
                <a:spcPts val="0"/>
              </a:spcAft>
              <a:buClr>
                <a:srgbClr val="D8D8D8"/>
              </a:buClr>
              <a:buSzPts val="1200"/>
              <a:buFont typeface="Noto Sans Symbols"/>
              <a:buNone/>
            </a:pPr>
            <a:endParaRPr sz="1200">
              <a:solidFill>
                <a:srgbClr val="D8D8D8"/>
              </a:solidFill>
            </a:endParaRPr>
          </a:p>
        </p:txBody>
      </p:sp>
      <p:sp>
        <p:nvSpPr>
          <p:cNvPr id="1795" name="Google Shape;1795;g3f6b88809e0_0_359"/>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144</a:t>
            </a:fld>
            <a:endParaRPr sz="1000" b="0" i="0" u="none" strike="noStrike" cap="none">
              <a:solidFill>
                <a:srgbClr val="000000"/>
              </a:solidFill>
              <a:latin typeface="Arial"/>
              <a:ea typeface="Arial"/>
              <a:cs typeface="Arial"/>
              <a:sym typeface="Arial"/>
            </a:endParaRPr>
          </a:p>
        </p:txBody>
      </p:sp>
      <p:sp>
        <p:nvSpPr>
          <p:cNvPr id="1796" name="Google Shape;1796;g3f6b88809e0_0_359"/>
          <p:cNvSpPr txBox="1"/>
          <p:nvPr/>
        </p:nvSpPr>
        <p:spPr>
          <a:xfrm>
            <a:off x="457200" y="2264549"/>
            <a:ext cx="8479200" cy="1534200"/>
          </a:xfrm>
          <a:prstGeom prst="rect">
            <a:avLst/>
          </a:prstGeom>
          <a:solidFill>
            <a:srgbClr val="EDEDCB"/>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BFBFBF"/>
                </a:solidFill>
                <a:latin typeface="Arial"/>
                <a:ea typeface="Arial"/>
                <a:cs typeface="Arial"/>
                <a:sym typeface="Arial"/>
              </a:rPr>
              <a:t>Es gibt zwei große Kategorien von Immunreaktionen – welche sind das?</a:t>
            </a:r>
            <a:endParaRPr/>
          </a:p>
          <a:p>
            <a:pPr marL="0" marR="0" lvl="0" indent="0" algn="l" rtl="0">
              <a:spcBef>
                <a:spcPts val="0"/>
              </a:spcBef>
              <a:spcAft>
                <a:spcPts val="0"/>
              </a:spcAft>
              <a:buNone/>
            </a:pPr>
            <a:r>
              <a:rPr lang="en-US" sz="1200" b="1">
                <a:solidFill>
                  <a:srgbClr val="BFBFBF"/>
                </a:solidFill>
                <a:latin typeface="Arial"/>
                <a:ea typeface="Arial"/>
                <a:cs typeface="Arial"/>
                <a:sym typeface="Arial"/>
              </a:rPr>
              <a:t>Angeboren </a:t>
            </a:r>
            <a:r>
              <a:rPr lang="en-US" sz="1200">
                <a:solidFill>
                  <a:srgbClr val="BFBFBF"/>
                </a:solidFill>
                <a:latin typeface="Arial"/>
                <a:ea typeface="Arial"/>
                <a:cs typeface="Arial"/>
                <a:sym typeface="Arial"/>
              </a:rPr>
              <a:t>und </a:t>
            </a:r>
            <a:r>
              <a:rPr lang="en-US" sz="1200" b="1">
                <a:solidFill>
                  <a:srgbClr val="BFBFBF"/>
                </a:solidFill>
                <a:latin typeface="Arial"/>
                <a:ea typeface="Arial"/>
                <a:cs typeface="Arial"/>
                <a:sym typeface="Arial"/>
              </a:rPr>
              <a:t>adaptiv </a:t>
            </a:r>
            <a:r>
              <a:rPr lang="en-US" sz="1200">
                <a:solidFill>
                  <a:srgbClr val="BFBFBF"/>
                </a:solidFill>
                <a:latin typeface="Arial"/>
                <a:ea typeface="Arial"/>
                <a:cs typeface="Arial"/>
                <a:sym typeface="Arial"/>
              </a:rPr>
              <a:t>(zu Ihrer Information: Wir werden, wie zuvor versprochen, nun </a:t>
            </a:r>
            <a:r>
              <a:rPr lang="en-US" sz="1200" i="1">
                <a:solidFill>
                  <a:srgbClr val="BFBFBF"/>
                </a:solidFill>
                <a:latin typeface="Arial"/>
                <a:ea typeface="Arial"/>
                <a:cs typeface="Arial"/>
                <a:sym typeface="Arial"/>
              </a:rPr>
              <a:t>die adaptive Immunantwort </a:t>
            </a:r>
            <a:r>
              <a:rPr lang="en-US" sz="1200">
                <a:solidFill>
                  <a:srgbClr val="BFBFBF"/>
                </a:solidFill>
                <a:latin typeface="Arial"/>
                <a:ea typeface="Arial"/>
                <a:cs typeface="Arial"/>
                <a:sym typeface="Arial"/>
              </a:rPr>
              <a:t>näher erläutern)</a:t>
            </a:r>
            <a:endParaRPr sz="1400" b="1">
              <a:solidFill>
                <a:srgbClr val="BFBFBF"/>
              </a:solidFill>
              <a:latin typeface="Arial"/>
              <a:ea typeface="Arial"/>
              <a:cs typeface="Arial"/>
              <a:sym typeface="Arial"/>
            </a:endParaRPr>
          </a:p>
          <a:p>
            <a:pPr marL="0" marR="0" lvl="0" indent="0" algn="l" rtl="0">
              <a:spcBef>
                <a:spcPts val="0"/>
              </a:spcBef>
              <a:spcAft>
                <a:spcPts val="0"/>
              </a:spcAft>
              <a:buNone/>
            </a:pPr>
            <a:endParaRPr sz="1400">
              <a:solidFill>
                <a:srgbClr val="BFBFBF"/>
              </a:solidFill>
              <a:latin typeface="Arial"/>
              <a:ea typeface="Arial"/>
              <a:cs typeface="Arial"/>
              <a:sym typeface="Arial"/>
            </a:endParaRPr>
          </a:p>
          <a:p>
            <a:pPr marL="0" marR="0" lvl="0" indent="0" algn="l" rtl="0">
              <a:spcBef>
                <a:spcPts val="0"/>
              </a:spcBef>
              <a:spcAft>
                <a:spcPts val="0"/>
              </a:spcAft>
              <a:buNone/>
            </a:pPr>
            <a:r>
              <a:rPr lang="en-US" sz="1200" i="1">
                <a:solidFill>
                  <a:srgbClr val="BFBFBF"/>
                </a:solidFill>
                <a:latin typeface="Arial"/>
                <a:ea typeface="Arial"/>
                <a:cs typeface="Arial"/>
                <a:sym typeface="Arial"/>
              </a:rPr>
              <a:t>Was ist im Allgemeinen die Natur der jeweiligen Reaktion, und wie unterscheiden sie sich?</a:t>
            </a:r>
            <a:endParaRPr/>
          </a:p>
          <a:p>
            <a:pPr marL="0" marR="0" lvl="0" indent="0" algn="l" rtl="0">
              <a:spcBef>
                <a:spcPts val="0"/>
              </a:spcBef>
              <a:spcAft>
                <a:spcPts val="0"/>
              </a:spcAft>
              <a:buNone/>
            </a:pPr>
            <a:r>
              <a:rPr lang="en-US" sz="1200">
                <a:solidFill>
                  <a:srgbClr val="BFBFBF"/>
                </a:solidFill>
                <a:latin typeface="Arial"/>
                <a:ea typeface="Arial"/>
                <a:cs typeface="Arial"/>
                <a:sym typeface="Arial"/>
              </a:rPr>
              <a:t>Die adaptive Immunantwort beinhaltet einen „Lernprozess“, bei dem Überwachungszellen lernen, Fremdstoffe zu erkennen und sich an sie zu erinnern. Die angeborene (oder </a:t>
            </a:r>
            <a:r>
              <a:rPr lang="en-US" sz="1200" i="1">
                <a:solidFill>
                  <a:srgbClr val="BFBFBF"/>
                </a:solidFill>
                <a:latin typeface="Arial"/>
                <a:ea typeface="Arial"/>
                <a:cs typeface="Arial"/>
                <a:sym typeface="Arial"/>
              </a:rPr>
              <a:t>natürliche</a:t>
            </a:r>
            <a:r>
              <a:rPr lang="en-US" sz="1200">
                <a:solidFill>
                  <a:srgbClr val="BFBFBF"/>
                </a:solidFill>
                <a:latin typeface="Arial"/>
                <a:ea typeface="Arial"/>
                <a:cs typeface="Arial"/>
                <a:sym typeface="Arial"/>
              </a:rPr>
              <a:t>) Immunantwort hingegen erfordert keinen Lernprozess – sie stützt sich auf </a:t>
            </a:r>
            <a:r>
              <a:rPr lang="en-US" sz="1200" b="1" u="sng">
                <a:solidFill>
                  <a:srgbClr val="0000FF"/>
                </a:solidFill>
                <a:latin typeface="Arial"/>
                <a:ea typeface="Arial"/>
                <a:cs typeface="Arial"/>
                <a:sym typeface="Arial"/>
              </a:rPr>
              <a:t>„vorprogrammierte“ Immunzellen</a:t>
            </a:r>
            <a:r>
              <a:rPr lang="en-US" sz="1200">
                <a:solidFill>
                  <a:srgbClr val="BFBFBF"/>
                </a:solidFill>
                <a:latin typeface="Arial"/>
                <a:ea typeface="Arial"/>
                <a:cs typeface="Arial"/>
                <a:sym typeface="Arial"/>
              </a:rPr>
              <a:t>,</a:t>
            </a:r>
            <a:r>
              <a:rPr lang="en-US" sz="1200" b="1" u="sng">
                <a:solidFill>
                  <a:srgbClr val="0000FF"/>
                </a:solidFill>
                <a:latin typeface="Arial"/>
                <a:ea typeface="Arial"/>
                <a:cs typeface="Arial"/>
                <a:sym typeface="Arial"/>
              </a:rPr>
              <a:t> </a:t>
            </a:r>
            <a:r>
              <a:rPr lang="en-US" sz="1200">
                <a:solidFill>
                  <a:srgbClr val="BFBFBF"/>
                </a:solidFill>
                <a:latin typeface="Arial"/>
                <a:ea typeface="Arial"/>
                <a:cs typeface="Arial"/>
                <a:sym typeface="Arial"/>
              </a:rPr>
              <a:t>um Fremdstoffe zu erkennen, auf die sie im Gewebe oder Blut treffen.</a:t>
            </a:r>
            <a:endParaRPr/>
          </a:p>
        </p:txBody>
      </p:sp>
      <p:sp>
        <p:nvSpPr>
          <p:cNvPr id="1797" name="Google Shape;1797;g3f6b88809e0_0_359"/>
          <p:cNvSpPr/>
          <p:nvPr/>
        </p:nvSpPr>
        <p:spPr>
          <a:xfrm>
            <a:off x="1220857" y="3429000"/>
            <a:ext cx="5193300" cy="989100"/>
          </a:xfrm>
          <a:prstGeom prst="frame">
            <a:avLst>
              <a:gd name="adj1" fmla="val 12500"/>
            </a:avLst>
          </a:prstGeom>
          <a:solidFill>
            <a:srgbClr val="FF00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798" name="Google Shape;1798;g3f6b88809e0_0_359"/>
          <p:cNvSpPr txBox="1"/>
          <p:nvPr/>
        </p:nvSpPr>
        <p:spPr>
          <a:xfrm>
            <a:off x="1282947" y="4595892"/>
            <a:ext cx="5069100" cy="579900"/>
          </a:xfrm>
          <a:prstGeom prst="rect">
            <a:avLst/>
          </a:prstGeom>
          <a:solidFill>
            <a:srgbClr val="0020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lt1"/>
                </a:solidFill>
                <a:latin typeface="Arial"/>
                <a:ea typeface="Arial"/>
                <a:cs typeface="Arial"/>
                <a:sym typeface="Arial"/>
              </a:rPr>
              <a:t>Was sind die beiden wichtigsten Effektorzelltypen der angeborenen Immunität?</a:t>
            </a:r>
            <a:endParaRPr/>
          </a:p>
          <a:p>
            <a:pPr marL="0" marR="0" lvl="0" indent="0" algn="l" rtl="0">
              <a:spcBef>
                <a:spcPts val="0"/>
              </a:spcBef>
              <a:spcAft>
                <a:spcPts val="0"/>
              </a:spcAft>
              <a:buNone/>
            </a:pPr>
            <a:r>
              <a:rPr lang="en-US" sz="1200" b="1">
                <a:solidFill>
                  <a:schemeClr val="lt1"/>
                </a:solidFill>
                <a:latin typeface="Arial"/>
                <a:ea typeface="Arial"/>
                <a:cs typeface="Arial"/>
                <a:sym typeface="Arial"/>
              </a:rPr>
              <a:t>Neutrophile </a:t>
            </a:r>
            <a:r>
              <a:rPr lang="en-US" sz="1200">
                <a:solidFill>
                  <a:schemeClr val="lt1"/>
                </a:solidFill>
                <a:latin typeface="Arial"/>
                <a:ea typeface="Arial"/>
                <a:cs typeface="Arial"/>
                <a:sym typeface="Arial"/>
              </a:rPr>
              <a:t>und </a:t>
            </a:r>
            <a:r>
              <a:rPr lang="en-US" sz="1200" b="1">
                <a:solidFill>
                  <a:schemeClr val="lt1"/>
                </a:solidFill>
                <a:latin typeface="Arial"/>
                <a:ea typeface="Arial"/>
                <a:cs typeface="Arial"/>
                <a:sym typeface="Arial"/>
              </a:rPr>
              <a:t>Makrophagen</a:t>
            </a:r>
            <a:endParaRPr/>
          </a:p>
        </p:txBody>
      </p:sp>
      <p:sp>
        <p:nvSpPr>
          <p:cNvPr id="1799" name="Google Shape;1799;g3f6b88809e0_0_359"/>
          <p:cNvSpPr txBox="1"/>
          <p:nvPr/>
        </p:nvSpPr>
        <p:spPr>
          <a:xfrm>
            <a:off x="333033" y="971522"/>
            <a:ext cx="8479200" cy="5105100"/>
          </a:xfrm>
          <a:prstGeom prst="rect">
            <a:avLst/>
          </a:prstGeom>
          <a:solidFill>
            <a:srgbClr val="BAD2D2"/>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rgbClr val="0000FF"/>
                </a:solidFill>
                <a:latin typeface="Arial"/>
                <a:ea typeface="Arial"/>
                <a:cs typeface="Arial"/>
                <a:sym typeface="Arial"/>
              </a:rPr>
              <a:t>Einige Kliniker </a:t>
            </a:r>
            <a:r>
              <a:rPr lang="en-US" sz="1200">
                <a:solidFill>
                  <a:srgbClr val="0000FF"/>
                </a:solidFill>
              </a:rPr>
              <a:t>verwenden</a:t>
            </a:r>
            <a:r>
              <a:rPr lang="en-US" sz="1200">
                <a:solidFill>
                  <a:srgbClr val="0000FF"/>
                </a:solidFill>
                <a:latin typeface="Arial"/>
                <a:ea typeface="Arial"/>
                <a:cs typeface="Arial"/>
                <a:sym typeface="Arial"/>
              </a:rPr>
              <a:t> den Begriff </a:t>
            </a:r>
            <a:r>
              <a:rPr lang="en-US" sz="1200" i="1">
                <a:solidFill>
                  <a:srgbClr val="0000FF"/>
                </a:solidFill>
                <a:latin typeface="Arial"/>
                <a:ea typeface="Arial"/>
                <a:cs typeface="Arial"/>
                <a:sym typeface="Arial"/>
              </a:rPr>
              <a:t>„Immunantwort“ </a:t>
            </a:r>
            <a:r>
              <a:rPr lang="en-US" sz="1200">
                <a:solidFill>
                  <a:srgbClr val="0000FF"/>
                </a:solidFill>
              </a:rPr>
              <a:t>ausschließlich für klinische Situationen, an denen nur die adaptive Immunität beteiligt ist. Liegt hingegen lediglich eine Reaktion des angeborenen Immunsystems vor, verwenden sie zur Beschreibung des klinischen Erscheinungsbildes den</a:t>
            </a:r>
            <a:r>
              <a:rPr lang="en-US" sz="1200">
                <a:solidFill>
                  <a:srgbClr val="0000FF"/>
                </a:solidFill>
                <a:latin typeface="Arial"/>
                <a:ea typeface="Arial"/>
                <a:cs typeface="Arial"/>
                <a:sym typeface="Arial"/>
              </a:rPr>
              <a:t> allgemeineren Begriff </a:t>
            </a:r>
            <a:r>
              <a:rPr lang="en-US" sz="1200" i="1">
                <a:solidFill>
                  <a:srgbClr val="0000FF"/>
                </a:solidFill>
                <a:latin typeface="Arial"/>
                <a:ea typeface="Arial"/>
                <a:cs typeface="Arial"/>
                <a:sym typeface="Arial"/>
              </a:rPr>
              <a:t>„Entzündungsreaktion“ </a:t>
            </a:r>
            <a:r>
              <a:rPr lang="en-US" sz="1200">
                <a:solidFill>
                  <a:srgbClr val="0000FF"/>
                </a:solidFill>
                <a:latin typeface="Arial"/>
                <a:ea typeface="Arial"/>
                <a:cs typeface="Arial"/>
                <a:sym typeface="Arial"/>
              </a:rPr>
              <a:t>bzw. </a:t>
            </a:r>
            <a:r>
              <a:rPr lang="en-US" sz="1200" i="1">
                <a:solidFill>
                  <a:srgbClr val="0000FF"/>
                </a:solidFill>
              </a:rPr>
              <a:t>„Inflammation“.</a:t>
            </a:r>
            <a:r>
              <a:rPr lang="en-US" sz="1200">
                <a:solidFill>
                  <a:schemeClr val="dk1"/>
                </a:solidFill>
                <a:latin typeface="Arial"/>
                <a:ea typeface="Arial"/>
                <a:cs typeface="Arial"/>
                <a:sym typeface="Arial"/>
              </a:rPr>
              <a:t> </a:t>
            </a:r>
            <a:r>
              <a:rPr lang="en-US" sz="1200">
                <a:solidFill>
                  <a:schemeClr val="dk1"/>
                </a:solidFill>
              </a:rPr>
              <a:t>Gleichwohl werden die durch adaptive und angeborene Immunreaktionen hervorgerufenen klinischen Zeichen und Symptome gleichermaßen als „Entzündung“ bezeichnet. Trotz der zugrunde liegenden Unterschiede in den pathophysiologischen Mechanismen sind sie an der Spaltlampe in der Regel nicht voneinander zu unterscheiden.</a:t>
            </a:r>
            <a:endParaRPr>
              <a:solidFill>
                <a:schemeClr val="dk1"/>
              </a:solidFill>
            </a:endParaRPr>
          </a:p>
          <a:p>
            <a:pPr marL="0" marR="0" lvl="0" indent="0" algn="l" rtl="0">
              <a:spcBef>
                <a:spcPts val="0"/>
              </a:spcBef>
              <a:spcAft>
                <a:spcPts val="0"/>
              </a:spcAft>
              <a:buNone/>
            </a:pPr>
            <a:endParaRPr sz="1400">
              <a:solidFill>
                <a:srgbClr val="BAD2D2"/>
              </a:solidFill>
              <a:latin typeface="Arial"/>
              <a:ea typeface="Arial"/>
              <a:cs typeface="Arial"/>
              <a:sym typeface="Arial"/>
            </a:endParaRPr>
          </a:p>
          <a:p>
            <a:pPr marL="0" marR="0" lvl="0" indent="0" algn="l" rtl="0">
              <a:spcBef>
                <a:spcPts val="0"/>
              </a:spcBef>
              <a:spcAft>
                <a:spcPts val="0"/>
              </a:spcAft>
              <a:buNone/>
            </a:pPr>
            <a:r>
              <a:rPr lang="en-US" sz="1200">
                <a:solidFill>
                  <a:srgbClr val="0000FF"/>
                </a:solidFill>
              </a:rPr>
              <a:t>Ich gehe deshalb so ausführlich darauf ein, weil dies die scheinbaren Inkonsistenzen zwischen den verschiedenen Bänden des </a:t>
            </a:r>
            <a:r>
              <a:rPr lang="en-US" sz="1200" i="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5"/>
                  </a:ext>
                </a:extLst>
              </a:rPr>
              <a:t>BCSC</a:t>
            </a:r>
            <a:r>
              <a:rPr lang="en-US" sz="1200">
                <a:solidFill>
                  <a:srgbClr val="0000FF"/>
                </a:solidFill>
              </a:rPr>
              <a:t> hinsichtlich des </a:t>
            </a:r>
            <a:r>
              <a:rPr lang="en-US" sz="1200" i="1">
                <a:solidFill>
                  <a:srgbClr val="0000FF"/>
                </a:solidFill>
              </a:rPr>
              <a:t>phakolytischen</a:t>
            </a:r>
            <a:r>
              <a:rPr lang="en-US" sz="1200">
                <a:solidFill>
                  <a:srgbClr val="0000FF"/>
                </a:solidFill>
              </a:rPr>
              <a:t>, </a:t>
            </a:r>
            <a:r>
              <a:rPr lang="en-US" sz="1200" i="1">
                <a:solidFill>
                  <a:srgbClr val="0000FF"/>
                </a:solidFill>
              </a:rPr>
              <a:t>phakoantigenen</a:t>
            </a:r>
            <a:r>
              <a:rPr lang="en-US" sz="1200">
                <a:solidFill>
                  <a:srgbClr val="0000FF"/>
                </a:solidFill>
              </a:rPr>
              <a:t> und </a:t>
            </a:r>
            <a:r>
              <a:rPr lang="en-US" sz="1200" i="1">
                <a:solidFill>
                  <a:srgbClr val="0000FF"/>
                </a:solidFill>
              </a:rPr>
              <a:t>Linsenpartikelglaukoms</a:t>
            </a:r>
            <a:r>
              <a:rPr lang="en-US" sz="1200">
                <a:solidFill>
                  <a:srgbClr val="0000FF"/>
                </a:solidFill>
              </a:rPr>
              <a:t> erklärt.</a:t>
            </a:r>
            <a:r>
              <a:rPr lang="en-US" sz="1200">
                <a:solidFill>
                  <a:schemeClr val="dk1"/>
                </a:solidFill>
              </a:rPr>
              <a:t> Nehmen wir beispielsweise den Band </a:t>
            </a:r>
            <a:r>
              <a:rPr lang="en-US" sz="1200" i="1">
                <a:solidFill>
                  <a:schemeClr val="dk1"/>
                </a:solidFill>
              </a:rPr>
              <a:t>Linse</a:t>
            </a:r>
            <a:r>
              <a:rPr lang="en-US" sz="1200">
                <a:solidFill>
                  <a:schemeClr val="dk1"/>
                </a:solidFill>
              </a:rPr>
              <a:t>. Dort wird die „phakoantigene Uveitis“ – der Begriff phakoantigenes </a:t>
            </a:r>
            <a:r>
              <a:rPr lang="en-US" sz="1200" i="1">
                <a:solidFill>
                  <a:schemeClr val="dk1"/>
                </a:solidFill>
              </a:rPr>
              <a:t>Glaukom</a:t>
            </a:r>
            <a:r>
              <a:rPr lang="en-US" sz="1200">
                <a:solidFill>
                  <a:schemeClr val="dk1"/>
                </a:solidFill>
              </a:rPr>
              <a:t> wird nicht verwendet – als „immunvermittelt“ bezeichnet. Demgegenüber wird ausdrücklich darauf hingewiesen, dass ein </a:t>
            </a:r>
            <a:r>
              <a:rPr lang="en-US" sz="1200" b="1">
                <a:solidFill>
                  <a:schemeClr val="dk1"/>
                </a:solidFill>
              </a:rPr>
              <a:t>phakolytisches</a:t>
            </a:r>
            <a:r>
              <a:rPr lang="en-US" sz="1200">
                <a:solidFill>
                  <a:schemeClr val="dk1"/>
                </a:solidFill>
              </a:rPr>
              <a:t> Glaukom </a:t>
            </a:r>
            <a:r>
              <a:rPr lang="en-US" sz="1200" b="1">
                <a:solidFill>
                  <a:schemeClr val="dk1"/>
                </a:solidFill>
              </a:rPr>
              <a:t>keine</a:t>
            </a:r>
            <a:r>
              <a:rPr lang="en-US" sz="1200">
                <a:solidFill>
                  <a:schemeClr val="dk1"/>
                </a:solidFill>
              </a:rPr>
              <a:t> Immunreaktion auslöst.</a:t>
            </a:r>
            <a:r>
              <a:rPr lang="en-US" sz="1200">
                <a:solidFill>
                  <a:srgbClr val="0000FF"/>
                </a:solidFill>
              </a:rPr>
              <a:t> In ähnlicher Weise ordnet der </a:t>
            </a:r>
            <a:r>
              <a:rPr lang="en-US" sz="120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6"/>
                  </a:ext>
                </a:extLst>
              </a:rPr>
              <a:t>Band</a:t>
            </a:r>
            <a:r>
              <a:rPr lang="en-US" sz="1200">
                <a:solidFill>
                  <a:srgbClr val="0000FF"/>
                </a:solidFill>
              </a:rPr>
              <a:t> </a:t>
            </a:r>
            <a:r>
              <a:rPr lang="en-US" sz="1200" i="1">
                <a:solidFill>
                  <a:srgbClr val="0000FF"/>
                </a:solidFill>
              </a:rPr>
              <a:t>Path</a:t>
            </a:r>
            <a:r>
              <a:rPr lang="en-US" sz="1200">
                <a:solidFill>
                  <a:srgbClr val="0000FF"/>
                </a:solidFill>
              </a:rPr>
              <a:t> die phakoantigene Uveitis einem Abschnitt mit der Überschrift </a:t>
            </a:r>
            <a:r>
              <a:rPr lang="en-US" sz="1200" i="1">
                <a:solidFill>
                  <a:srgbClr val="0000FF"/>
                </a:solidFill>
              </a:rPr>
              <a:t>Inflammationen</a:t>
            </a:r>
            <a:r>
              <a:rPr lang="en-US" sz="1200">
                <a:solidFill>
                  <a:srgbClr val="0000FF"/>
                </a:solidFill>
              </a:rPr>
              <a:t> zu, nicht jedoch das phakolytische Glaukom. Letzteres wird vielmehr unter </a:t>
            </a:r>
            <a:r>
              <a:rPr lang="en-US" sz="1200" i="1">
                <a:solidFill>
                  <a:srgbClr val="0000FF"/>
                </a:solidFill>
              </a:rPr>
              <a:t>Sekundäre Glaukome mit Material im Trabekelmaschenwerk</a:t>
            </a:r>
            <a:r>
              <a:rPr lang="en-US" sz="1200">
                <a:solidFill>
                  <a:srgbClr val="0000FF"/>
                </a:solidFill>
              </a:rPr>
              <a:t> behandelt.</a:t>
            </a:r>
            <a:r>
              <a:rPr lang="en-US" sz="1200">
                <a:solidFill>
                  <a:schemeClr val="dk1"/>
                </a:solidFill>
              </a:rPr>
              <a:t> </a:t>
            </a:r>
            <a:r>
              <a:rPr lang="en-US" sz="1200" u="sng">
                <a:solidFill>
                  <a:schemeClr val="dk1"/>
                </a:solidFill>
              </a:rPr>
              <a:t>Diese Einordnungen veranschaulichen die oben beschriebene Auffassung, nach der eine </a:t>
            </a:r>
            <a:r>
              <a:rPr lang="en-US" sz="1200" i="1" u="sng">
                <a:solidFill>
                  <a:schemeClr val="dk1"/>
                </a:solidFill>
              </a:rPr>
              <a:t>„Immunreaktion“ einer adaptiven Immunantwort entspricht.</a:t>
            </a:r>
            <a:r>
              <a:rPr lang="en-US" sz="1200">
                <a:solidFill>
                  <a:schemeClr val="dk1"/>
                </a:solidFill>
              </a:rPr>
              <a:t> (Der Begriff „Linsenpartikelglaukom“ findet sich im Stichwortverzeichnis des </a:t>
            </a:r>
            <a:r>
              <a:rPr lang="en-US" sz="1200" i="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
                  </a:ext>
                </a:extLst>
              </a:rPr>
              <a:t>Path</a:t>
            </a:r>
            <a:r>
              <a:rPr lang="en-US" sz="1200">
                <a:solidFill>
                  <a:schemeClr val="dk1"/>
                </a:solidFill>
              </a:rPr>
              <a:t>-Bandes nicht.)</a:t>
            </a:r>
            <a:endParaRPr sz="1200">
              <a:solidFill>
                <a:schemeClr val="dk1"/>
              </a:solidFill>
            </a:endParaRPr>
          </a:p>
          <a:p>
            <a:pPr marL="0" marR="0" lvl="0" indent="0" algn="l" rtl="0">
              <a:spcBef>
                <a:spcPts val="0"/>
              </a:spcBef>
              <a:spcAft>
                <a:spcPts val="0"/>
              </a:spcAft>
              <a:buNone/>
            </a:pPr>
            <a:endParaRPr sz="1400">
              <a:solidFill>
                <a:srgbClr val="BAD2D2"/>
              </a:solidFill>
              <a:latin typeface="Arial"/>
              <a:ea typeface="Arial"/>
              <a:cs typeface="Arial"/>
              <a:sym typeface="Arial"/>
            </a:endParaRPr>
          </a:p>
          <a:p>
            <a:pPr marL="0" marR="0" lvl="0" indent="0" algn="l" rtl="0">
              <a:spcBef>
                <a:spcPts val="0"/>
              </a:spcBef>
              <a:spcAft>
                <a:spcPts val="0"/>
              </a:spcAft>
              <a:buNone/>
            </a:pPr>
            <a:r>
              <a:rPr lang="en-US" sz="1200">
                <a:solidFill>
                  <a:srgbClr val="0000FF"/>
                </a:solidFill>
                <a:latin typeface="Arial"/>
                <a:ea typeface="Arial"/>
                <a:cs typeface="Arial"/>
                <a:sym typeface="Arial"/>
              </a:rPr>
              <a:t>Im Gegensatz dazu verzichtet das </a:t>
            </a:r>
            <a:r>
              <a:rPr lang="en-US" sz="1200" i="1">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8"/>
                  </a:ext>
                </a:extLst>
              </a:rPr>
              <a:t>Uveitis</a:t>
            </a:r>
            <a:r>
              <a:rPr lang="en-US" sz="1200">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9"/>
                  </a:ext>
                </a:extLst>
              </a:rPr>
              <a:t>-Buch</a:t>
            </a:r>
            <a:r>
              <a:rPr lang="en-US" sz="1200">
                <a:solidFill>
                  <a:srgbClr val="0000FF"/>
                </a:solidFill>
                <a:latin typeface="Arial"/>
                <a:ea typeface="Arial"/>
                <a:cs typeface="Arial"/>
                <a:sym typeface="Arial"/>
              </a:rPr>
              <a:t> gänzlich auf den Begriff </a:t>
            </a:r>
            <a:r>
              <a:rPr lang="en-US" sz="1200" i="1">
                <a:solidFill>
                  <a:srgbClr val="0000FF"/>
                </a:solidFill>
                <a:latin typeface="Arial"/>
                <a:ea typeface="Arial"/>
                <a:cs typeface="Arial"/>
                <a:sym typeface="Arial"/>
              </a:rPr>
              <a:t>„phakoantigene Uveitis/phakoantigenes Glaukom</a:t>
            </a:r>
            <a:r>
              <a:rPr lang="en-US" sz="1200">
                <a:solidFill>
                  <a:srgbClr val="0000FF"/>
                </a:solidFill>
                <a:latin typeface="Arial"/>
                <a:ea typeface="Arial"/>
                <a:cs typeface="Arial"/>
                <a:sym typeface="Arial"/>
              </a:rPr>
              <a:t>“ und verwendet stattdessen den Begriff </a:t>
            </a:r>
            <a:r>
              <a:rPr lang="en-US" sz="1200" i="1">
                <a:solidFill>
                  <a:srgbClr val="0000FF"/>
                </a:solidFill>
                <a:latin typeface="Arial"/>
                <a:ea typeface="Arial"/>
                <a:cs typeface="Arial"/>
                <a:sym typeface="Arial"/>
              </a:rPr>
              <a:t>„linseninduzierte Uveitis“. </a:t>
            </a:r>
            <a:r>
              <a:rPr lang="en-US" sz="1200">
                <a:solidFill>
                  <a:srgbClr val="0000FF"/>
                </a:solidFill>
              </a:rPr>
              <a:t>Die Darstellung des phakolytischen Glaukoms entspricht auch dort derjenigen in den anderen Bänden.</a:t>
            </a:r>
            <a:r>
              <a:rPr lang="en-US" sz="1200">
                <a:solidFill>
                  <a:srgbClr val="0000FF"/>
                </a:solidFill>
                <a:latin typeface="Arial"/>
                <a:ea typeface="Arial"/>
                <a:cs typeface="Arial"/>
                <a:sym typeface="Arial"/>
              </a:rPr>
              <a:t> Auch </a:t>
            </a:r>
            <a:r>
              <a:rPr lang="en-US" sz="1200" i="1">
                <a:solidFill>
                  <a:srgbClr val="0000FF"/>
                </a:solidFill>
                <a:latin typeface="Arial"/>
                <a:ea typeface="Arial"/>
                <a:cs typeface="Arial"/>
                <a:sym typeface="Arial"/>
              </a:rPr>
              <a:t>das „Linsenpartikel</a:t>
            </a:r>
            <a:r>
              <a:rPr lang="en-US" sz="1200" i="1">
                <a:solidFill>
                  <a:srgbClr val="0000FF"/>
                </a:solidFill>
              </a:rPr>
              <a:t>g</a:t>
            </a:r>
            <a:r>
              <a:rPr lang="en-US" sz="1200" i="1">
                <a:solidFill>
                  <a:srgbClr val="0000FF"/>
                </a:solidFill>
                <a:latin typeface="Arial"/>
                <a:ea typeface="Arial"/>
                <a:cs typeface="Arial"/>
                <a:sym typeface="Arial"/>
              </a:rPr>
              <a:t>laukom“ </a:t>
            </a:r>
            <a:r>
              <a:rPr lang="en-US" sz="1200">
                <a:solidFill>
                  <a:srgbClr val="0000FF"/>
                </a:solidFill>
                <a:latin typeface="Arial"/>
                <a:ea typeface="Arial"/>
                <a:cs typeface="Arial"/>
                <a:sym typeface="Arial"/>
              </a:rPr>
              <a:t>taucht in </a:t>
            </a:r>
            <a:r>
              <a:rPr lang="en-US" sz="1200">
                <a:solidFill>
                  <a:srgbClr val="0000FF"/>
                </a:solidFill>
              </a:rPr>
              <a:t>diesem</a:t>
            </a:r>
            <a:r>
              <a:rPr lang="en-US" sz="1200">
                <a:solidFill>
                  <a:srgbClr val="0000FF"/>
                </a:solidFill>
                <a:latin typeface="Arial"/>
                <a:ea typeface="Arial"/>
                <a:cs typeface="Arial"/>
                <a:sym typeface="Arial"/>
              </a:rPr>
              <a:t> Index nicht auf. </a:t>
            </a:r>
            <a:r>
              <a:rPr lang="en-US" sz="1200">
                <a:solidFill>
                  <a:schemeClr val="dk1"/>
                </a:solidFill>
                <a:latin typeface="Arial"/>
                <a:ea typeface="Arial"/>
                <a:cs typeface="Arial"/>
                <a:sym typeface="Arial"/>
              </a:rPr>
              <a:t>Schließlich fasst das </a:t>
            </a:r>
            <a:r>
              <a:rPr lang="en-US" sz="1200" i="1">
                <a:solidFill>
                  <a:schemeClr val="dk1"/>
                </a:solidFill>
                <a:latin typeface="Arial"/>
                <a:ea typeface="Arial"/>
                <a:cs typeface="Arial"/>
                <a:sym typeface="Arial"/>
              </a:rPr>
              <a:t>Glaukom</a:t>
            </a:r>
            <a:r>
              <a:rPr lang="en-US" sz="1200">
                <a:solidFill>
                  <a:schemeClr val="dk1"/>
                </a:solidFill>
                <a:latin typeface="Arial"/>
                <a:ea typeface="Arial"/>
                <a:cs typeface="Arial"/>
                <a:sym typeface="Arial"/>
              </a:rPr>
              <a:t>-</a:t>
            </a:r>
            <a:r>
              <a:rPr lang="en-US" sz="1200">
                <a:solidFill>
                  <a:schemeClr val="dk1"/>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0"/>
                  </a:ext>
                </a:extLst>
              </a:rPr>
              <a:t>Buch</a:t>
            </a:r>
            <a:r>
              <a:rPr lang="en-US" sz="1200">
                <a:solidFill>
                  <a:schemeClr val="dk1"/>
                </a:solidFill>
                <a:latin typeface="Arial"/>
                <a:ea typeface="Arial"/>
                <a:cs typeface="Arial"/>
                <a:sym typeface="Arial"/>
              </a:rPr>
              <a:t> alle drei Erkrankungen unter der Überschrift </a:t>
            </a:r>
            <a:r>
              <a:rPr lang="en-US" sz="1200" i="1">
                <a:solidFill>
                  <a:schemeClr val="dk1"/>
                </a:solidFill>
                <a:latin typeface="Arial"/>
                <a:ea typeface="Arial"/>
                <a:cs typeface="Arial"/>
                <a:sym typeface="Arial"/>
              </a:rPr>
              <a:t>„Linseninduziertes Glaukom</a:t>
            </a:r>
            <a:r>
              <a:rPr lang="en-US" sz="1200">
                <a:solidFill>
                  <a:schemeClr val="dk1"/>
                </a:solidFill>
                <a:latin typeface="Arial"/>
                <a:ea typeface="Arial"/>
                <a:cs typeface="Arial"/>
                <a:sym typeface="Arial"/>
              </a:rPr>
              <a:t>“ zusammen und geht nicht auf die Frage der angeborenen vs. adaptiven Immunität ein. Stattdessen wird in der Beschreibung aller drei Erkrankungen lediglich von „Entzündung“ gesprochen. Der Begriff „phakoantigene </a:t>
            </a:r>
            <a:r>
              <a:rPr lang="en-US" sz="1200" i="1">
                <a:solidFill>
                  <a:schemeClr val="dk1"/>
                </a:solidFill>
                <a:latin typeface="Arial"/>
                <a:ea typeface="Arial"/>
                <a:cs typeface="Arial"/>
                <a:sym typeface="Arial"/>
              </a:rPr>
              <a:t>Uveitis“ </a:t>
            </a:r>
            <a:r>
              <a:rPr lang="en-US" sz="1200">
                <a:solidFill>
                  <a:schemeClr val="dk1"/>
                </a:solidFill>
                <a:latin typeface="Arial"/>
                <a:ea typeface="Arial"/>
                <a:cs typeface="Arial"/>
                <a:sym typeface="Arial"/>
              </a:rPr>
              <a:t>kommt nicht vor.</a:t>
            </a:r>
            <a:endParaRPr>
              <a:solidFill>
                <a:schemeClr val="dk1"/>
              </a:solidFill>
            </a:endParaRPr>
          </a:p>
          <a:p>
            <a:pPr marL="0" marR="0" lvl="0" indent="0" algn="l" rtl="0">
              <a:spcBef>
                <a:spcPts val="0"/>
              </a:spcBef>
              <a:spcAft>
                <a:spcPts val="0"/>
              </a:spcAft>
              <a:buNone/>
            </a:pPr>
            <a:endParaRPr sz="1400">
              <a:solidFill>
                <a:srgbClr val="BAD2D2"/>
              </a:solidFill>
              <a:latin typeface="Arial"/>
              <a:ea typeface="Arial"/>
              <a:cs typeface="Arial"/>
              <a:sym typeface="Arial"/>
            </a:endParaRPr>
          </a:p>
          <a:p>
            <a:pPr marL="0" marR="0" lvl="0" indent="0" algn="l" rtl="0">
              <a:spcBef>
                <a:spcPts val="0"/>
              </a:spcBef>
              <a:spcAft>
                <a:spcPts val="0"/>
              </a:spcAft>
              <a:buNone/>
            </a:pPr>
            <a:r>
              <a:rPr lang="en-US" sz="1200">
                <a:solidFill>
                  <a:srgbClr val="BAD2D2"/>
                </a:solidFill>
                <a:latin typeface="Arial"/>
                <a:ea typeface="Arial"/>
                <a:cs typeface="Arial"/>
                <a:sym typeface="Arial"/>
              </a:rPr>
              <a:t>TLDR: Wenn Sie sich mit den linsenbedingten sekundären OAGs befassen, sollten Sie sich unbedingt in allen vier BCSC-Büchern, die sich damit befassen – </a:t>
            </a:r>
            <a:r>
              <a:rPr lang="en-US" sz="1200" i="1">
                <a:solidFill>
                  <a:srgbClr val="BAD2D2"/>
                </a:solidFill>
                <a:latin typeface="Arial"/>
                <a:ea typeface="Arial"/>
                <a:cs typeface="Arial"/>
                <a:sym typeface="Arial"/>
              </a:rPr>
              <a:t>„Glaukom“</a:t>
            </a:r>
            <a:r>
              <a:rPr lang="en-US" sz="1200">
                <a:solidFill>
                  <a:srgbClr val="BAD2D2"/>
                </a:solidFill>
                <a:latin typeface="Arial"/>
                <a:ea typeface="Arial"/>
                <a:cs typeface="Arial"/>
                <a:sym typeface="Arial"/>
              </a:rPr>
              <a:t>, </a:t>
            </a:r>
            <a:r>
              <a:rPr lang="en-US" sz="1200" i="1">
                <a:solidFill>
                  <a:srgbClr val="BAD2D2"/>
                </a:solidFill>
                <a:latin typeface="Arial"/>
                <a:ea typeface="Arial"/>
                <a:cs typeface="Arial"/>
                <a:sym typeface="Arial"/>
              </a:rPr>
              <a:t>„Uveitis“</a:t>
            </a:r>
            <a:r>
              <a:rPr lang="en-US" sz="1200">
                <a:solidFill>
                  <a:srgbClr val="BAD2D2"/>
                </a:solidFill>
                <a:latin typeface="Arial"/>
                <a:ea typeface="Arial"/>
                <a:cs typeface="Arial"/>
                <a:sym typeface="Arial"/>
              </a:rPr>
              <a:t>, </a:t>
            </a:r>
            <a:r>
              <a:rPr lang="en-US" sz="1200" i="1">
                <a:solidFill>
                  <a:srgbClr val="BAD2D2"/>
                </a:solidFill>
                <a:latin typeface="Arial"/>
                <a:ea typeface="Arial"/>
                <a:cs typeface="Arial"/>
                <a:sym typeface="Arial"/>
              </a:rPr>
              <a:t>„Linse“ </a:t>
            </a:r>
            <a:r>
              <a:rPr lang="en-US" sz="1200">
                <a:solidFill>
                  <a:srgbClr val="BAD2D2"/>
                </a:solidFill>
                <a:latin typeface="Arial"/>
                <a:ea typeface="Arial"/>
                <a:cs typeface="Arial"/>
                <a:sym typeface="Arial"/>
              </a:rPr>
              <a:t>und </a:t>
            </a:r>
            <a:r>
              <a:rPr lang="en-US" sz="1200" i="1">
                <a:solidFill>
                  <a:srgbClr val="BAD2D2"/>
                </a:solidFill>
                <a:latin typeface="Arial"/>
                <a:ea typeface="Arial"/>
                <a:cs typeface="Arial"/>
                <a:sym typeface="Arial"/>
              </a:rPr>
              <a:t>„Path“ – </a:t>
            </a:r>
            <a:r>
              <a:rPr lang="en-US" sz="1200">
                <a:solidFill>
                  <a:srgbClr val="BAD2D2"/>
                </a:solidFill>
                <a:latin typeface="Arial"/>
                <a:ea typeface="Arial"/>
                <a:cs typeface="Arial"/>
                <a:sym typeface="Arial"/>
              </a:rPr>
              <a:t>darüber informieren und sich darauf einstellen, dabei mit Unstimmigkeiten konfrontiert zu werden.</a:t>
            </a:r>
            <a:endParaRPr/>
          </a:p>
        </p:txBody>
      </p:sp>
      <p:sp>
        <p:nvSpPr>
          <p:cNvPr id="1800" name="Google Shape;1800;g3f6b88809e0_0_359"/>
          <p:cNvSpPr txBox="1"/>
          <p:nvPr/>
        </p:nvSpPr>
        <p:spPr>
          <a:xfrm>
            <a:off x="306699" y="602190"/>
            <a:ext cx="8610000" cy="210300"/>
          </a:xfrm>
          <a:prstGeom prst="rect">
            <a:avLst/>
          </a:prstGeom>
          <a:solidFill>
            <a:srgbClr val="C8C860"/>
          </a:solidFill>
          <a:ln w="9525" cap="flat" cmpd="sng">
            <a:solidFill>
              <a:schemeClr val="dk1"/>
            </a:solidFill>
            <a:prstDash val="solid"/>
            <a:round/>
            <a:headEnd type="none" w="sm" len="sm"/>
            <a:tailEnd type="none" w="sm" len="sm"/>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Und nun ein überaus langer Exkurs zu Immunologie und den linsenbedingten O</a:t>
            </a:r>
            <a:r>
              <a:rPr lang="en-US" sz="1200" i="1">
                <a:solidFill>
                  <a:schemeClr val="dk1"/>
                </a:solidFill>
              </a:rPr>
              <a:t>W</a:t>
            </a:r>
            <a:r>
              <a:rPr lang="en-US" sz="1200" i="1">
                <a:solidFill>
                  <a:schemeClr val="dk1"/>
                </a:solidFill>
                <a:latin typeface="Arial"/>
                <a:ea typeface="Arial"/>
                <a:cs typeface="Arial"/>
                <a:sym typeface="Arial"/>
              </a:rPr>
              <a:t>Gs:</a:t>
            </a:r>
            <a:endParaRP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Shape 1804"/>
        <p:cNvGrpSpPr/>
        <p:nvPr/>
      </p:nvGrpSpPr>
      <p:grpSpPr>
        <a:xfrm>
          <a:off x="0" y="0"/>
          <a:ext cx="0" cy="0"/>
          <a:chOff x="0" y="0"/>
          <a:chExt cx="0" cy="0"/>
        </a:xfrm>
      </p:grpSpPr>
      <p:sp>
        <p:nvSpPr>
          <p:cNvPr id="1805" name="Google Shape;1805;g3f6b88809e0_0_370"/>
          <p:cNvSpPr txBox="1">
            <a:spLocks noGrp="1"/>
          </p:cNvSpPr>
          <p:nvPr>
            <p:ph type="body" idx="1"/>
          </p:nvPr>
        </p:nvSpPr>
        <p:spPr>
          <a:xfrm>
            <a:off x="381000" y="1010424"/>
            <a:ext cx="8382000" cy="54963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In der Regel einseitig: Alle</a:t>
            </a:r>
            <a:endParaRPr/>
          </a:p>
          <a:p>
            <a:pPr marL="342900" lvl="0" indent="-342900" algn="l" rtl="0">
              <a:spcBef>
                <a:spcPts val="240"/>
              </a:spcBef>
              <a:spcAft>
                <a:spcPts val="0"/>
              </a:spcAft>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Assoziiert mit reifer/überreifer Katarakt: Phakolytisch</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Vitritis kann vorliegen: Phakoantigen</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Die Gonioskopie zeigt kortikales Material im Kammerwinkel: Linsenpartikel</a:t>
            </a:r>
            <a:endParaRPr/>
          </a:p>
          <a:p>
            <a:pPr marL="342900" lvl="0" indent="-342900" algn="l" rtl="0">
              <a:spcBef>
                <a:spcPts val="240"/>
              </a:spcBef>
              <a:spcAft>
                <a:spcPts val="0"/>
              </a:spcAft>
              <a:buSzPts val="840"/>
              <a:buChar char="●"/>
            </a:pPr>
            <a:r>
              <a:rPr lang="en-US" sz="1200">
                <a:solidFill>
                  <a:srgbClr val="BFBFBF"/>
                </a:solidFill>
              </a:rPr>
              <a:t>Am wenigsten wahrscheinlich, dass sich ein erhöhter Augeninnendruck entwickelt: Phakoantigen</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Wird durch eine </a:t>
            </a:r>
            <a:r>
              <a:rPr lang="en-US" sz="1200" b="1" i="1" u="sng"/>
              <a:t>angeborene </a:t>
            </a:r>
            <a:r>
              <a:rPr lang="en-US" sz="1200" u="sng"/>
              <a:t>Immunantwort </a:t>
            </a:r>
            <a:r>
              <a:rPr lang="en-US" sz="1200">
                <a:solidFill>
                  <a:srgbClr val="BFBFBF"/>
                </a:solidFill>
              </a:rPr>
              <a:t>vermittelt: Phakolytisch</a:t>
            </a:r>
            <a:endParaRPr sz="2200">
              <a:solidFill>
                <a:srgbClr val="BFBFBF"/>
              </a:solidFill>
            </a:endParaRPr>
          </a:p>
        </p:txBody>
      </p:sp>
      <p:sp>
        <p:nvSpPr>
          <p:cNvPr id="1806" name="Google Shape;1806;g3f6b88809e0_0_370"/>
          <p:cNvSpPr txBox="1"/>
          <p:nvPr/>
        </p:nvSpPr>
        <p:spPr>
          <a:xfrm>
            <a:off x="1247361" y="135698"/>
            <a:ext cx="6649200" cy="7092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rgbClr val="D8D8D8"/>
                </a:solidFill>
              </a:rPr>
              <a:t>Ordnen Sie jeder Aussage das damit verbundene </a:t>
            </a:r>
            <a:r>
              <a:rPr lang="en-US" sz="1200" b="1">
                <a:solidFill>
                  <a:srgbClr val="D8D8D8"/>
                </a:solidFill>
              </a:rPr>
              <a:t>linsenbedingte sekundäre OWG </a:t>
            </a:r>
            <a:r>
              <a:rPr lang="en-US" sz="1200">
                <a:solidFill>
                  <a:srgbClr val="D8D8D8"/>
                </a:solidFill>
              </a:rPr>
              <a:t>zu (einige Aussagen können mehreren Formen zugeordnet werden)</a:t>
            </a:r>
            <a:endParaRPr>
              <a:solidFill>
                <a:srgbClr val="D8D8D8"/>
              </a:solidFill>
            </a:endParaRPr>
          </a:p>
          <a:p>
            <a:pPr marL="0" lvl="0" indent="0" algn="l" rtl="0">
              <a:spcBef>
                <a:spcPts val="0"/>
              </a:spcBef>
              <a:spcAft>
                <a:spcPts val="0"/>
              </a:spcAft>
              <a:buClr>
                <a:srgbClr val="0000FF"/>
              </a:buClr>
              <a:buSzPts val="1200"/>
              <a:buFont typeface="Noto Sans Symbols"/>
              <a:buNone/>
            </a:pPr>
            <a:r>
              <a:rPr lang="en-US" sz="1200" b="1">
                <a:solidFill>
                  <a:srgbClr val="D8D8D8"/>
                </a:solidFill>
              </a:rPr>
              <a:t>Phakolytisches Glaukom       Phakoantigenes Glaukom    Linsenpartikelglaukom</a:t>
            </a:r>
            <a:endParaRPr sz="1200">
              <a:solidFill>
                <a:srgbClr val="D8D8D8"/>
              </a:solidFill>
            </a:endParaRPr>
          </a:p>
          <a:p>
            <a:pPr marL="0" marR="0" lvl="0" indent="0" algn="l" rtl="0">
              <a:lnSpc>
                <a:spcPct val="100000"/>
              </a:lnSpc>
              <a:spcBef>
                <a:spcPts val="0"/>
              </a:spcBef>
              <a:spcAft>
                <a:spcPts val="0"/>
              </a:spcAft>
              <a:buClr>
                <a:srgbClr val="D8D8D8"/>
              </a:buClr>
              <a:buSzPts val="1200"/>
              <a:buFont typeface="Noto Sans Symbols"/>
              <a:buNone/>
            </a:pPr>
            <a:endParaRPr sz="1200">
              <a:solidFill>
                <a:srgbClr val="D8D8D8"/>
              </a:solidFill>
            </a:endParaRPr>
          </a:p>
        </p:txBody>
      </p:sp>
      <p:sp>
        <p:nvSpPr>
          <p:cNvPr id="1807" name="Google Shape;1807;g3f6b88809e0_0_37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145</a:t>
            </a:fld>
            <a:endParaRPr sz="1000" b="0" i="0" u="none" strike="noStrike" cap="none">
              <a:solidFill>
                <a:srgbClr val="000000"/>
              </a:solidFill>
              <a:latin typeface="Arial"/>
              <a:ea typeface="Arial"/>
              <a:cs typeface="Arial"/>
              <a:sym typeface="Arial"/>
            </a:endParaRPr>
          </a:p>
        </p:txBody>
      </p:sp>
      <p:sp>
        <p:nvSpPr>
          <p:cNvPr id="1808" name="Google Shape;1808;g3f6b88809e0_0_370"/>
          <p:cNvSpPr txBox="1"/>
          <p:nvPr/>
        </p:nvSpPr>
        <p:spPr>
          <a:xfrm>
            <a:off x="457200" y="2264549"/>
            <a:ext cx="8479200" cy="1534200"/>
          </a:xfrm>
          <a:prstGeom prst="rect">
            <a:avLst/>
          </a:prstGeom>
          <a:solidFill>
            <a:srgbClr val="EDEDCB"/>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BFBFBF"/>
                </a:solidFill>
                <a:latin typeface="Arial"/>
                <a:ea typeface="Arial"/>
                <a:cs typeface="Arial"/>
                <a:sym typeface="Arial"/>
              </a:rPr>
              <a:t>Es gibt zwei große Kategorien von Immunreaktionen – welche sind das?</a:t>
            </a:r>
            <a:endParaRPr/>
          </a:p>
          <a:p>
            <a:pPr marL="0" marR="0" lvl="0" indent="0" algn="l" rtl="0">
              <a:spcBef>
                <a:spcPts val="0"/>
              </a:spcBef>
              <a:spcAft>
                <a:spcPts val="0"/>
              </a:spcAft>
              <a:buNone/>
            </a:pPr>
            <a:r>
              <a:rPr lang="en-US" sz="1200" b="1">
                <a:solidFill>
                  <a:srgbClr val="BFBFBF"/>
                </a:solidFill>
                <a:latin typeface="Arial"/>
                <a:ea typeface="Arial"/>
                <a:cs typeface="Arial"/>
                <a:sym typeface="Arial"/>
              </a:rPr>
              <a:t>Angeboren </a:t>
            </a:r>
            <a:r>
              <a:rPr lang="en-US" sz="1200">
                <a:solidFill>
                  <a:srgbClr val="BFBFBF"/>
                </a:solidFill>
                <a:latin typeface="Arial"/>
                <a:ea typeface="Arial"/>
                <a:cs typeface="Arial"/>
                <a:sym typeface="Arial"/>
              </a:rPr>
              <a:t>und </a:t>
            </a:r>
            <a:r>
              <a:rPr lang="en-US" sz="1200" b="1">
                <a:solidFill>
                  <a:srgbClr val="BFBFBF"/>
                </a:solidFill>
                <a:latin typeface="Arial"/>
                <a:ea typeface="Arial"/>
                <a:cs typeface="Arial"/>
                <a:sym typeface="Arial"/>
              </a:rPr>
              <a:t>adaptiv </a:t>
            </a:r>
            <a:r>
              <a:rPr lang="en-US" sz="1200">
                <a:solidFill>
                  <a:srgbClr val="BFBFBF"/>
                </a:solidFill>
                <a:latin typeface="Arial"/>
                <a:ea typeface="Arial"/>
                <a:cs typeface="Arial"/>
                <a:sym typeface="Arial"/>
              </a:rPr>
              <a:t>(zu Ihrer Information: Wir werden, wie zuvor versprochen, nun </a:t>
            </a:r>
            <a:r>
              <a:rPr lang="en-US" sz="1200" i="1">
                <a:solidFill>
                  <a:srgbClr val="BFBFBF"/>
                </a:solidFill>
                <a:latin typeface="Arial"/>
                <a:ea typeface="Arial"/>
                <a:cs typeface="Arial"/>
                <a:sym typeface="Arial"/>
              </a:rPr>
              <a:t>die adaptive Immunantwort </a:t>
            </a:r>
            <a:r>
              <a:rPr lang="en-US" sz="1200">
                <a:solidFill>
                  <a:srgbClr val="BFBFBF"/>
                </a:solidFill>
                <a:latin typeface="Arial"/>
                <a:ea typeface="Arial"/>
                <a:cs typeface="Arial"/>
                <a:sym typeface="Arial"/>
              </a:rPr>
              <a:t>näher erläutern)</a:t>
            </a:r>
            <a:endParaRPr sz="1400" b="1">
              <a:solidFill>
                <a:srgbClr val="BFBFBF"/>
              </a:solidFill>
              <a:latin typeface="Arial"/>
              <a:ea typeface="Arial"/>
              <a:cs typeface="Arial"/>
              <a:sym typeface="Arial"/>
            </a:endParaRPr>
          </a:p>
          <a:p>
            <a:pPr marL="0" marR="0" lvl="0" indent="0" algn="l" rtl="0">
              <a:spcBef>
                <a:spcPts val="0"/>
              </a:spcBef>
              <a:spcAft>
                <a:spcPts val="0"/>
              </a:spcAft>
              <a:buNone/>
            </a:pPr>
            <a:endParaRPr sz="1400">
              <a:solidFill>
                <a:srgbClr val="BFBFBF"/>
              </a:solidFill>
              <a:latin typeface="Arial"/>
              <a:ea typeface="Arial"/>
              <a:cs typeface="Arial"/>
              <a:sym typeface="Arial"/>
            </a:endParaRPr>
          </a:p>
          <a:p>
            <a:pPr marL="0" marR="0" lvl="0" indent="0" algn="l" rtl="0">
              <a:spcBef>
                <a:spcPts val="0"/>
              </a:spcBef>
              <a:spcAft>
                <a:spcPts val="0"/>
              </a:spcAft>
              <a:buNone/>
            </a:pPr>
            <a:r>
              <a:rPr lang="en-US" sz="1200" i="1">
                <a:solidFill>
                  <a:srgbClr val="BFBFBF"/>
                </a:solidFill>
                <a:latin typeface="Arial"/>
                <a:ea typeface="Arial"/>
                <a:cs typeface="Arial"/>
                <a:sym typeface="Arial"/>
              </a:rPr>
              <a:t>Was ist im Allgemeinen die Natur der jeweiligen Reaktion, und wie unterscheiden sie sich?</a:t>
            </a:r>
            <a:endParaRPr/>
          </a:p>
          <a:p>
            <a:pPr marL="0" marR="0" lvl="0" indent="0" algn="l" rtl="0">
              <a:spcBef>
                <a:spcPts val="0"/>
              </a:spcBef>
              <a:spcAft>
                <a:spcPts val="0"/>
              </a:spcAft>
              <a:buNone/>
            </a:pPr>
            <a:r>
              <a:rPr lang="en-US" sz="1200">
                <a:solidFill>
                  <a:srgbClr val="BFBFBF"/>
                </a:solidFill>
                <a:latin typeface="Arial"/>
                <a:ea typeface="Arial"/>
                <a:cs typeface="Arial"/>
                <a:sym typeface="Arial"/>
              </a:rPr>
              <a:t>Die adaptive Immunantwort beinhaltet einen „Lernprozess“, bei dem Überwachungszellen lernen, Fremdstoffe zu erkennen und sich an sie zu erinnern. Die angeborene (oder </a:t>
            </a:r>
            <a:r>
              <a:rPr lang="en-US" sz="1200" i="1">
                <a:solidFill>
                  <a:srgbClr val="BFBFBF"/>
                </a:solidFill>
                <a:latin typeface="Arial"/>
                <a:ea typeface="Arial"/>
                <a:cs typeface="Arial"/>
                <a:sym typeface="Arial"/>
              </a:rPr>
              <a:t>natürliche</a:t>
            </a:r>
            <a:r>
              <a:rPr lang="en-US" sz="1200">
                <a:solidFill>
                  <a:srgbClr val="BFBFBF"/>
                </a:solidFill>
                <a:latin typeface="Arial"/>
                <a:ea typeface="Arial"/>
                <a:cs typeface="Arial"/>
                <a:sym typeface="Arial"/>
              </a:rPr>
              <a:t>) Immunantwort hingegen erfordert keinen Lernprozess – sie stützt sich auf </a:t>
            </a:r>
            <a:r>
              <a:rPr lang="en-US" sz="1200" b="1" u="sng">
                <a:solidFill>
                  <a:srgbClr val="0000FF"/>
                </a:solidFill>
                <a:latin typeface="Arial"/>
                <a:ea typeface="Arial"/>
                <a:cs typeface="Arial"/>
                <a:sym typeface="Arial"/>
              </a:rPr>
              <a:t>„vorprogrammierte“ Immunzellen</a:t>
            </a:r>
            <a:r>
              <a:rPr lang="en-US" sz="1200">
                <a:solidFill>
                  <a:srgbClr val="BFBFBF"/>
                </a:solidFill>
                <a:latin typeface="Arial"/>
                <a:ea typeface="Arial"/>
                <a:cs typeface="Arial"/>
                <a:sym typeface="Arial"/>
              </a:rPr>
              <a:t>,</a:t>
            </a:r>
            <a:r>
              <a:rPr lang="en-US" sz="1200" b="1" u="sng">
                <a:solidFill>
                  <a:srgbClr val="0000FF"/>
                </a:solidFill>
                <a:latin typeface="Arial"/>
                <a:ea typeface="Arial"/>
                <a:cs typeface="Arial"/>
                <a:sym typeface="Arial"/>
              </a:rPr>
              <a:t> </a:t>
            </a:r>
            <a:r>
              <a:rPr lang="en-US" sz="1200">
                <a:solidFill>
                  <a:srgbClr val="BFBFBF"/>
                </a:solidFill>
                <a:latin typeface="Arial"/>
                <a:ea typeface="Arial"/>
                <a:cs typeface="Arial"/>
                <a:sym typeface="Arial"/>
              </a:rPr>
              <a:t>um Fremdstoffe zu erkennen, auf die sie im Gewebe oder Blut treffen.</a:t>
            </a:r>
            <a:endParaRPr/>
          </a:p>
        </p:txBody>
      </p:sp>
      <p:sp>
        <p:nvSpPr>
          <p:cNvPr id="1809" name="Google Shape;1809;g3f6b88809e0_0_370"/>
          <p:cNvSpPr/>
          <p:nvPr/>
        </p:nvSpPr>
        <p:spPr>
          <a:xfrm>
            <a:off x="1220857" y="3429000"/>
            <a:ext cx="5193300" cy="989100"/>
          </a:xfrm>
          <a:prstGeom prst="frame">
            <a:avLst>
              <a:gd name="adj1" fmla="val 12500"/>
            </a:avLst>
          </a:prstGeom>
          <a:solidFill>
            <a:srgbClr val="FF00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810" name="Google Shape;1810;g3f6b88809e0_0_370"/>
          <p:cNvSpPr txBox="1"/>
          <p:nvPr/>
        </p:nvSpPr>
        <p:spPr>
          <a:xfrm>
            <a:off x="1282947" y="4595892"/>
            <a:ext cx="5069100" cy="579900"/>
          </a:xfrm>
          <a:prstGeom prst="rect">
            <a:avLst/>
          </a:prstGeom>
          <a:solidFill>
            <a:srgbClr val="0020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lt1"/>
                </a:solidFill>
                <a:latin typeface="Arial"/>
                <a:ea typeface="Arial"/>
                <a:cs typeface="Arial"/>
                <a:sym typeface="Arial"/>
              </a:rPr>
              <a:t>Was sind die beiden wichtigsten Effektorzelltypen der angeborenen Immunität?</a:t>
            </a:r>
            <a:endParaRPr/>
          </a:p>
          <a:p>
            <a:pPr marL="0" marR="0" lvl="0" indent="0" algn="l" rtl="0">
              <a:spcBef>
                <a:spcPts val="0"/>
              </a:spcBef>
              <a:spcAft>
                <a:spcPts val="0"/>
              </a:spcAft>
              <a:buNone/>
            </a:pPr>
            <a:r>
              <a:rPr lang="en-US" sz="1200" b="1">
                <a:solidFill>
                  <a:schemeClr val="lt1"/>
                </a:solidFill>
                <a:latin typeface="Arial"/>
                <a:ea typeface="Arial"/>
                <a:cs typeface="Arial"/>
                <a:sym typeface="Arial"/>
              </a:rPr>
              <a:t>Neutrophile </a:t>
            </a:r>
            <a:r>
              <a:rPr lang="en-US" sz="1200">
                <a:solidFill>
                  <a:schemeClr val="lt1"/>
                </a:solidFill>
                <a:latin typeface="Arial"/>
                <a:ea typeface="Arial"/>
                <a:cs typeface="Arial"/>
                <a:sym typeface="Arial"/>
              </a:rPr>
              <a:t>und </a:t>
            </a:r>
            <a:r>
              <a:rPr lang="en-US" sz="1200" b="1">
                <a:solidFill>
                  <a:schemeClr val="lt1"/>
                </a:solidFill>
                <a:latin typeface="Arial"/>
                <a:ea typeface="Arial"/>
                <a:cs typeface="Arial"/>
                <a:sym typeface="Arial"/>
              </a:rPr>
              <a:t>Makrophagen</a:t>
            </a:r>
            <a:endParaRPr/>
          </a:p>
        </p:txBody>
      </p:sp>
      <p:sp>
        <p:nvSpPr>
          <p:cNvPr id="1811" name="Google Shape;1811;g3f6b88809e0_0_370"/>
          <p:cNvSpPr txBox="1"/>
          <p:nvPr/>
        </p:nvSpPr>
        <p:spPr>
          <a:xfrm>
            <a:off x="333033" y="971522"/>
            <a:ext cx="8479200" cy="5105100"/>
          </a:xfrm>
          <a:prstGeom prst="rect">
            <a:avLst/>
          </a:prstGeom>
          <a:solidFill>
            <a:srgbClr val="BAD2D2"/>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rgbClr val="0000FF"/>
                </a:solidFill>
                <a:latin typeface="Arial"/>
                <a:ea typeface="Arial"/>
                <a:cs typeface="Arial"/>
                <a:sym typeface="Arial"/>
              </a:rPr>
              <a:t>Einige Kliniker </a:t>
            </a:r>
            <a:r>
              <a:rPr lang="en-US" sz="1200">
                <a:solidFill>
                  <a:srgbClr val="0000FF"/>
                </a:solidFill>
              </a:rPr>
              <a:t>verwenden</a:t>
            </a:r>
            <a:r>
              <a:rPr lang="en-US" sz="1200">
                <a:solidFill>
                  <a:srgbClr val="0000FF"/>
                </a:solidFill>
                <a:latin typeface="Arial"/>
                <a:ea typeface="Arial"/>
                <a:cs typeface="Arial"/>
                <a:sym typeface="Arial"/>
              </a:rPr>
              <a:t> den Begriff </a:t>
            </a:r>
            <a:r>
              <a:rPr lang="en-US" sz="1200" i="1">
                <a:solidFill>
                  <a:srgbClr val="0000FF"/>
                </a:solidFill>
                <a:latin typeface="Arial"/>
                <a:ea typeface="Arial"/>
                <a:cs typeface="Arial"/>
                <a:sym typeface="Arial"/>
              </a:rPr>
              <a:t>„Immunantwort“ </a:t>
            </a:r>
            <a:r>
              <a:rPr lang="en-US" sz="1200">
                <a:solidFill>
                  <a:srgbClr val="0000FF"/>
                </a:solidFill>
              </a:rPr>
              <a:t>ausschließlich für klinische Situationen, an denen nur die adaptive Immunität beteiligt ist. Liegt hingegen lediglich eine Reaktion des angeborenen Immunsystems vor, verwenden sie zur Beschreibung des klinischen Erscheinungsbildes den</a:t>
            </a:r>
            <a:r>
              <a:rPr lang="en-US" sz="1200">
                <a:solidFill>
                  <a:srgbClr val="0000FF"/>
                </a:solidFill>
                <a:latin typeface="Arial"/>
                <a:ea typeface="Arial"/>
                <a:cs typeface="Arial"/>
                <a:sym typeface="Arial"/>
              </a:rPr>
              <a:t> allgemeineren Begriff </a:t>
            </a:r>
            <a:r>
              <a:rPr lang="en-US" sz="1200" i="1">
                <a:solidFill>
                  <a:srgbClr val="0000FF"/>
                </a:solidFill>
                <a:latin typeface="Arial"/>
                <a:ea typeface="Arial"/>
                <a:cs typeface="Arial"/>
                <a:sym typeface="Arial"/>
              </a:rPr>
              <a:t>„Entzündungsreaktion“ </a:t>
            </a:r>
            <a:r>
              <a:rPr lang="en-US" sz="1200">
                <a:solidFill>
                  <a:srgbClr val="0000FF"/>
                </a:solidFill>
                <a:latin typeface="Arial"/>
                <a:ea typeface="Arial"/>
                <a:cs typeface="Arial"/>
                <a:sym typeface="Arial"/>
              </a:rPr>
              <a:t>bzw. </a:t>
            </a:r>
            <a:r>
              <a:rPr lang="en-US" sz="1200" i="1">
                <a:solidFill>
                  <a:srgbClr val="0000FF"/>
                </a:solidFill>
              </a:rPr>
              <a:t>„Inflammation“.</a:t>
            </a:r>
            <a:r>
              <a:rPr lang="en-US" sz="1200">
                <a:solidFill>
                  <a:schemeClr val="dk1"/>
                </a:solidFill>
                <a:latin typeface="Arial"/>
                <a:ea typeface="Arial"/>
                <a:cs typeface="Arial"/>
                <a:sym typeface="Arial"/>
              </a:rPr>
              <a:t> </a:t>
            </a:r>
            <a:r>
              <a:rPr lang="en-US" sz="1200">
                <a:solidFill>
                  <a:schemeClr val="dk1"/>
                </a:solidFill>
              </a:rPr>
              <a:t>Gleichwohl werden die durch adaptive und angeborene Immunreaktionen hervorgerufenen klinischen Zeichen und Symptome gleichermaßen als „Entzündung“ bezeichnet. Trotz der zugrunde liegenden Unterschiede in den pathophysiologischen Mechanismen sind sie an der Spaltlampe in der Regel nicht voneinander zu unterscheiden.</a:t>
            </a:r>
            <a:endParaRPr>
              <a:solidFill>
                <a:schemeClr val="dk1"/>
              </a:solidFill>
            </a:endParaRPr>
          </a:p>
          <a:p>
            <a:pPr marL="0" marR="0" lvl="0" indent="0" algn="l" rtl="0">
              <a:spcBef>
                <a:spcPts val="0"/>
              </a:spcBef>
              <a:spcAft>
                <a:spcPts val="0"/>
              </a:spcAft>
              <a:buNone/>
            </a:pPr>
            <a:endParaRPr sz="1400">
              <a:solidFill>
                <a:srgbClr val="BAD2D2"/>
              </a:solidFill>
              <a:latin typeface="Arial"/>
              <a:ea typeface="Arial"/>
              <a:cs typeface="Arial"/>
              <a:sym typeface="Arial"/>
            </a:endParaRPr>
          </a:p>
          <a:p>
            <a:pPr marL="0" marR="0" lvl="0" indent="0" algn="l" rtl="0">
              <a:spcBef>
                <a:spcPts val="0"/>
              </a:spcBef>
              <a:spcAft>
                <a:spcPts val="0"/>
              </a:spcAft>
              <a:buNone/>
            </a:pPr>
            <a:r>
              <a:rPr lang="en-US" sz="1200">
                <a:solidFill>
                  <a:srgbClr val="0000FF"/>
                </a:solidFill>
              </a:rPr>
              <a:t>Ich gehe deshalb so ausführlich darauf ein, weil dies die scheinbaren Inkonsistenzen zwischen den verschiedenen Bänden des </a:t>
            </a:r>
            <a:r>
              <a:rPr lang="en-US" sz="1200" i="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1"/>
                  </a:ext>
                </a:extLst>
              </a:rPr>
              <a:t>BCSC</a:t>
            </a:r>
            <a:r>
              <a:rPr lang="en-US" sz="1200">
                <a:solidFill>
                  <a:srgbClr val="0000FF"/>
                </a:solidFill>
              </a:rPr>
              <a:t> hinsichtlich des </a:t>
            </a:r>
            <a:r>
              <a:rPr lang="en-US" sz="1200" i="1">
                <a:solidFill>
                  <a:srgbClr val="0000FF"/>
                </a:solidFill>
              </a:rPr>
              <a:t>phakolytischen</a:t>
            </a:r>
            <a:r>
              <a:rPr lang="en-US" sz="1200">
                <a:solidFill>
                  <a:srgbClr val="0000FF"/>
                </a:solidFill>
              </a:rPr>
              <a:t>, </a:t>
            </a:r>
            <a:r>
              <a:rPr lang="en-US" sz="1200" i="1">
                <a:solidFill>
                  <a:srgbClr val="0000FF"/>
                </a:solidFill>
              </a:rPr>
              <a:t>phakoantigenen</a:t>
            </a:r>
            <a:r>
              <a:rPr lang="en-US" sz="1200">
                <a:solidFill>
                  <a:srgbClr val="0000FF"/>
                </a:solidFill>
              </a:rPr>
              <a:t> und </a:t>
            </a:r>
            <a:r>
              <a:rPr lang="en-US" sz="1200" i="1">
                <a:solidFill>
                  <a:srgbClr val="0000FF"/>
                </a:solidFill>
              </a:rPr>
              <a:t>Linsenpartikelglaukoms</a:t>
            </a:r>
            <a:r>
              <a:rPr lang="en-US" sz="1200">
                <a:solidFill>
                  <a:srgbClr val="0000FF"/>
                </a:solidFill>
              </a:rPr>
              <a:t> erklärt.</a:t>
            </a:r>
            <a:r>
              <a:rPr lang="en-US" sz="1200">
                <a:solidFill>
                  <a:schemeClr val="dk1"/>
                </a:solidFill>
              </a:rPr>
              <a:t> Nehmen wir beispielsweise den Band </a:t>
            </a:r>
            <a:r>
              <a:rPr lang="en-US" sz="1200" i="1">
                <a:solidFill>
                  <a:schemeClr val="dk1"/>
                </a:solidFill>
              </a:rPr>
              <a:t>Linse</a:t>
            </a:r>
            <a:r>
              <a:rPr lang="en-US" sz="1200">
                <a:solidFill>
                  <a:schemeClr val="dk1"/>
                </a:solidFill>
              </a:rPr>
              <a:t>. Dort wird die „phakoantigene Uveitis“ – der Begriff phakoantigenes </a:t>
            </a:r>
            <a:r>
              <a:rPr lang="en-US" sz="1200" i="1">
                <a:solidFill>
                  <a:schemeClr val="dk1"/>
                </a:solidFill>
              </a:rPr>
              <a:t>Glaukom</a:t>
            </a:r>
            <a:r>
              <a:rPr lang="en-US" sz="1200">
                <a:solidFill>
                  <a:schemeClr val="dk1"/>
                </a:solidFill>
              </a:rPr>
              <a:t> wird nicht verwendet – als „immunvermittelt“ bezeichnet. Demgegenüber wird ausdrücklich darauf hingewiesen, dass ein </a:t>
            </a:r>
            <a:r>
              <a:rPr lang="en-US" sz="1200" b="1">
                <a:solidFill>
                  <a:schemeClr val="dk1"/>
                </a:solidFill>
              </a:rPr>
              <a:t>phakolytisches</a:t>
            </a:r>
            <a:r>
              <a:rPr lang="en-US" sz="1200">
                <a:solidFill>
                  <a:schemeClr val="dk1"/>
                </a:solidFill>
              </a:rPr>
              <a:t> Glaukom </a:t>
            </a:r>
            <a:r>
              <a:rPr lang="en-US" sz="1200" b="1">
                <a:solidFill>
                  <a:schemeClr val="dk1"/>
                </a:solidFill>
              </a:rPr>
              <a:t>keine</a:t>
            </a:r>
            <a:r>
              <a:rPr lang="en-US" sz="1200">
                <a:solidFill>
                  <a:schemeClr val="dk1"/>
                </a:solidFill>
              </a:rPr>
              <a:t> Immunreaktion auslöst.</a:t>
            </a:r>
            <a:r>
              <a:rPr lang="en-US" sz="1200">
                <a:solidFill>
                  <a:srgbClr val="0000FF"/>
                </a:solidFill>
              </a:rPr>
              <a:t> In ähnlicher Weise ordnet der </a:t>
            </a:r>
            <a:r>
              <a:rPr lang="en-US" sz="120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2"/>
                  </a:ext>
                </a:extLst>
              </a:rPr>
              <a:t>Band</a:t>
            </a:r>
            <a:r>
              <a:rPr lang="en-US" sz="1200">
                <a:solidFill>
                  <a:srgbClr val="0000FF"/>
                </a:solidFill>
              </a:rPr>
              <a:t> </a:t>
            </a:r>
            <a:r>
              <a:rPr lang="en-US" sz="1200" i="1">
                <a:solidFill>
                  <a:srgbClr val="0000FF"/>
                </a:solidFill>
              </a:rPr>
              <a:t>Path</a:t>
            </a:r>
            <a:r>
              <a:rPr lang="en-US" sz="1200">
                <a:solidFill>
                  <a:srgbClr val="0000FF"/>
                </a:solidFill>
              </a:rPr>
              <a:t> die phakoantigene Uveitis einem Abschnitt mit der Überschrift </a:t>
            </a:r>
            <a:r>
              <a:rPr lang="en-US" sz="1200" i="1">
                <a:solidFill>
                  <a:srgbClr val="0000FF"/>
                </a:solidFill>
              </a:rPr>
              <a:t>Inflammationen</a:t>
            </a:r>
            <a:r>
              <a:rPr lang="en-US" sz="1200">
                <a:solidFill>
                  <a:srgbClr val="0000FF"/>
                </a:solidFill>
              </a:rPr>
              <a:t> zu, nicht jedoch das phakolytische Glaukom. Letzteres wird vielmehr unter </a:t>
            </a:r>
            <a:r>
              <a:rPr lang="en-US" sz="1200" i="1">
                <a:solidFill>
                  <a:srgbClr val="0000FF"/>
                </a:solidFill>
              </a:rPr>
              <a:t>Sekundäre Glaukome mit Material im Trabekelmaschenwerk</a:t>
            </a:r>
            <a:r>
              <a:rPr lang="en-US" sz="1200">
                <a:solidFill>
                  <a:srgbClr val="0000FF"/>
                </a:solidFill>
              </a:rPr>
              <a:t> behandelt.</a:t>
            </a:r>
            <a:r>
              <a:rPr lang="en-US" sz="1200">
                <a:solidFill>
                  <a:schemeClr val="dk1"/>
                </a:solidFill>
              </a:rPr>
              <a:t> </a:t>
            </a:r>
            <a:r>
              <a:rPr lang="en-US" sz="1200" u="sng">
                <a:solidFill>
                  <a:schemeClr val="dk1"/>
                </a:solidFill>
              </a:rPr>
              <a:t>Diese Einordnungen veranschaulichen die oben beschriebene Auffassung, nach der eine </a:t>
            </a:r>
            <a:r>
              <a:rPr lang="en-US" sz="1200" i="1" u="sng">
                <a:solidFill>
                  <a:schemeClr val="dk1"/>
                </a:solidFill>
              </a:rPr>
              <a:t>„Immunreaktion“ einer adaptiven Immunantwort entspricht.</a:t>
            </a:r>
            <a:r>
              <a:rPr lang="en-US" sz="1200">
                <a:solidFill>
                  <a:schemeClr val="dk1"/>
                </a:solidFill>
              </a:rPr>
              <a:t> (Der Begriff „Linsenpartikelglaukom“ findet sich im Stichwortverzeichnis des </a:t>
            </a:r>
            <a:r>
              <a:rPr lang="en-US" sz="1200" i="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3"/>
                  </a:ext>
                </a:extLst>
              </a:rPr>
              <a:t>Path</a:t>
            </a:r>
            <a:r>
              <a:rPr lang="en-US" sz="1200">
                <a:solidFill>
                  <a:schemeClr val="dk1"/>
                </a:solidFill>
              </a:rPr>
              <a:t>-Bandes nicht.)</a:t>
            </a:r>
            <a:endParaRPr sz="1200">
              <a:solidFill>
                <a:schemeClr val="dk1"/>
              </a:solidFill>
            </a:endParaRPr>
          </a:p>
          <a:p>
            <a:pPr marL="0" marR="0" lvl="0" indent="0" algn="l" rtl="0">
              <a:spcBef>
                <a:spcPts val="0"/>
              </a:spcBef>
              <a:spcAft>
                <a:spcPts val="0"/>
              </a:spcAft>
              <a:buNone/>
            </a:pPr>
            <a:endParaRPr sz="1400">
              <a:solidFill>
                <a:srgbClr val="BAD2D2"/>
              </a:solidFill>
              <a:latin typeface="Arial"/>
              <a:ea typeface="Arial"/>
              <a:cs typeface="Arial"/>
              <a:sym typeface="Arial"/>
            </a:endParaRPr>
          </a:p>
          <a:p>
            <a:pPr marL="0" marR="0" lvl="0" indent="0" algn="l" rtl="0">
              <a:spcBef>
                <a:spcPts val="0"/>
              </a:spcBef>
              <a:spcAft>
                <a:spcPts val="0"/>
              </a:spcAft>
              <a:buNone/>
            </a:pPr>
            <a:r>
              <a:rPr lang="en-US" sz="1200">
                <a:solidFill>
                  <a:srgbClr val="0000FF"/>
                </a:solidFill>
                <a:latin typeface="Arial"/>
                <a:ea typeface="Arial"/>
                <a:cs typeface="Arial"/>
                <a:sym typeface="Arial"/>
              </a:rPr>
              <a:t>Im Gegensatz dazu verzichtet das </a:t>
            </a:r>
            <a:r>
              <a:rPr lang="en-US" sz="1200" i="1">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4"/>
                  </a:ext>
                </a:extLst>
              </a:rPr>
              <a:t>Uveitis</a:t>
            </a:r>
            <a:r>
              <a:rPr lang="en-US" sz="1200">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5"/>
                  </a:ext>
                </a:extLst>
              </a:rPr>
              <a:t>-Buch</a:t>
            </a:r>
            <a:r>
              <a:rPr lang="en-US" sz="1200">
                <a:solidFill>
                  <a:srgbClr val="0000FF"/>
                </a:solidFill>
                <a:latin typeface="Arial"/>
                <a:ea typeface="Arial"/>
                <a:cs typeface="Arial"/>
                <a:sym typeface="Arial"/>
              </a:rPr>
              <a:t> gänzlich auf den Begriff </a:t>
            </a:r>
            <a:r>
              <a:rPr lang="en-US" sz="1200" i="1">
                <a:solidFill>
                  <a:srgbClr val="0000FF"/>
                </a:solidFill>
                <a:latin typeface="Arial"/>
                <a:ea typeface="Arial"/>
                <a:cs typeface="Arial"/>
                <a:sym typeface="Arial"/>
              </a:rPr>
              <a:t>„phakoantigene Uveitis/phakoantigenes Glaukom</a:t>
            </a:r>
            <a:r>
              <a:rPr lang="en-US" sz="1200">
                <a:solidFill>
                  <a:srgbClr val="0000FF"/>
                </a:solidFill>
                <a:latin typeface="Arial"/>
                <a:ea typeface="Arial"/>
                <a:cs typeface="Arial"/>
                <a:sym typeface="Arial"/>
              </a:rPr>
              <a:t>“ und verwendet stattdessen den Begriff </a:t>
            </a:r>
            <a:r>
              <a:rPr lang="en-US" sz="1200" i="1">
                <a:solidFill>
                  <a:srgbClr val="0000FF"/>
                </a:solidFill>
                <a:latin typeface="Arial"/>
                <a:ea typeface="Arial"/>
                <a:cs typeface="Arial"/>
                <a:sym typeface="Arial"/>
              </a:rPr>
              <a:t>„linseninduzierte Uveitis“. </a:t>
            </a:r>
            <a:r>
              <a:rPr lang="en-US" sz="1200">
                <a:solidFill>
                  <a:srgbClr val="0000FF"/>
                </a:solidFill>
              </a:rPr>
              <a:t>Die Darstellung des phakolytischen Glaukoms entspricht auch dort derjenigen in den anderen Bänden.</a:t>
            </a:r>
            <a:r>
              <a:rPr lang="en-US" sz="1200">
                <a:solidFill>
                  <a:srgbClr val="0000FF"/>
                </a:solidFill>
                <a:latin typeface="Arial"/>
                <a:ea typeface="Arial"/>
                <a:cs typeface="Arial"/>
                <a:sym typeface="Arial"/>
              </a:rPr>
              <a:t> Auch </a:t>
            </a:r>
            <a:r>
              <a:rPr lang="en-US" sz="1200" i="1">
                <a:solidFill>
                  <a:srgbClr val="0000FF"/>
                </a:solidFill>
                <a:latin typeface="Arial"/>
                <a:ea typeface="Arial"/>
                <a:cs typeface="Arial"/>
                <a:sym typeface="Arial"/>
              </a:rPr>
              <a:t>das „Linsenpartikel</a:t>
            </a:r>
            <a:r>
              <a:rPr lang="en-US" sz="1200" i="1">
                <a:solidFill>
                  <a:srgbClr val="0000FF"/>
                </a:solidFill>
              </a:rPr>
              <a:t>g</a:t>
            </a:r>
            <a:r>
              <a:rPr lang="en-US" sz="1200" i="1">
                <a:solidFill>
                  <a:srgbClr val="0000FF"/>
                </a:solidFill>
                <a:latin typeface="Arial"/>
                <a:ea typeface="Arial"/>
                <a:cs typeface="Arial"/>
                <a:sym typeface="Arial"/>
              </a:rPr>
              <a:t>laukom“ </a:t>
            </a:r>
            <a:r>
              <a:rPr lang="en-US" sz="1200">
                <a:solidFill>
                  <a:srgbClr val="0000FF"/>
                </a:solidFill>
                <a:latin typeface="Arial"/>
                <a:ea typeface="Arial"/>
                <a:cs typeface="Arial"/>
                <a:sym typeface="Arial"/>
              </a:rPr>
              <a:t>taucht in </a:t>
            </a:r>
            <a:r>
              <a:rPr lang="en-US" sz="1200">
                <a:solidFill>
                  <a:srgbClr val="0000FF"/>
                </a:solidFill>
              </a:rPr>
              <a:t>diesem</a:t>
            </a:r>
            <a:r>
              <a:rPr lang="en-US" sz="1200">
                <a:solidFill>
                  <a:srgbClr val="0000FF"/>
                </a:solidFill>
                <a:latin typeface="Arial"/>
                <a:ea typeface="Arial"/>
                <a:cs typeface="Arial"/>
                <a:sym typeface="Arial"/>
              </a:rPr>
              <a:t> Index nicht auf. </a:t>
            </a:r>
            <a:r>
              <a:rPr lang="en-US" sz="1200">
                <a:solidFill>
                  <a:schemeClr val="dk1"/>
                </a:solidFill>
                <a:latin typeface="Arial"/>
                <a:ea typeface="Arial"/>
                <a:cs typeface="Arial"/>
                <a:sym typeface="Arial"/>
              </a:rPr>
              <a:t>Schließlich fasst das </a:t>
            </a:r>
            <a:r>
              <a:rPr lang="en-US" sz="1200" i="1">
                <a:solidFill>
                  <a:schemeClr val="dk1"/>
                </a:solidFill>
                <a:latin typeface="Arial"/>
                <a:ea typeface="Arial"/>
                <a:cs typeface="Arial"/>
                <a:sym typeface="Arial"/>
              </a:rPr>
              <a:t>Glaukom</a:t>
            </a:r>
            <a:r>
              <a:rPr lang="en-US" sz="1200">
                <a:solidFill>
                  <a:schemeClr val="dk1"/>
                </a:solidFill>
                <a:latin typeface="Arial"/>
                <a:ea typeface="Arial"/>
                <a:cs typeface="Arial"/>
                <a:sym typeface="Arial"/>
              </a:rPr>
              <a:t>-</a:t>
            </a:r>
            <a:r>
              <a:rPr lang="en-US" sz="1200">
                <a:solidFill>
                  <a:schemeClr val="dk1"/>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6"/>
                  </a:ext>
                </a:extLst>
              </a:rPr>
              <a:t>Buch</a:t>
            </a:r>
            <a:r>
              <a:rPr lang="en-US" sz="1200">
                <a:solidFill>
                  <a:schemeClr val="dk1"/>
                </a:solidFill>
                <a:latin typeface="Arial"/>
                <a:ea typeface="Arial"/>
                <a:cs typeface="Arial"/>
                <a:sym typeface="Arial"/>
              </a:rPr>
              <a:t> alle drei Erkrankungen unter der Überschrift </a:t>
            </a:r>
            <a:r>
              <a:rPr lang="en-US" sz="1200" i="1">
                <a:solidFill>
                  <a:schemeClr val="dk1"/>
                </a:solidFill>
                <a:latin typeface="Arial"/>
                <a:ea typeface="Arial"/>
                <a:cs typeface="Arial"/>
                <a:sym typeface="Arial"/>
              </a:rPr>
              <a:t>„Linseninduziertes Glaukom</a:t>
            </a:r>
            <a:r>
              <a:rPr lang="en-US" sz="1200">
                <a:solidFill>
                  <a:schemeClr val="dk1"/>
                </a:solidFill>
                <a:latin typeface="Arial"/>
                <a:ea typeface="Arial"/>
                <a:cs typeface="Arial"/>
                <a:sym typeface="Arial"/>
              </a:rPr>
              <a:t>“ zusammen und geht nicht auf die Frage der angeborenen vs. adaptiven Immunität ein. Stattdessen wird in der Beschreibung aller drei Erkrankungen lediglich von „Entzündung“ gesprochen. Der Begriff „phakoantigene </a:t>
            </a:r>
            <a:r>
              <a:rPr lang="en-US" sz="1200" i="1">
                <a:solidFill>
                  <a:schemeClr val="dk1"/>
                </a:solidFill>
                <a:latin typeface="Arial"/>
                <a:ea typeface="Arial"/>
                <a:cs typeface="Arial"/>
                <a:sym typeface="Arial"/>
              </a:rPr>
              <a:t>Uveitis“ </a:t>
            </a:r>
            <a:r>
              <a:rPr lang="en-US" sz="1200">
                <a:solidFill>
                  <a:schemeClr val="dk1"/>
                </a:solidFill>
                <a:latin typeface="Arial"/>
                <a:ea typeface="Arial"/>
                <a:cs typeface="Arial"/>
                <a:sym typeface="Arial"/>
              </a:rPr>
              <a:t>kommt nicht vor.</a:t>
            </a:r>
            <a:endParaRPr>
              <a:solidFill>
                <a:schemeClr val="dk1"/>
              </a:solidFill>
            </a:endParaRPr>
          </a:p>
          <a:p>
            <a:pPr marL="0" marR="0" lvl="0" indent="0" algn="l" rtl="0">
              <a:spcBef>
                <a:spcPts val="0"/>
              </a:spcBef>
              <a:spcAft>
                <a:spcPts val="0"/>
              </a:spcAft>
              <a:buNone/>
            </a:pPr>
            <a:endParaRPr sz="1400">
              <a:solidFill>
                <a:srgbClr val="0000FF"/>
              </a:solidFill>
              <a:latin typeface="Arial"/>
              <a:ea typeface="Arial"/>
              <a:cs typeface="Arial"/>
              <a:sym typeface="Arial"/>
            </a:endParaRPr>
          </a:p>
          <a:p>
            <a:pPr marL="0" marR="0" lvl="0" indent="0" algn="l" rtl="0">
              <a:spcBef>
                <a:spcPts val="0"/>
              </a:spcBef>
              <a:spcAft>
                <a:spcPts val="0"/>
              </a:spcAft>
              <a:buNone/>
            </a:pPr>
            <a:r>
              <a:rPr lang="en-US" sz="1200" i="1">
                <a:solidFill>
                  <a:srgbClr val="0000FF"/>
                </a:solidFill>
              </a:rPr>
              <a:t>Kurz gesagt: </a:t>
            </a:r>
            <a:r>
              <a:rPr lang="en-US" sz="1200">
                <a:solidFill>
                  <a:srgbClr val="0000FF"/>
                </a:solidFill>
              </a:rPr>
              <a:t>Bei der Beschäftigung mit den linsenassoziierten sekundären OWGs sollte man die entsprechenden Abschnitte in allen vier </a:t>
            </a:r>
            <a:r>
              <a:rPr lang="en-US" sz="1200" i="1">
                <a:solidFill>
                  <a:srgbClr val="0000FF"/>
                </a:solidFill>
              </a:rPr>
              <a:t>BCSC</a:t>
            </a:r>
            <a:r>
              <a:rPr lang="en-US" sz="1200">
                <a:solidFill>
                  <a:srgbClr val="0000FF"/>
                </a:solidFill>
              </a:rPr>
              <a:t>-Bänden lesen, die sich mit diesen Krankheitsbildern befassen: </a:t>
            </a:r>
            <a:r>
              <a:rPr lang="en-US" sz="1200" i="1">
                <a:solidFill>
                  <a:srgbClr val="0000FF"/>
                </a:solidFill>
              </a:rPr>
              <a:t>Glaukom</a:t>
            </a:r>
            <a:r>
              <a:rPr lang="en-US" sz="1200">
                <a:solidFill>
                  <a:srgbClr val="0000FF"/>
                </a:solidFill>
              </a:rPr>
              <a:t>, </a:t>
            </a:r>
            <a:r>
              <a:rPr lang="en-US" sz="1200" i="1">
                <a:solidFill>
                  <a:srgbClr val="0000FF"/>
                </a:solidFill>
              </a:rPr>
              <a:t>Uveitis</a:t>
            </a:r>
            <a:r>
              <a:rPr lang="en-US" sz="1200">
                <a:solidFill>
                  <a:srgbClr val="0000FF"/>
                </a:solidFill>
              </a:rPr>
              <a:t>, </a:t>
            </a:r>
            <a:r>
              <a:rPr lang="en-US" sz="1200" i="1">
                <a:solidFill>
                  <a:srgbClr val="0000FF"/>
                </a:solidFill>
              </a:rPr>
              <a:t>Linse</a:t>
            </a:r>
            <a:r>
              <a:rPr lang="en-US" sz="1200">
                <a:solidFill>
                  <a:srgbClr val="0000FF"/>
                </a:solidFill>
              </a:rPr>
              <a:t> und </a:t>
            </a:r>
            <a:r>
              <a:rPr lang="en-US" sz="1200" i="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7"/>
                  </a:ext>
                </a:extLst>
              </a:rPr>
              <a:t>Path</a:t>
            </a:r>
            <a:r>
              <a:rPr lang="en-US" sz="1200">
                <a:solidFill>
                  <a:srgbClr val="0000FF"/>
                </a:solidFill>
              </a:rPr>
              <a:t>. Seine Sie jedoch vorbereitet, dass die Terminologie zwischen den einzelnen Bänden nicht einheitlich ist.</a:t>
            </a:r>
            <a:endParaRPr sz="1200">
              <a:solidFill>
                <a:srgbClr val="0000FF"/>
              </a:solidFill>
            </a:endParaRPr>
          </a:p>
        </p:txBody>
      </p:sp>
      <p:sp>
        <p:nvSpPr>
          <p:cNvPr id="1812" name="Google Shape;1812;g3f6b88809e0_0_370"/>
          <p:cNvSpPr txBox="1"/>
          <p:nvPr/>
        </p:nvSpPr>
        <p:spPr>
          <a:xfrm>
            <a:off x="306699" y="602190"/>
            <a:ext cx="8610000" cy="210300"/>
          </a:xfrm>
          <a:prstGeom prst="rect">
            <a:avLst/>
          </a:prstGeom>
          <a:solidFill>
            <a:srgbClr val="C8C860"/>
          </a:solidFill>
          <a:ln w="9525" cap="flat" cmpd="sng">
            <a:solidFill>
              <a:schemeClr val="dk1"/>
            </a:solidFill>
            <a:prstDash val="solid"/>
            <a:round/>
            <a:headEnd type="none" w="sm" len="sm"/>
            <a:tailEnd type="none" w="sm" len="sm"/>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Und nun ein überaus langer Exkurs zu Immunologie und den linsenbedingten O</a:t>
            </a:r>
            <a:r>
              <a:rPr lang="en-US" sz="1200" i="1">
                <a:solidFill>
                  <a:schemeClr val="dk1"/>
                </a:solidFill>
              </a:rPr>
              <a:t>W</a:t>
            </a:r>
            <a:r>
              <a:rPr lang="en-US" sz="1200" i="1">
                <a:solidFill>
                  <a:schemeClr val="dk1"/>
                </a:solidFill>
                <a:latin typeface="Arial"/>
                <a:ea typeface="Arial"/>
                <a:cs typeface="Arial"/>
                <a:sym typeface="Arial"/>
              </a:rPr>
              <a:t>Gs:</a:t>
            </a:r>
            <a:endParaRP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Shape 1816"/>
        <p:cNvGrpSpPr/>
        <p:nvPr/>
      </p:nvGrpSpPr>
      <p:grpSpPr>
        <a:xfrm>
          <a:off x="0" y="0"/>
          <a:ext cx="0" cy="0"/>
          <a:chOff x="0" y="0"/>
          <a:chExt cx="0" cy="0"/>
        </a:xfrm>
      </p:grpSpPr>
      <p:sp>
        <p:nvSpPr>
          <p:cNvPr id="1817" name="Google Shape;1817;p146"/>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Q</a:t>
            </a:r>
            <a:endParaRPr dirty="0"/>
          </a:p>
        </p:txBody>
      </p:sp>
      <p:sp>
        <p:nvSpPr>
          <p:cNvPr id="1818" name="Google Shape;1818;p146"/>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chemeClr val="dk1"/>
              </a:buClr>
              <a:buSzPts val="840"/>
              <a:buChar char="●"/>
            </a:pPr>
            <a:r>
              <a:rPr lang="en-US" sz="1200"/>
              <a:t>Auch bekannt als </a:t>
            </a:r>
            <a:r>
              <a:rPr lang="en-US" sz="1200" i="1"/>
              <a:t>phakoanaphylaktisches Glaukom</a:t>
            </a:r>
            <a:r>
              <a:rPr lang="en-US" sz="1200"/>
              <a:t>: </a:t>
            </a:r>
            <a:r>
              <a:rPr lang="en-US" sz="1200">
                <a:solidFill>
                  <a:srgbClr val="0000FF"/>
                </a:solidFill>
              </a:rPr>
              <a:t>phakoantigenes Glaukom</a:t>
            </a:r>
            <a:endParaRPr sz="2200">
              <a:solidFill>
                <a:srgbClr val="0000FF"/>
              </a:solidFill>
            </a:endParaRPr>
          </a:p>
          <a:p>
            <a:pPr marL="342900" lvl="0" indent="-316230" algn="l" rtl="0">
              <a:spcBef>
                <a:spcPts val="240"/>
              </a:spcBef>
              <a:spcAft>
                <a:spcPts val="0"/>
              </a:spcAft>
              <a:buClr>
                <a:schemeClr val="dk1"/>
              </a:buClr>
              <a:buSzPts val="840"/>
              <a:buChar char="●"/>
            </a:pPr>
            <a:r>
              <a:rPr lang="en-US" sz="1200"/>
              <a:t>In der Regel einseitig: </a:t>
            </a:r>
            <a:r>
              <a:rPr lang="en-US" sz="1200">
                <a:solidFill>
                  <a:srgbClr val="0000FF"/>
                </a:solidFill>
              </a:rPr>
              <a:t>alle</a:t>
            </a:r>
            <a:endParaRPr sz="1200">
              <a:solidFill>
                <a:srgbClr val="0000FF"/>
              </a:solidFill>
            </a:endParaRPr>
          </a:p>
          <a:p>
            <a:pPr marL="342900" lvl="0" indent="-316230" algn="l" rtl="0">
              <a:spcBef>
                <a:spcPts val="240"/>
              </a:spcBef>
              <a:spcAft>
                <a:spcPts val="0"/>
              </a:spcAft>
              <a:buClr>
                <a:schemeClr val="dk1"/>
              </a:buClr>
              <a:buSzPts val="840"/>
              <a:buChar char="●"/>
            </a:pPr>
            <a:r>
              <a:rPr lang="en-US" sz="1200"/>
              <a:t>Wird durch eine </a:t>
            </a:r>
            <a:r>
              <a:rPr lang="en-US" sz="1200" i="1"/>
              <a:t>adaptive </a:t>
            </a:r>
            <a:r>
              <a:rPr lang="en-US" sz="1200"/>
              <a:t>Immunantwort vermittelt: </a:t>
            </a:r>
            <a:r>
              <a:rPr lang="en-US" sz="1200">
                <a:solidFill>
                  <a:srgbClr val="0000FF"/>
                </a:solidFill>
              </a:rPr>
              <a:t>phakoantigenes Glaukom</a:t>
            </a:r>
            <a:endParaRPr sz="1200">
              <a:solidFill>
                <a:srgbClr val="0000FF"/>
              </a:solidFill>
            </a:endParaRPr>
          </a:p>
          <a:p>
            <a:pPr marL="342900" lvl="0" indent="-316230" algn="l" rtl="0">
              <a:spcBef>
                <a:spcPts val="240"/>
              </a:spcBef>
              <a:spcAft>
                <a:spcPts val="0"/>
              </a:spcAft>
              <a:buClr>
                <a:schemeClr val="dk1"/>
              </a:buClr>
              <a:buSzPts val="840"/>
              <a:buChar char="●"/>
            </a:pPr>
            <a:r>
              <a:rPr lang="en-US" sz="1200"/>
              <a:t>Assoziiert mit maturer/hypermaturer Katarakt: </a:t>
            </a:r>
            <a:r>
              <a:rPr lang="en-US" sz="1200">
                <a:solidFill>
                  <a:srgbClr val="0000FF"/>
                </a:solidFill>
              </a:rPr>
              <a:t>phakolytisches Glaukom</a:t>
            </a:r>
            <a:endParaRPr sz="1200">
              <a:solidFill>
                <a:srgbClr val="0000FF"/>
              </a:solidFill>
            </a:endParaRPr>
          </a:p>
          <a:p>
            <a:pPr marL="342900" lvl="0" indent="-316230" algn="l" rtl="0">
              <a:spcBef>
                <a:spcPts val="240"/>
              </a:spcBef>
              <a:spcAft>
                <a:spcPts val="0"/>
              </a:spcAft>
              <a:buClr>
                <a:schemeClr val="dk1"/>
              </a:buClr>
              <a:buSzPts val="840"/>
              <a:buChar char="●"/>
            </a:pPr>
            <a:r>
              <a:rPr lang="en-US" sz="1200"/>
              <a:t>Eine Vitritis kann vorliegen: </a:t>
            </a:r>
            <a:r>
              <a:rPr lang="en-US" sz="1200">
                <a:solidFill>
                  <a:srgbClr val="0000FF"/>
                </a:solidFill>
              </a:rPr>
              <a:t>phakoantigenes Glaukom</a:t>
            </a:r>
            <a:endParaRPr sz="1200">
              <a:solidFill>
                <a:srgbClr val="0000FF"/>
              </a:solidFill>
            </a:endParaRPr>
          </a:p>
          <a:p>
            <a:pPr marL="342900" lvl="0" indent="-316230" algn="l" rtl="0">
              <a:spcBef>
                <a:spcPts val="240"/>
              </a:spcBef>
              <a:spcAft>
                <a:spcPts val="0"/>
              </a:spcAft>
              <a:buSzPts val="840"/>
              <a:buChar char="●"/>
            </a:pPr>
            <a:r>
              <a:rPr lang="en-US" sz="1200"/>
              <a:t>Bei der Gonioskopie lässt sich kortikales Material im Kammerwinkel nachweisen: </a:t>
            </a:r>
            <a:r>
              <a:rPr lang="en-US" sz="1200">
                <a:solidFill>
                  <a:srgbClr val="0000FF"/>
                </a:solidFill>
              </a:rPr>
              <a:t>Linsenpartikelglaukom</a:t>
            </a:r>
            <a:endParaRPr sz="1200"/>
          </a:p>
          <a:p>
            <a:pPr marL="342900" lvl="0" indent="-316230" algn="l" rtl="0">
              <a:spcBef>
                <a:spcPts val="240"/>
              </a:spcBef>
              <a:spcAft>
                <a:spcPts val="0"/>
              </a:spcAft>
              <a:buSzPts val="840"/>
              <a:buChar char="●"/>
            </a:pPr>
            <a:r>
              <a:rPr lang="en-US" sz="1200"/>
              <a:t>Am wenigsten wahrscheinlich, dass sich ein erhöhter Augeninnendruck entwickelt: </a:t>
            </a:r>
            <a:r>
              <a:rPr lang="en-US" sz="1200">
                <a:solidFill>
                  <a:srgbClr val="0000FF"/>
                </a:solidFill>
              </a:rPr>
              <a:t>phakoantigenes Glaukom</a:t>
            </a:r>
            <a:endParaRPr sz="1200"/>
          </a:p>
          <a:p>
            <a:pPr marL="342900" lvl="0" indent="-316230" algn="l" rtl="0">
              <a:spcBef>
                <a:spcPts val="240"/>
              </a:spcBef>
              <a:spcAft>
                <a:spcPts val="0"/>
              </a:spcAft>
              <a:buSzPts val="840"/>
              <a:buChar char="●"/>
            </a:pPr>
            <a:r>
              <a:rPr lang="en-US" sz="1200"/>
              <a:t>Wird durch eine Reaktion des </a:t>
            </a:r>
            <a:r>
              <a:rPr lang="en-US" sz="1200" i="1"/>
              <a:t>angeborenen </a:t>
            </a:r>
            <a:r>
              <a:rPr lang="en-US" sz="1200"/>
              <a:t>Immunsystems vermittelt: </a:t>
            </a:r>
            <a:r>
              <a:rPr lang="en-US" sz="1200">
                <a:solidFill>
                  <a:srgbClr val="0000FF"/>
                </a:solidFill>
              </a:rPr>
              <a:t>phakolytisches Glaukom</a:t>
            </a:r>
            <a:endParaRPr sz="1200"/>
          </a:p>
          <a:p>
            <a:pPr marL="342900" lvl="0" indent="-342900" algn="l" rtl="0">
              <a:spcBef>
                <a:spcPts val="240"/>
              </a:spcBef>
              <a:spcAft>
                <a:spcPts val="0"/>
              </a:spcAft>
              <a:buSzPts val="840"/>
              <a:buChar char="●"/>
            </a:pPr>
            <a:r>
              <a:rPr lang="en-US" sz="1200"/>
              <a:t>Die Entwicklung von PAS stellt kein Problem dar:</a:t>
            </a:r>
            <a:endParaRPr sz="2200">
              <a:solidFill>
                <a:srgbClr val="0000FF"/>
              </a:solidFill>
            </a:endParaRPr>
          </a:p>
        </p:txBody>
      </p:sp>
      <p:sp>
        <p:nvSpPr>
          <p:cNvPr id="1819" name="Google Shape;1819;p146"/>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820" name="Google Shape;1820;p14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146</a:t>
            </a:fld>
            <a:endParaRPr sz="1000" b="0" i="0" u="none" strike="noStrike" cap="none">
              <a:solidFill>
                <a:srgbClr val="000000"/>
              </a:solidFill>
              <a:latin typeface="Arial"/>
              <a:ea typeface="Arial"/>
              <a:cs typeface="Arial"/>
              <a:sym typeface="Arial"/>
            </a:endParaRP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Shape 1824"/>
        <p:cNvGrpSpPr/>
        <p:nvPr/>
      </p:nvGrpSpPr>
      <p:grpSpPr>
        <a:xfrm>
          <a:off x="0" y="0"/>
          <a:ext cx="0" cy="0"/>
          <a:chOff x="0" y="0"/>
          <a:chExt cx="0" cy="0"/>
        </a:xfrm>
      </p:grpSpPr>
      <p:sp>
        <p:nvSpPr>
          <p:cNvPr id="1825" name="Google Shape;1825;p147"/>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Ein</a:t>
            </a:r>
            <a:endParaRPr/>
          </a:p>
        </p:txBody>
      </p:sp>
      <p:sp>
        <p:nvSpPr>
          <p:cNvPr id="1826" name="Google Shape;1826;p147"/>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chemeClr val="dk1"/>
              </a:buClr>
              <a:buSzPts val="840"/>
              <a:buChar char="●"/>
            </a:pPr>
            <a:r>
              <a:rPr lang="en-US" sz="1200"/>
              <a:t>Auch bekannt als </a:t>
            </a:r>
            <a:r>
              <a:rPr lang="en-US" sz="1200" i="1"/>
              <a:t>phakoanaphylaktisches Glaukom</a:t>
            </a:r>
            <a:r>
              <a:rPr lang="en-US" sz="1200"/>
              <a:t>: </a:t>
            </a:r>
            <a:r>
              <a:rPr lang="en-US" sz="1200">
                <a:solidFill>
                  <a:srgbClr val="0000FF"/>
                </a:solidFill>
              </a:rPr>
              <a:t>phakoantigenes Glaukom</a:t>
            </a:r>
            <a:endParaRPr sz="2200">
              <a:solidFill>
                <a:srgbClr val="0000FF"/>
              </a:solidFill>
            </a:endParaRPr>
          </a:p>
          <a:p>
            <a:pPr marL="342900" lvl="0" indent="-316230" algn="l" rtl="0">
              <a:spcBef>
                <a:spcPts val="240"/>
              </a:spcBef>
              <a:spcAft>
                <a:spcPts val="0"/>
              </a:spcAft>
              <a:buClr>
                <a:schemeClr val="dk1"/>
              </a:buClr>
              <a:buSzPts val="840"/>
              <a:buChar char="●"/>
            </a:pPr>
            <a:r>
              <a:rPr lang="en-US" sz="1200"/>
              <a:t>In der Regel einseitig: </a:t>
            </a:r>
            <a:r>
              <a:rPr lang="en-US" sz="1200">
                <a:solidFill>
                  <a:srgbClr val="0000FF"/>
                </a:solidFill>
              </a:rPr>
              <a:t>alle</a:t>
            </a:r>
            <a:endParaRPr sz="1200">
              <a:solidFill>
                <a:srgbClr val="0000FF"/>
              </a:solidFill>
            </a:endParaRPr>
          </a:p>
          <a:p>
            <a:pPr marL="342900" lvl="0" indent="-316230" algn="l" rtl="0">
              <a:spcBef>
                <a:spcPts val="240"/>
              </a:spcBef>
              <a:spcAft>
                <a:spcPts val="0"/>
              </a:spcAft>
              <a:buClr>
                <a:schemeClr val="dk1"/>
              </a:buClr>
              <a:buSzPts val="840"/>
              <a:buChar char="●"/>
            </a:pPr>
            <a:r>
              <a:rPr lang="en-US" sz="1200"/>
              <a:t>Wird durch eine </a:t>
            </a:r>
            <a:r>
              <a:rPr lang="en-US" sz="1200" i="1"/>
              <a:t>adaptive </a:t>
            </a:r>
            <a:r>
              <a:rPr lang="en-US" sz="1200"/>
              <a:t>Immunantwort vermittelt: </a:t>
            </a:r>
            <a:r>
              <a:rPr lang="en-US" sz="1200">
                <a:solidFill>
                  <a:srgbClr val="0000FF"/>
                </a:solidFill>
              </a:rPr>
              <a:t>phakoantigenes Glaukom</a:t>
            </a:r>
            <a:endParaRPr sz="1200">
              <a:solidFill>
                <a:srgbClr val="0000FF"/>
              </a:solidFill>
            </a:endParaRPr>
          </a:p>
          <a:p>
            <a:pPr marL="342900" lvl="0" indent="-316230" algn="l" rtl="0">
              <a:spcBef>
                <a:spcPts val="240"/>
              </a:spcBef>
              <a:spcAft>
                <a:spcPts val="0"/>
              </a:spcAft>
              <a:buClr>
                <a:schemeClr val="dk1"/>
              </a:buClr>
              <a:buSzPts val="840"/>
              <a:buChar char="●"/>
            </a:pPr>
            <a:r>
              <a:rPr lang="en-US" sz="1200"/>
              <a:t>Assoziiert mit maturer/hypermaturer Katarakt: </a:t>
            </a:r>
            <a:r>
              <a:rPr lang="en-US" sz="1200">
                <a:solidFill>
                  <a:srgbClr val="0000FF"/>
                </a:solidFill>
              </a:rPr>
              <a:t>phakolytisches Glaukom</a:t>
            </a:r>
            <a:endParaRPr sz="1200">
              <a:solidFill>
                <a:srgbClr val="0000FF"/>
              </a:solidFill>
            </a:endParaRPr>
          </a:p>
          <a:p>
            <a:pPr marL="342900" lvl="0" indent="-316230" algn="l" rtl="0">
              <a:spcBef>
                <a:spcPts val="240"/>
              </a:spcBef>
              <a:spcAft>
                <a:spcPts val="0"/>
              </a:spcAft>
              <a:buClr>
                <a:schemeClr val="dk1"/>
              </a:buClr>
              <a:buSzPts val="840"/>
              <a:buChar char="●"/>
            </a:pPr>
            <a:r>
              <a:rPr lang="en-US" sz="1200"/>
              <a:t>Eine Vitritis kann vorliegen: </a:t>
            </a:r>
            <a:r>
              <a:rPr lang="en-US" sz="1200">
                <a:solidFill>
                  <a:srgbClr val="0000FF"/>
                </a:solidFill>
              </a:rPr>
              <a:t>phakoantigenes Glaukom</a:t>
            </a:r>
            <a:endParaRPr sz="1200">
              <a:solidFill>
                <a:srgbClr val="0000FF"/>
              </a:solidFill>
            </a:endParaRPr>
          </a:p>
          <a:p>
            <a:pPr marL="342900" lvl="0" indent="-316230" algn="l" rtl="0">
              <a:spcBef>
                <a:spcPts val="240"/>
              </a:spcBef>
              <a:spcAft>
                <a:spcPts val="0"/>
              </a:spcAft>
              <a:buSzPts val="840"/>
              <a:buChar char="●"/>
            </a:pPr>
            <a:r>
              <a:rPr lang="en-US" sz="1200"/>
              <a:t>Bei der Gonioskopie lässt sich kortikales Material im Kammerwinkel nachweisen: </a:t>
            </a:r>
            <a:r>
              <a:rPr lang="en-US" sz="1200">
                <a:solidFill>
                  <a:srgbClr val="0000FF"/>
                </a:solidFill>
              </a:rPr>
              <a:t>Linsenpartikelglaukom</a:t>
            </a:r>
            <a:endParaRPr sz="1200"/>
          </a:p>
          <a:p>
            <a:pPr marL="342900" lvl="0" indent="-316230" algn="l" rtl="0">
              <a:spcBef>
                <a:spcPts val="240"/>
              </a:spcBef>
              <a:spcAft>
                <a:spcPts val="0"/>
              </a:spcAft>
              <a:buSzPts val="840"/>
              <a:buChar char="●"/>
            </a:pPr>
            <a:r>
              <a:rPr lang="en-US" sz="1200"/>
              <a:t>Am wenigsten wahrscheinlich, dass sich ein erhöhter Augeninnendruck entwickelt: </a:t>
            </a:r>
            <a:r>
              <a:rPr lang="en-US" sz="1200">
                <a:solidFill>
                  <a:srgbClr val="0000FF"/>
                </a:solidFill>
              </a:rPr>
              <a:t>phakoantigenes Glaukom</a:t>
            </a:r>
            <a:endParaRPr sz="1200"/>
          </a:p>
          <a:p>
            <a:pPr marL="342900" lvl="0" indent="-316230" algn="l" rtl="0">
              <a:spcBef>
                <a:spcPts val="240"/>
              </a:spcBef>
              <a:spcAft>
                <a:spcPts val="0"/>
              </a:spcAft>
              <a:buSzPts val="840"/>
              <a:buChar char="●"/>
            </a:pPr>
            <a:r>
              <a:rPr lang="en-US" sz="1200"/>
              <a:t>Wird durch eine Reaktion des </a:t>
            </a:r>
            <a:r>
              <a:rPr lang="en-US" sz="1200" i="1"/>
              <a:t>angeborenen </a:t>
            </a:r>
            <a:r>
              <a:rPr lang="en-US" sz="1200"/>
              <a:t>Immunsystems vermittelt: </a:t>
            </a:r>
            <a:r>
              <a:rPr lang="en-US" sz="1200">
                <a:solidFill>
                  <a:srgbClr val="0000FF"/>
                </a:solidFill>
              </a:rPr>
              <a:t>phakolytisches Glaukom</a:t>
            </a:r>
            <a:endParaRPr sz="1200"/>
          </a:p>
          <a:p>
            <a:pPr marL="342900" lvl="0" indent="-342900" algn="l" rtl="0">
              <a:spcBef>
                <a:spcPts val="240"/>
              </a:spcBef>
              <a:spcAft>
                <a:spcPts val="0"/>
              </a:spcAft>
              <a:buSzPts val="840"/>
              <a:buChar char="●"/>
            </a:pPr>
            <a:r>
              <a:rPr lang="en-US" sz="1200"/>
              <a:t>Die Entwicklung von PAS stellt kein Problem dar: </a:t>
            </a:r>
            <a:r>
              <a:rPr lang="en-US" sz="1200">
                <a:solidFill>
                  <a:srgbClr val="0000FF"/>
                </a:solidFill>
              </a:rPr>
              <a:t>phakolytisches Glaukom</a:t>
            </a:r>
            <a:endParaRPr sz="2200">
              <a:solidFill>
                <a:srgbClr val="0000FF"/>
              </a:solidFill>
            </a:endParaRPr>
          </a:p>
        </p:txBody>
      </p:sp>
      <p:sp>
        <p:nvSpPr>
          <p:cNvPr id="1827" name="Google Shape;1827;p147"/>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828" name="Google Shape;1828;p14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147</a:t>
            </a:fld>
            <a:endParaRPr sz="1000" b="0" i="0" u="none" strike="noStrike" cap="none">
              <a:solidFill>
                <a:srgbClr val="000000"/>
              </a:solidFill>
              <a:latin typeface="Arial"/>
              <a:ea typeface="Arial"/>
              <a:cs typeface="Arial"/>
              <a:sym typeface="Arial"/>
            </a:endParaRP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Shape 1832"/>
        <p:cNvGrpSpPr/>
        <p:nvPr/>
      </p:nvGrpSpPr>
      <p:grpSpPr>
        <a:xfrm>
          <a:off x="0" y="0"/>
          <a:ext cx="0" cy="0"/>
          <a:chOff x="0" y="0"/>
          <a:chExt cx="0" cy="0"/>
        </a:xfrm>
      </p:grpSpPr>
      <p:sp>
        <p:nvSpPr>
          <p:cNvPr id="1833" name="Google Shape;1833;p148"/>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Q</a:t>
            </a:r>
            <a:endParaRPr dirty="0"/>
          </a:p>
        </p:txBody>
      </p:sp>
      <p:sp>
        <p:nvSpPr>
          <p:cNvPr id="1834" name="Google Shape;1834;p148"/>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chemeClr val="dk1"/>
              </a:buClr>
              <a:buSzPts val="840"/>
              <a:buChar char="●"/>
            </a:pPr>
            <a:r>
              <a:rPr lang="en-US" sz="1200"/>
              <a:t>Auch bekannt als </a:t>
            </a:r>
            <a:r>
              <a:rPr lang="en-US" sz="1200" i="1"/>
              <a:t>phakoanaphylaktisches Glaukom</a:t>
            </a:r>
            <a:r>
              <a:rPr lang="en-US" sz="1200"/>
              <a:t>: </a:t>
            </a:r>
            <a:r>
              <a:rPr lang="en-US" sz="1200">
                <a:solidFill>
                  <a:srgbClr val="0000FF"/>
                </a:solidFill>
              </a:rPr>
              <a:t>phakoantigenes Glaukom</a:t>
            </a:r>
            <a:endParaRPr sz="2200">
              <a:solidFill>
                <a:srgbClr val="0000FF"/>
              </a:solidFill>
            </a:endParaRPr>
          </a:p>
          <a:p>
            <a:pPr marL="342900" lvl="0" indent="-316230" algn="l" rtl="0">
              <a:spcBef>
                <a:spcPts val="240"/>
              </a:spcBef>
              <a:spcAft>
                <a:spcPts val="0"/>
              </a:spcAft>
              <a:buClr>
                <a:schemeClr val="dk1"/>
              </a:buClr>
              <a:buSzPts val="840"/>
              <a:buChar char="●"/>
            </a:pPr>
            <a:r>
              <a:rPr lang="en-US" sz="1200"/>
              <a:t>In der Regel einseitig: </a:t>
            </a:r>
            <a:r>
              <a:rPr lang="en-US" sz="1200">
                <a:solidFill>
                  <a:srgbClr val="0000FF"/>
                </a:solidFill>
              </a:rPr>
              <a:t>alle</a:t>
            </a:r>
            <a:endParaRPr sz="1200">
              <a:solidFill>
                <a:srgbClr val="0000FF"/>
              </a:solidFill>
            </a:endParaRPr>
          </a:p>
          <a:p>
            <a:pPr marL="342900" lvl="0" indent="-316230" algn="l" rtl="0">
              <a:spcBef>
                <a:spcPts val="240"/>
              </a:spcBef>
              <a:spcAft>
                <a:spcPts val="0"/>
              </a:spcAft>
              <a:buClr>
                <a:schemeClr val="dk1"/>
              </a:buClr>
              <a:buSzPts val="840"/>
              <a:buChar char="●"/>
            </a:pPr>
            <a:r>
              <a:rPr lang="en-US" sz="1200"/>
              <a:t>Wird durch eine </a:t>
            </a:r>
            <a:r>
              <a:rPr lang="en-US" sz="1200" i="1"/>
              <a:t>adaptive </a:t>
            </a:r>
            <a:r>
              <a:rPr lang="en-US" sz="1200"/>
              <a:t>Immunantwort vermittelt: </a:t>
            </a:r>
            <a:r>
              <a:rPr lang="en-US" sz="1200">
                <a:solidFill>
                  <a:srgbClr val="0000FF"/>
                </a:solidFill>
              </a:rPr>
              <a:t>phakoantigenes Glaukom</a:t>
            </a:r>
            <a:endParaRPr sz="1200">
              <a:solidFill>
                <a:srgbClr val="0000FF"/>
              </a:solidFill>
            </a:endParaRPr>
          </a:p>
          <a:p>
            <a:pPr marL="342900" lvl="0" indent="-316230" algn="l" rtl="0">
              <a:spcBef>
                <a:spcPts val="240"/>
              </a:spcBef>
              <a:spcAft>
                <a:spcPts val="0"/>
              </a:spcAft>
              <a:buClr>
                <a:schemeClr val="dk1"/>
              </a:buClr>
              <a:buSzPts val="840"/>
              <a:buChar char="●"/>
            </a:pPr>
            <a:r>
              <a:rPr lang="en-US" sz="1200"/>
              <a:t>Assoziiert mit maturer/hypermaturer Katarakt: </a:t>
            </a:r>
            <a:r>
              <a:rPr lang="en-US" sz="1200">
                <a:solidFill>
                  <a:srgbClr val="0000FF"/>
                </a:solidFill>
              </a:rPr>
              <a:t>phakolytisches Glaukom</a:t>
            </a:r>
            <a:endParaRPr sz="1200">
              <a:solidFill>
                <a:srgbClr val="0000FF"/>
              </a:solidFill>
            </a:endParaRPr>
          </a:p>
          <a:p>
            <a:pPr marL="342900" lvl="0" indent="-316230" algn="l" rtl="0">
              <a:spcBef>
                <a:spcPts val="240"/>
              </a:spcBef>
              <a:spcAft>
                <a:spcPts val="0"/>
              </a:spcAft>
              <a:buClr>
                <a:schemeClr val="dk1"/>
              </a:buClr>
              <a:buSzPts val="840"/>
              <a:buChar char="●"/>
            </a:pPr>
            <a:r>
              <a:rPr lang="en-US" sz="1200"/>
              <a:t>Eine Vitritis kann vorliegen: </a:t>
            </a:r>
            <a:r>
              <a:rPr lang="en-US" sz="1200">
                <a:solidFill>
                  <a:srgbClr val="0000FF"/>
                </a:solidFill>
              </a:rPr>
              <a:t>phakoantigenes Glaukom</a:t>
            </a:r>
            <a:endParaRPr sz="1200">
              <a:solidFill>
                <a:srgbClr val="0000FF"/>
              </a:solidFill>
            </a:endParaRPr>
          </a:p>
          <a:p>
            <a:pPr marL="342900" lvl="0" indent="-316230" algn="l" rtl="0">
              <a:spcBef>
                <a:spcPts val="240"/>
              </a:spcBef>
              <a:spcAft>
                <a:spcPts val="0"/>
              </a:spcAft>
              <a:buSzPts val="840"/>
              <a:buChar char="●"/>
            </a:pPr>
            <a:r>
              <a:rPr lang="en-US" sz="1200"/>
              <a:t>Bei der Gonioskopie lässt sich kortikales Material im Kammerwinkel nachweisen: </a:t>
            </a:r>
            <a:r>
              <a:rPr lang="en-US" sz="1200">
                <a:solidFill>
                  <a:srgbClr val="0000FF"/>
                </a:solidFill>
              </a:rPr>
              <a:t>Linsenpartikelglaukom</a:t>
            </a:r>
            <a:endParaRPr sz="1200"/>
          </a:p>
          <a:p>
            <a:pPr marL="342900" lvl="0" indent="-316230" algn="l" rtl="0">
              <a:spcBef>
                <a:spcPts val="240"/>
              </a:spcBef>
              <a:spcAft>
                <a:spcPts val="0"/>
              </a:spcAft>
              <a:buSzPts val="840"/>
              <a:buChar char="●"/>
            </a:pPr>
            <a:r>
              <a:rPr lang="en-US" sz="1200"/>
              <a:t>Am wenigsten wahrscheinlich, dass sich ein erhöhter Augeninnendruck entwickelt: </a:t>
            </a:r>
            <a:r>
              <a:rPr lang="en-US" sz="1200">
                <a:solidFill>
                  <a:srgbClr val="0000FF"/>
                </a:solidFill>
              </a:rPr>
              <a:t>phakoantigenes Glaukom</a:t>
            </a:r>
            <a:endParaRPr sz="1200"/>
          </a:p>
          <a:p>
            <a:pPr marL="342900" lvl="0" indent="-316230" algn="l" rtl="0">
              <a:spcBef>
                <a:spcPts val="240"/>
              </a:spcBef>
              <a:spcAft>
                <a:spcPts val="0"/>
              </a:spcAft>
              <a:buSzPts val="840"/>
              <a:buChar char="●"/>
            </a:pPr>
            <a:r>
              <a:rPr lang="en-US" sz="1200"/>
              <a:t>Wird durch eine Reaktion des </a:t>
            </a:r>
            <a:r>
              <a:rPr lang="en-US" sz="1200" i="1"/>
              <a:t>angeborenen </a:t>
            </a:r>
            <a:r>
              <a:rPr lang="en-US" sz="1200"/>
              <a:t>Immunsystems vermittelt: </a:t>
            </a:r>
            <a:r>
              <a:rPr lang="en-US" sz="1200">
                <a:solidFill>
                  <a:srgbClr val="0000FF"/>
                </a:solidFill>
              </a:rPr>
              <a:t>phakolytisches Glaukom</a:t>
            </a:r>
            <a:endParaRPr sz="1200"/>
          </a:p>
          <a:p>
            <a:pPr marL="342900" lvl="0" indent="-316230" algn="l" rtl="0">
              <a:spcBef>
                <a:spcPts val="240"/>
              </a:spcBef>
              <a:spcAft>
                <a:spcPts val="0"/>
              </a:spcAft>
              <a:buSzPts val="840"/>
              <a:buChar char="●"/>
            </a:pPr>
            <a:r>
              <a:rPr lang="en-US" sz="1200"/>
              <a:t>Die Entwicklung von PAS stellt kein Problem dar: </a:t>
            </a:r>
            <a:r>
              <a:rPr lang="en-US" sz="1200">
                <a:solidFill>
                  <a:srgbClr val="0000FF"/>
                </a:solidFill>
              </a:rPr>
              <a:t>phakolytisches Glaukom</a:t>
            </a:r>
            <a:endParaRPr sz="1200"/>
          </a:p>
          <a:p>
            <a:pPr marL="342900" lvl="0" indent="-342900" algn="l" rtl="0">
              <a:spcBef>
                <a:spcPts val="240"/>
              </a:spcBef>
              <a:spcAft>
                <a:spcPts val="0"/>
              </a:spcAft>
              <a:buSzPts val="840"/>
              <a:buChar char="●"/>
            </a:pPr>
            <a:r>
              <a:rPr lang="en-US" sz="1200"/>
              <a:t>Typische klinische Präsentation: Ein älterer Patient mit seit langem bestehender Visusminderung am betroffenen Auge stellt sich aufgrund einer neu aufgetretenen Rötung und Schmerzen sowie einer weiteren Verschlechterung des Sehvermögens vor:</a:t>
            </a:r>
            <a:endParaRPr sz="2200">
              <a:solidFill>
                <a:srgbClr val="0000FF"/>
              </a:solidFill>
            </a:endParaRPr>
          </a:p>
        </p:txBody>
      </p:sp>
      <p:sp>
        <p:nvSpPr>
          <p:cNvPr id="1835" name="Google Shape;1835;p148"/>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836" name="Google Shape;1836;p14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148</a:t>
            </a:fld>
            <a:endParaRPr sz="1000" b="0" i="0" u="none" strike="noStrike" cap="none">
              <a:solidFill>
                <a:srgbClr val="000000"/>
              </a:solidFill>
              <a:latin typeface="Arial"/>
              <a:ea typeface="Arial"/>
              <a:cs typeface="Arial"/>
              <a:sym typeface="Arial"/>
            </a:endParaRP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Shape 1840"/>
        <p:cNvGrpSpPr/>
        <p:nvPr/>
      </p:nvGrpSpPr>
      <p:grpSpPr>
        <a:xfrm>
          <a:off x="0" y="0"/>
          <a:ext cx="0" cy="0"/>
          <a:chOff x="0" y="0"/>
          <a:chExt cx="0" cy="0"/>
        </a:xfrm>
      </p:grpSpPr>
      <p:sp>
        <p:nvSpPr>
          <p:cNvPr id="1841" name="Google Shape;1841;p149"/>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Ein</a:t>
            </a:r>
            <a:endParaRPr/>
          </a:p>
        </p:txBody>
      </p:sp>
      <p:sp>
        <p:nvSpPr>
          <p:cNvPr id="1842" name="Google Shape;1842;p149"/>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chemeClr val="dk1"/>
              </a:buClr>
              <a:buSzPts val="840"/>
              <a:buChar char="●"/>
            </a:pPr>
            <a:r>
              <a:rPr lang="en-US" sz="1200"/>
              <a:t>Auch bekannt als </a:t>
            </a:r>
            <a:r>
              <a:rPr lang="en-US" sz="1200" i="1"/>
              <a:t>phakoanaphylaktisches Glaukom</a:t>
            </a:r>
            <a:r>
              <a:rPr lang="en-US" sz="1200"/>
              <a:t>: </a:t>
            </a:r>
            <a:r>
              <a:rPr lang="en-US" sz="1200">
                <a:solidFill>
                  <a:srgbClr val="0000FF"/>
                </a:solidFill>
              </a:rPr>
              <a:t>phakoantigenes Glaukom</a:t>
            </a:r>
            <a:endParaRPr sz="2200">
              <a:solidFill>
                <a:srgbClr val="0000FF"/>
              </a:solidFill>
            </a:endParaRPr>
          </a:p>
          <a:p>
            <a:pPr marL="342900" lvl="0" indent="-316230" algn="l" rtl="0">
              <a:spcBef>
                <a:spcPts val="240"/>
              </a:spcBef>
              <a:spcAft>
                <a:spcPts val="0"/>
              </a:spcAft>
              <a:buClr>
                <a:schemeClr val="dk1"/>
              </a:buClr>
              <a:buSzPts val="840"/>
              <a:buChar char="●"/>
            </a:pPr>
            <a:r>
              <a:rPr lang="en-US" sz="1200"/>
              <a:t>In der Regel einseitig: </a:t>
            </a:r>
            <a:r>
              <a:rPr lang="en-US" sz="1200">
                <a:solidFill>
                  <a:srgbClr val="0000FF"/>
                </a:solidFill>
              </a:rPr>
              <a:t>alle</a:t>
            </a:r>
            <a:endParaRPr sz="1200">
              <a:solidFill>
                <a:srgbClr val="0000FF"/>
              </a:solidFill>
            </a:endParaRPr>
          </a:p>
          <a:p>
            <a:pPr marL="342900" lvl="0" indent="-316230" algn="l" rtl="0">
              <a:spcBef>
                <a:spcPts val="240"/>
              </a:spcBef>
              <a:spcAft>
                <a:spcPts val="0"/>
              </a:spcAft>
              <a:buClr>
                <a:schemeClr val="dk1"/>
              </a:buClr>
              <a:buSzPts val="840"/>
              <a:buChar char="●"/>
            </a:pPr>
            <a:r>
              <a:rPr lang="en-US" sz="1200"/>
              <a:t>Wird durch eine </a:t>
            </a:r>
            <a:r>
              <a:rPr lang="en-US" sz="1200" i="1"/>
              <a:t>adaptive </a:t>
            </a:r>
            <a:r>
              <a:rPr lang="en-US" sz="1200"/>
              <a:t>Immunantwort vermittelt: </a:t>
            </a:r>
            <a:r>
              <a:rPr lang="en-US" sz="1200">
                <a:solidFill>
                  <a:srgbClr val="0000FF"/>
                </a:solidFill>
              </a:rPr>
              <a:t>phakoantigenes Glaukom</a:t>
            </a:r>
            <a:endParaRPr sz="1200">
              <a:solidFill>
                <a:srgbClr val="0000FF"/>
              </a:solidFill>
            </a:endParaRPr>
          </a:p>
          <a:p>
            <a:pPr marL="342900" lvl="0" indent="-316230" algn="l" rtl="0">
              <a:spcBef>
                <a:spcPts val="240"/>
              </a:spcBef>
              <a:spcAft>
                <a:spcPts val="0"/>
              </a:spcAft>
              <a:buClr>
                <a:schemeClr val="dk1"/>
              </a:buClr>
              <a:buSzPts val="840"/>
              <a:buChar char="●"/>
            </a:pPr>
            <a:r>
              <a:rPr lang="en-US" sz="1200"/>
              <a:t>Assoziiert mit maturer/hypermaturer Katarakt: </a:t>
            </a:r>
            <a:r>
              <a:rPr lang="en-US" sz="1200">
                <a:solidFill>
                  <a:srgbClr val="0000FF"/>
                </a:solidFill>
              </a:rPr>
              <a:t>phakolytisches Glaukom</a:t>
            </a:r>
            <a:endParaRPr sz="1200">
              <a:solidFill>
                <a:srgbClr val="0000FF"/>
              </a:solidFill>
            </a:endParaRPr>
          </a:p>
          <a:p>
            <a:pPr marL="342900" lvl="0" indent="-316230" algn="l" rtl="0">
              <a:spcBef>
                <a:spcPts val="240"/>
              </a:spcBef>
              <a:spcAft>
                <a:spcPts val="0"/>
              </a:spcAft>
              <a:buClr>
                <a:schemeClr val="dk1"/>
              </a:buClr>
              <a:buSzPts val="840"/>
              <a:buChar char="●"/>
            </a:pPr>
            <a:r>
              <a:rPr lang="en-US" sz="1200"/>
              <a:t>Eine Vitritis kann vorliegen: </a:t>
            </a:r>
            <a:r>
              <a:rPr lang="en-US" sz="1200">
                <a:solidFill>
                  <a:srgbClr val="0000FF"/>
                </a:solidFill>
              </a:rPr>
              <a:t>phakoantigenes Glaukom</a:t>
            </a:r>
            <a:endParaRPr sz="1200">
              <a:solidFill>
                <a:srgbClr val="0000FF"/>
              </a:solidFill>
            </a:endParaRPr>
          </a:p>
          <a:p>
            <a:pPr marL="342900" lvl="0" indent="-316230" algn="l" rtl="0">
              <a:spcBef>
                <a:spcPts val="240"/>
              </a:spcBef>
              <a:spcAft>
                <a:spcPts val="0"/>
              </a:spcAft>
              <a:buSzPts val="840"/>
              <a:buChar char="●"/>
            </a:pPr>
            <a:r>
              <a:rPr lang="en-US" sz="1200"/>
              <a:t>Bei der Gonioskopie lässt sich kortikales Material im Kammerwinkel nachweisen: </a:t>
            </a:r>
            <a:r>
              <a:rPr lang="en-US" sz="1200">
                <a:solidFill>
                  <a:srgbClr val="0000FF"/>
                </a:solidFill>
              </a:rPr>
              <a:t>Linsenpartikelglaukom</a:t>
            </a:r>
            <a:endParaRPr sz="1200"/>
          </a:p>
          <a:p>
            <a:pPr marL="342900" lvl="0" indent="-316230" algn="l" rtl="0">
              <a:spcBef>
                <a:spcPts val="240"/>
              </a:spcBef>
              <a:spcAft>
                <a:spcPts val="0"/>
              </a:spcAft>
              <a:buSzPts val="840"/>
              <a:buChar char="●"/>
            </a:pPr>
            <a:r>
              <a:rPr lang="en-US" sz="1200"/>
              <a:t>Am wenigsten wahrscheinlich, dass sich ein erhöhter Augeninnendruck entwickelt: </a:t>
            </a:r>
            <a:r>
              <a:rPr lang="en-US" sz="1200">
                <a:solidFill>
                  <a:srgbClr val="0000FF"/>
                </a:solidFill>
              </a:rPr>
              <a:t>phakoantigenes Glaukom</a:t>
            </a:r>
            <a:endParaRPr sz="1200"/>
          </a:p>
          <a:p>
            <a:pPr marL="342900" lvl="0" indent="-316230" algn="l" rtl="0">
              <a:spcBef>
                <a:spcPts val="240"/>
              </a:spcBef>
              <a:spcAft>
                <a:spcPts val="0"/>
              </a:spcAft>
              <a:buSzPts val="840"/>
              <a:buChar char="●"/>
            </a:pPr>
            <a:r>
              <a:rPr lang="en-US" sz="1200"/>
              <a:t>Wird durch eine Reaktion des </a:t>
            </a:r>
            <a:r>
              <a:rPr lang="en-US" sz="1200" i="1"/>
              <a:t>angeborenen </a:t>
            </a:r>
            <a:r>
              <a:rPr lang="en-US" sz="1200"/>
              <a:t>Immunsystems vermittelt: </a:t>
            </a:r>
            <a:r>
              <a:rPr lang="en-US" sz="1200">
                <a:solidFill>
                  <a:srgbClr val="0000FF"/>
                </a:solidFill>
              </a:rPr>
              <a:t>phakolytisches Glaukom</a:t>
            </a:r>
            <a:endParaRPr sz="1200"/>
          </a:p>
          <a:p>
            <a:pPr marL="342900" lvl="0" indent="-316230" algn="l" rtl="0">
              <a:spcBef>
                <a:spcPts val="240"/>
              </a:spcBef>
              <a:spcAft>
                <a:spcPts val="0"/>
              </a:spcAft>
              <a:buSzPts val="840"/>
              <a:buChar char="●"/>
            </a:pPr>
            <a:r>
              <a:rPr lang="en-US" sz="1200"/>
              <a:t>Die Entwicklung von PAS stellt kein Problem dar: </a:t>
            </a:r>
            <a:r>
              <a:rPr lang="en-US" sz="1200">
                <a:solidFill>
                  <a:srgbClr val="0000FF"/>
                </a:solidFill>
              </a:rPr>
              <a:t>phakolytisches Glaukom</a:t>
            </a:r>
            <a:endParaRPr sz="1200"/>
          </a:p>
          <a:p>
            <a:pPr marL="342900" lvl="0" indent="-342900" algn="l" rtl="0">
              <a:spcBef>
                <a:spcPts val="240"/>
              </a:spcBef>
              <a:spcAft>
                <a:spcPts val="0"/>
              </a:spcAft>
              <a:buSzPts val="840"/>
              <a:buChar char="●"/>
            </a:pPr>
            <a:r>
              <a:rPr lang="en-US" sz="1200"/>
              <a:t>Typische klinische Präsentation: Ein älterer Patient mit seit langem bestehender Visusminderung am betroffenen Auge stellt sich aufgrund einer neu aufgetretenen Rötung und Schmerzen sowie einer weiteren Verschlechterung des Sehvermögens vor: </a:t>
            </a:r>
            <a:r>
              <a:rPr lang="en-US" sz="1200">
                <a:solidFill>
                  <a:srgbClr val="0000FF"/>
                </a:solidFill>
              </a:rPr>
              <a:t>phakolytisches Glaukom</a:t>
            </a:r>
            <a:endParaRPr sz="2200">
              <a:solidFill>
                <a:srgbClr val="0000FF"/>
              </a:solidFill>
            </a:endParaRPr>
          </a:p>
        </p:txBody>
      </p:sp>
      <p:sp>
        <p:nvSpPr>
          <p:cNvPr id="1843" name="Google Shape;1843;p149"/>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844" name="Google Shape;1844;p149"/>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149</a:t>
            </a:fld>
            <a:endParaRPr sz="1000" b="0" i="0" u="none" strike="noStrike" cap="non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15"/>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275" name="Google Shape;275;p15"/>
          <p:cNvSpPr txBox="1">
            <a:spLocks noGrp="1"/>
          </p:cNvSpPr>
          <p:nvPr>
            <p:ph type="body" idx="1"/>
          </p:nvPr>
        </p:nvSpPr>
        <p:spPr>
          <a:xfrm>
            <a:off x="380999" y="1010424"/>
            <a:ext cx="8550965" cy="5496394"/>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a:t>Die einzige Form, die im </a:t>
            </a:r>
            <a:r>
              <a:rPr lang="en-US" sz="1200" i="1"/>
              <a:t>Gla</a:t>
            </a:r>
            <a:r>
              <a:rPr lang="en-US" sz="1200"/>
              <a:t>ukom-Lehrbuch als „selten“ beschrieben wird: </a:t>
            </a:r>
            <a:r>
              <a:rPr lang="en-US" sz="1200">
                <a:solidFill>
                  <a:srgbClr val="0000FF"/>
                </a:solidFill>
              </a:rPr>
              <a:t>phakoantigenes Glaukom</a:t>
            </a:r>
            <a:endParaRPr sz="2200">
              <a:solidFill>
                <a:srgbClr val="0000FF"/>
              </a:solidFill>
            </a:endParaRPr>
          </a:p>
          <a:p>
            <a:pPr marL="342900" lvl="0" indent="-342900" algn="l" rtl="0">
              <a:spcBef>
                <a:spcPts val="240"/>
              </a:spcBef>
              <a:spcAft>
                <a:spcPts val="0"/>
              </a:spcAft>
              <a:buSzPts val="840"/>
              <a:buChar char="●"/>
            </a:pPr>
            <a:r>
              <a:rPr lang="en-US" sz="1200"/>
              <a:t>Pathogenese durch eine entzündliche Reaktion auf in die Vorderkammer gelangte Linsenproteine: </a:t>
            </a:r>
            <a:br>
              <a:rPr lang="en-US" sz="1200"/>
            </a:br>
            <a:r>
              <a:rPr lang="en-US" sz="1200">
                <a:solidFill>
                  <a:srgbClr val="0000FF"/>
                </a:solidFill>
              </a:rPr>
              <a:t>phakoantigenes Glaukom; phakolytisches Glaukom</a:t>
            </a:r>
            <a:endParaRPr sz="2200">
              <a:solidFill>
                <a:srgbClr val="0000FF"/>
              </a:solidFill>
            </a:endParaRPr>
          </a:p>
          <a:p>
            <a:pPr marL="342900" lvl="0" indent="-342900" algn="l" rtl="0">
              <a:spcBef>
                <a:spcPts val="240"/>
              </a:spcBef>
              <a:spcAft>
                <a:spcPts val="0"/>
              </a:spcAft>
              <a:buSzPts val="840"/>
              <a:buChar char="●"/>
            </a:pPr>
            <a:r>
              <a:rPr lang="en-US" sz="1200"/>
              <a:t>IgG-Antikörper-vermittelte Immunreaktion: </a:t>
            </a:r>
            <a:r>
              <a:rPr lang="en-US" sz="1200">
                <a:solidFill>
                  <a:srgbClr val="0000FF"/>
                </a:solidFill>
              </a:rPr>
              <a:t>phakoantigenes Glaukom</a:t>
            </a:r>
            <a:endParaRPr sz="2200">
              <a:solidFill>
                <a:srgbClr val="0000FF"/>
              </a:solidFill>
            </a:endParaRPr>
          </a:p>
          <a:p>
            <a:pPr marL="342900" lvl="0" indent="-342900" algn="l" rtl="0">
              <a:spcBef>
                <a:spcPts val="240"/>
              </a:spcBef>
              <a:spcAft>
                <a:spcPts val="0"/>
              </a:spcAft>
              <a:buSzPts val="840"/>
              <a:buChar char="●"/>
            </a:pPr>
            <a:r>
              <a:rPr lang="en-US" sz="1200"/>
              <a:t>Das Trabekelmaschenwerk (TM) ist durch Makrophagen verlegt/verstopft: </a:t>
            </a:r>
            <a:r>
              <a:rPr lang="en-US" sz="1200">
                <a:solidFill>
                  <a:srgbClr val="0000FF"/>
                </a:solidFill>
              </a:rPr>
              <a:t>phakolytisches Glaukom</a:t>
            </a:r>
            <a:endParaRPr sz="2200">
              <a:solidFill>
                <a:srgbClr val="0000FF"/>
              </a:solidFill>
            </a:endParaRPr>
          </a:p>
          <a:p>
            <a:pPr marL="342900" lvl="0" indent="-342900" algn="l" rtl="0">
              <a:spcBef>
                <a:spcPts val="240"/>
              </a:spcBef>
              <a:spcAft>
                <a:spcPts val="0"/>
              </a:spcAft>
              <a:buSzPts val="840"/>
              <a:buChar char="●"/>
            </a:pPr>
            <a:r>
              <a:rPr lang="en-US" sz="1200"/>
              <a:t>Fragmente des Linsenkortex können in der Vorderkammer sichtbar sein:</a:t>
            </a:r>
            <a:endParaRPr sz="2200">
              <a:solidFill>
                <a:srgbClr val="0000FF"/>
              </a:solidFill>
            </a:endParaRPr>
          </a:p>
        </p:txBody>
      </p:sp>
      <p:sp>
        <p:nvSpPr>
          <p:cNvPr id="276" name="Google Shape;276;p15"/>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277" name="Google Shape;277;p1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15</a:t>
            </a:fld>
            <a:endParaRPr sz="1000" b="0" i="0" u="none" strike="noStrike" cap="none">
              <a:solidFill>
                <a:srgbClr val="000000"/>
              </a:solidFill>
              <a:latin typeface="Arial"/>
              <a:ea typeface="Arial"/>
              <a:cs typeface="Arial"/>
              <a:sym typeface="Arial"/>
            </a:endParaRP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Shape 1848"/>
        <p:cNvGrpSpPr/>
        <p:nvPr/>
      </p:nvGrpSpPr>
      <p:grpSpPr>
        <a:xfrm>
          <a:off x="0" y="0"/>
          <a:ext cx="0" cy="0"/>
          <a:chOff x="0" y="0"/>
          <a:chExt cx="0" cy="0"/>
        </a:xfrm>
      </p:grpSpPr>
      <p:sp>
        <p:nvSpPr>
          <p:cNvPr id="1849" name="Google Shape;1849;p150"/>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Q</a:t>
            </a:r>
            <a:endParaRPr dirty="0"/>
          </a:p>
        </p:txBody>
      </p:sp>
      <p:sp>
        <p:nvSpPr>
          <p:cNvPr id="1850" name="Google Shape;1850;p150"/>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b="1" u="sng"/>
              <a:t>Assoziiert mit maturer/hypermaturer Katarakt:</a:t>
            </a:r>
            <a:r>
              <a:rPr lang="en-US" sz="1200" b="1">
                <a:solidFill>
                  <a:srgbClr val="BFBFBF"/>
                </a:solidFill>
              </a:rPr>
              <a:t> </a:t>
            </a:r>
            <a:r>
              <a:rPr lang="en-US" sz="1200" b="1" u="sng">
                <a:solidFill>
                  <a:srgbClr val="0000FF"/>
                </a:solidFill>
              </a:rPr>
              <a:t>phakolytisches Glaukom</a:t>
            </a:r>
            <a:endParaRPr sz="1200" b="1" u="sng">
              <a:solidFill>
                <a:srgbClr val="0000FF"/>
              </a:solidFill>
            </a:endParaRPr>
          </a:p>
          <a:p>
            <a:pPr marL="342900" lvl="0" indent="-316230" algn="l" rtl="0">
              <a:spcBef>
                <a:spcPts val="240"/>
              </a:spcBef>
              <a:spcAft>
                <a:spcPts val="0"/>
              </a:spcAft>
              <a:buClr>
                <a:srgbClr val="BFBFBF"/>
              </a:buClr>
              <a:buSzPts val="840"/>
              <a:buChar char="●"/>
            </a:pPr>
            <a:r>
              <a:rPr lang="en-US" sz="1200">
                <a:solidFill>
                  <a:srgbClr val="BFBFBF"/>
                </a:solidFill>
              </a:rPr>
              <a:t>Eine Vitritis kann vorliegen: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Bei der Gonioskopie lässt sich kortikales Material im Kammerwinkel nachweisen: Linsenpartikelglaukom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Am wenigsten wahrscheinlich, dass sich ein erhöhter Augeninnendruck entwickelt: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Reaktion des </a:t>
            </a:r>
            <a:r>
              <a:rPr lang="en-US" sz="1200" i="1">
                <a:solidFill>
                  <a:srgbClr val="BFBFBF"/>
                </a:solidFill>
              </a:rPr>
              <a:t>angeborenen </a:t>
            </a:r>
            <a:r>
              <a:rPr lang="en-US" sz="1200">
                <a:solidFill>
                  <a:srgbClr val="BFBFBF"/>
                </a:solidFill>
              </a:rPr>
              <a:t>Immunsystems vermittelt: phakolytisches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Die Entwicklung von PAS stellt kein Problem dar: phakolytisches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Typische klinische Präsentation: Ein älterer Patient mit seit langem bestehender Visusminderung am betroffenen Auge stellt sich aufgrund einer neu aufgetretenen Rötung und Schmerzen sowie einer weiteren </a:t>
            </a:r>
            <a:r>
              <a:rPr lang="en-US" sz="1200" b="1" u="sng"/>
              <a:t>Verschlechterung des Sehvermögens</a:t>
            </a:r>
            <a:r>
              <a:rPr lang="en-US" sz="1200">
                <a:solidFill>
                  <a:srgbClr val="BFBFBF"/>
                </a:solidFill>
              </a:rPr>
              <a:t> vor: </a:t>
            </a:r>
            <a:r>
              <a:rPr lang="en-US" sz="1200" b="1" u="sng">
                <a:solidFill>
                  <a:srgbClr val="0000FF"/>
                </a:solidFill>
              </a:rPr>
              <a:t>phakolytisches Glaukom</a:t>
            </a:r>
            <a:endParaRPr sz="1200" b="1" u="sng">
              <a:solidFill>
                <a:srgbClr val="0000FF"/>
              </a:solidFill>
            </a:endParaRPr>
          </a:p>
        </p:txBody>
      </p:sp>
      <p:sp>
        <p:nvSpPr>
          <p:cNvPr id="1851" name="Google Shape;1851;p150"/>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852" name="Google Shape;1852;p15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150</a:t>
            </a:fld>
            <a:endParaRPr sz="1000" b="0" i="0" u="none" strike="noStrike" cap="none">
              <a:solidFill>
                <a:srgbClr val="000000"/>
              </a:solidFill>
              <a:latin typeface="Arial"/>
              <a:ea typeface="Arial"/>
              <a:cs typeface="Arial"/>
              <a:sym typeface="Arial"/>
            </a:endParaRPr>
          </a:p>
        </p:txBody>
      </p:sp>
      <p:sp>
        <p:nvSpPr>
          <p:cNvPr id="1853" name="Google Shape;1853;p150"/>
          <p:cNvSpPr/>
          <p:nvPr/>
        </p:nvSpPr>
        <p:spPr>
          <a:xfrm rot="2196958">
            <a:off x="3857193" y="1587366"/>
            <a:ext cx="215291" cy="1849900"/>
          </a:xfrm>
          <a:prstGeom prst="upDownArrow">
            <a:avLst>
              <a:gd name="adj1" fmla="val 50000"/>
              <a:gd name="adj2" fmla="val 50000"/>
            </a:avLst>
          </a:prstGeom>
          <a:solidFill>
            <a:srgbClr val="0000FF"/>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854" name="Google Shape;1854;p150"/>
          <p:cNvSpPr txBox="1"/>
          <p:nvPr/>
        </p:nvSpPr>
        <p:spPr>
          <a:xfrm>
            <a:off x="1324131" y="1942437"/>
            <a:ext cx="6016500" cy="11340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latin typeface="Arial"/>
                <a:ea typeface="Arial"/>
                <a:cs typeface="Arial"/>
                <a:sym typeface="Arial"/>
              </a:rPr>
              <a:t>Angesichts</a:t>
            </a:r>
            <a:r>
              <a:rPr lang="en-US" sz="1200" i="1" dirty="0">
                <a:solidFill>
                  <a:srgbClr val="0000FF"/>
                </a:solidFill>
                <a:latin typeface="Arial"/>
                <a:ea typeface="Arial"/>
                <a:cs typeface="Arial"/>
                <a:sym typeface="Arial"/>
              </a:rPr>
              <a:t> der </a:t>
            </a:r>
            <a:r>
              <a:rPr lang="en-US" sz="1200" i="1" dirty="0" err="1">
                <a:solidFill>
                  <a:srgbClr val="0000FF"/>
                </a:solidFill>
                <a:latin typeface="Arial"/>
                <a:ea typeface="Arial"/>
                <a:cs typeface="Arial"/>
                <a:sym typeface="Arial"/>
              </a:rPr>
              <a:t>Tatsache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dass</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sich</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ihre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Katarakte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kaum</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noch</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verschlimmern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können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womit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lässt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sich</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erklären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dass</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Patienten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mit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phakolytischem</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Glaukom</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über</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eine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akute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Verschlechterung</a:t>
            </a:r>
            <a:r>
              <a:rPr lang="en-US" sz="1200" i="1" dirty="0">
                <a:solidFill>
                  <a:srgbClr val="0000FF"/>
                </a:solidFill>
                <a:latin typeface="Arial"/>
                <a:ea typeface="Arial"/>
                <a:cs typeface="Arial"/>
                <a:sym typeface="Arial"/>
              </a:rPr>
              <a:t> der </a:t>
            </a:r>
            <a:r>
              <a:rPr lang="en-US" sz="1200" i="1" dirty="0" err="1">
                <a:solidFill>
                  <a:srgbClr val="0000FF"/>
                </a:solidFill>
                <a:latin typeface="Arial"/>
                <a:ea typeface="Arial"/>
                <a:cs typeface="Arial"/>
                <a:sym typeface="Arial"/>
              </a:rPr>
              <a:t>Sehschärfe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klagen</a:t>
            </a:r>
            <a:r>
              <a:rPr lang="en-US" sz="1200" i="1" dirty="0">
                <a:solidFill>
                  <a:srgbClr val="0000FF"/>
                </a:solidFill>
                <a:latin typeface="Arial"/>
                <a:ea typeface="Arial"/>
                <a:cs typeface="Arial"/>
                <a:sym typeface="Arial"/>
              </a:rPr>
              <a:t>, die </a:t>
            </a:r>
            <a:r>
              <a:rPr lang="en-US" sz="1200" i="1" dirty="0" err="1">
                <a:solidFill>
                  <a:srgbClr val="0000FF"/>
                </a:solidFill>
                <a:latin typeface="Arial"/>
                <a:ea typeface="Arial"/>
                <a:cs typeface="Arial"/>
                <a:sym typeface="Arial"/>
              </a:rPr>
              <a:t>zeitgl</a:t>
            </a:r>
            <a:r>
              <a:rPr lang="en-US" sz="1200" i="1" dirty="0" err="1">
                <a:solidFill>
                  <a:srgbClr val="0000FF"/>
                </a:solidFill>
              </a:rPr>
              <a:t>eich</a:t>
            </a:r>
            <a:r>
              <a:rPr lang="en-US" sz="1200" i="1" dirty="0">
                <a:solidFill>
                  <a:srgbClr val="0000FF"/>
                </a:solidFill>
              </a:rPr>
              <a:t> </a:t>
            </a:r>
            <a:r>
              <a:rPr lang="en-US" sz="1200" i="1" dirty="0" err="1">
                <a:solidFill>
                  <a:srgbClr val="0000FF"/>
                </a:solidFill>
                <a:latin typeface="Arial"/>
                <a:ea typeface="Arial"/>
                <a:cs typeface="Arial"/>
                <a:sym typeface="Arial"/>
              </a:rPr>
              <a:t>mit</a:t>
            </a:r>
            <a:r>
              <a:rPr lang="en-US" sz="1200" i="1" dirty="0">
                <a:solidFill>
                  <a:srgbClr val="0000FF"/>
                </a:solidFill>
                <a:latin typeface="Arial"/>
                <a:ea typeface="Arial"/>
                <a:cs typeface="Arial"/>
                <a:sym typeface="Arial"/>
              </a:rPr>
              <a:t> dem </a:t>
            </a:r>
            <a:r>
              <a:rPr lang="en-US" sz="1200" i="1" dirty="0" err="1">
                <a:solidFill>
                  <a:srgbClr val="0000FF"/>
                </a:solidFill>
                <a:latin typeface="Arial"/>
                <a:ea typeface="Arial"/>
                <a:cs typeface="Arial"/>
                <a:sym typeface="Arial"/>
              </a:rPr>
              <a:t>Auftreten</a:t>
            </a:r>
            <a:r>
              <a:rPr lang="en-US" sz="1200" i="1" dirty="0">
                <a:solidFill>
                  <a:srgbClr val="0000FF"/>
                </a:solidFill>
                <a:latin typeface="Arial"/>
                <a:ea typeface="Arial"/>
                <a:cs typeface="Arial"/>
                <a:sym typeface="Arial"/>
              </a:rPr>
              <a:t> </a:t>
            </a:r>
            <a:r>
              <a:rPr lang="en-US" sz="1200" i="1" dirty="0">
                <a:solidFill>
                  <a:srgbClr val="0000FF"/>
                </a:solidFill>
              </a:rPr>
              <a:t>von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Schmerzen</a:t>
            </a:r>
            <a:r>
              <a:rPr lang="en-US" sz="1200" i="1" dirty="0">
                <a:solidFill>
                  <a:srgbClr val="0000FF"/>
                </a:solidFill>
                <a:latin typeface="Arial"/>
                <a:ea typeface="Arial"/>
                <a:cs typeface="Arial"/>
                <a:sym typeface="Arial"/>
              </a:rPr>
              <a:t> und </a:t>
            </a:r>
            <a:r>
              <a:rPr lang="en-US" sz="1200" i="1" dirty="0" err="1">
                <a:solidFill>
                  <a:srgbClr val="0000FF"/>
                </a:solidFill>
              </a:rPr>
              <a:t>einer</a:t>
            </a:r>
            <a:r>
              <a:rPr lang="en-US" sz="1200" i="1" dirty="0">
                <a:solidFill>
                  <a:srgbClr val="0000FF"/>
                </a:solidFill>
              </a:rPr>
              <a:t> </a:t>
            </a:r>
            <a:r>
              <a:rPr lang="en-US" sz="1200" i="1" dirty="0" err="1">
                <a:solidFill>
                  <a:srgbClr val="0000FF"/>
                </a:solidFill>
              </a:rPr>
              <a:t>okulären</a:t>
            </a:r>
            <a:r>
              <a:rPr lang="en-US" sz="1200" i="1" dirty="0">
                <a:solidFill>
                  <a:srgbClr val="0000FF"/>
                </a:solidFill>
              </a:rPr>
              <a:t> </a:t>
            </a:r>
            <a:r>
              <a:rPr lang="en-US" sz="1200" i="1" dirty="0" err="1">
                <a:solidFill>
                  <a:srgbClr val="0000FF"/>
                </a:solidFill>
              </a:rPr>
              <a:t>Injektion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zusammenfällt</a:t>
            </a:r>
            <a:r>
              <a:rPr lang="en-US" sz="1200" i="1" dirty="0">
                <a:solidFill>
                  <a:srgbClr val="0000FF"/>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C8C860"/>
                </a:solidFill>
                <a:latin typeface="Arial"/>
                <a:ea typeface="Arial"/>
                <a:cs typeface="Arial"/>
                <a:sym typeface="Arial"/>
              </a:rPr>
              <a:t>Der </a:t>
            </a:r>
            <a:r>
              <a:rPr lang="en-US" sz="1200" dirty="0" err="1">
                <a:solidFill>
                  <a:srgbClr val="C8C860"/>
                </a:solidFill>
                <a:latin typeface="Arial"/>
                <a:ea typeface="Arial"/>
                <a:cs typeface="Arial"/>
                <a:sym typeface="Arial"/>
              </a:rPr>
              <a:t>Anstieg</a:t>
            </a:r>
            <a:r>
              <a:rPr lang="en-US" sz="1200" dirty="0">
                <a:solidFill>
                  <a:srgbClr val="C8C860"/>
                </a:solidFill>
                <a:latin typeface="Arial"/>
                <a:ea typeface="Arial"/>
                <a:cs typeface="Arial"/>
                <a:sym typeface="Arial"/>
              </a:rPr>
              <a:t> des </a:t>
            </a:r>
            <a:r>
              <a:rPr lang="en-US" sz="1200" dirty="0" err="1">
                <a:solidFill>
                  <a:srgbClr val="C8C860"/>
                </a:solidFill>
                <a:latin typeface="Arial"/>
                <a:ea typeface="Arial"/>
                <a:cs typeface="Arial"/>
                <a:sym typeface="Arial"/>
              </a:rPr>
              <a:t>Augeninnendrucks</a:t>
            </a:r>
            <a:r>
              <a:rPr lang="en-US" sz="1200" dirty="0">
                <a:solidFill>
                  <a:srgbClr val="C8C860"/>
                </a:solidFill>
                <a:latin typeface="Arial"/>
                <a:ea typeface="Arial"/>
                <a:cs typeface="Arial"/>
                <a:sym typeface="Arial"/>
              </a:rPr>
              <a:t> (IOD) </a:t>
            </a:r>
            <a:r>
              <a:rPr lang="en-US" sz="1200" dirty="0" err="1">
                <a:solidFill>
                  <a:srgbClr val="C8C860"/>
                </a:solidFill>
                <a:latin typeface="Arial"/>
                <a:ea typeface="Arial"/>
                <a:cs typeface="Arial"/>
                <a:sym typeface="Arial"/>
              </a:rPr>
              <a:t>schädigt</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ihr</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Hornhautendothel</a:t>
            </a:r>
            <a:r>
              <a:rPr lang="en-US" sz="1200" dirty="0">
                <a:solidFill>
                  <a:srgbClr val="C8C860"/>
                </a:solidFill>
                <a:latin typeface="Arial"/>
                <a:ea typeface="Arial"/>
                <a:cs typeface="Arial"/>
                <a:sym typeface="Arial"/>
              </a:rPr>
              <a:t>, was </a:t>
            </a:r>
            <a:r>
              <a:rPr lang="en-US" sz="1200" dirty="0" err="1">
                <a:solidFill>
                  <a:srgbClr val="C8C860"/>
                </a:solidFill>
                <a:latin typeface="Arial"/>
                <a:ea typeface="Arial"/>
                <a:cs typeface="Arial"/>
                <a:sym typeface="Arial"/>
              </a:rPr>
              <a:t>zu</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einem</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Hornhautödem</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führt</a:t>
            </a:r>
            <a:r>
              <a:rPr lang="en-US" sz="1200" dirty="0">
                <a:solidFill>
                  <a:srgbClr val="C8C860"/>
                </a:solidFill>
                <a:latin typeface="Arial"/>
                <a:ea typeface="Arial"/>
                <a:cs typeface="Arial"/>
                <a:sym typeface="Arial"/>
              </a:rPr>
              <a:t>, das </a:t>
            </a:r>
            <a:r>
              <a:rPr lang="en-US" sz="1200" dirty="0" err="1">
                <a:solidFill>
                  <a:srgbClr val="C8C860"/>
                </a:solidFill>
                <a:latin typeface="Arial"/>
                <a:ea typeface="Arial"/>
                <a:cs typeface="Arial"/>
                <a:sym typeface="Arial"/>
              </a:rPr>
              <a:t>ihre</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ohnehin</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schlechte</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Sehschärfe</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noch</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weiter</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verschlechtert</a:t>
            </a:r>
            <a:endParaRPr dirty="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Shape 1858"/>
        <p:cNvGrpSpPr/>
        <p:nvPr/>
      </p:nvGrpSpPr>
      <p:grpSpPr>
        <a:xfrm>
          <a:off x="0" y="0"/>
          <a:ext cx="0" cy="0"/>
          <a:chOff x="0" y="0"/>
          <a:chExt cx="0" cy="0"/>
        </a:xfrm>
      </p:grpSpPr>
      <p:sp>
        <p:nvSpPr>
          <p:cNvPr id="1859" name="Google Shape;1859;g3f6b88809e0_0_383"/>
          <p:cNvSpPr txBox="1">
            <a:spLocks noGrp="1"/>
          </p:cNvSpPr>
          <p:nvPr>
            <p:ph type="title"/>
          </p:nvPr>
        </p:nvSpPr>
        <p:spPr>
          <a:xfrm>
            <a:off x="457200" y="122238"/>
            <a:ext cx="7543800" cy="639900"/>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860" name="Google Shape;1860;g3f6b88809e0_0_383"/>
          <p:cNvSpPr txBox="1">
            <a:spLocks noGrp="1"/>
          </p:cNvSpPr>
          <p:nvPr>
            <p:ph type="body" idx="1"/>
          </p:nvPr>
        </p:nvSpPr>
        <p:spPr>
          <a:xfrm>
            <a:off x="381000" y="1010424"/>
            <a:ext cx="8382000" cy="5496300"/>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dirty="0">
                <a:solidFill>
                  <a:srgbClr val="BFBFBF"/>
                </a:solidFill>
              </a:rPr>
              <a:t>Auch </a:t>
            </a:r>
            <a:r>
              <a:rPr lang="en-US" sz="1200" dirty="0" err="1">
                <a:solidFill>
                  <a:srgbClr val="BFBFBF"/>
                </a:solidFill>
              </a:rPr>
              <a:t>bekannt</a:t>
            </a:r>
            <a:r>
              <a:rPr lang="en-US" sz="1200" dirty="0">
                <a:solidFill>
                  <a:srgbClr val="BFBFBF"/>
                </a:solidFill>
              </a:rPr>
              <a:t> </a:t>
            </a:r>
            <a:r>
              <a:rPr lang="en-US" sz="1200" dirty="0" err="1">
                <a:solidFill>
                  <a:srgbClr val="BFBFBF"/>
                </a:solidFill>
              </a:rPr>
              <a:t>als</a:t>
            </a:r>
            <a:r>
              <a:rPr lang="en-US" sz="1200" dirty="0">
                <a:solidFill>
                  <a:srgbClr val="BFBFBF"/>
                </a:solidFill>
              </a:rPr>
              <a:t> </a:t>
            </a:r>
            <a:r>
              <a:rPr lang="en-US" sz="1200" i="1" dirty="0" err="1">
                <a:solidFill>
                  <a:srgbClr val="BFBFBF"/>
                </a:solidFill>
              </a:rPr>
              <a:t>phakoanaphylaktisches</a:t>
            </a:r>
            <a:r>
              <a:rPr lang="en-US" sz="1200" i="1" dirty="0">
                <a:solidFill>
                  <a:srgbClr val="BFBFBF"/>
                </a:solidFill>
              </a:rPr>
              <a:t> </a:t>
            </a:r>
            <a:r>
              <a:rPr lang="en-US" sz="1200" i="1" dirty="0" err="1">
                <a:solidFill>
                  <a:srgbClr val="BFBFBF"/>
                </a:solidFill>
              </a:rPr>
              <a:t>Glaukom</a:t>
            </a:r>
            <a:r>
              <a:rPr lang="en-US" sz="1200" dirty="0">
                <a:solidFill>
                  <a:srgbClr val="BFBFBF"/>
                </a:solidFill>
              </a:rPr>
              <a:t>: </a:t>
            </a:r>
            <a:r>
              <a:rPr lang="en-US" sz="1200" dirty="0" err="1">
                <a:solidFill>
                  <a:srgbClr val="BFBFBF"/>
                </a:solidFill>
              </a:rPr>
              <a:t>phakoantigenes</a:t>
            </a:r>
            <a:r>
              <a:rPr lang="en-US" sz="1200" dirty="0">
                <a:solidFill>
                  <a:srgbClr val="BFBFBF"/>
                </a:solidFill>
              </a:rPr>
              <a:t> </a:t>
            </a:r>
            <a:r>
              <a:rPr lang="en-US" sz="1200" dirty="0" err="1">
                <a:solidFill>
                  <a:srgbClr val="BFBFBF"/>
                </a:solidFill>
              </a:rPr>
              <a:t>Glaukom</a:t>
            </a:r>
            <a:endParaRPr sz="2200" dirty="0">
              <a:solidFill>
                <a:srgbClr val="BFBFBF"/>
              </a:solidFill>
            </a:endParaRPr>
          </a:p>
          <a:p>
            <a:pPr marL="342900" lvl="0" indent="-316230" algn="l" rtl="0">
              <a:spcBef>
                <a:spcPts val="240"/>
              </a:spcBef>
              <a:spcAft>
                <a:spcPts val="0"/>
              </a:spcAft>
              <a:buClr>
                <a:srgbClr val="BFBFBF"/>
              </a:buClr>
              <a:buSzPts val="840"/>
              <a:buChar char="●"/>
            </a:pPr>
            <a:r>
              <a:rPr lang="en-US" sz="1200" dirty="0">
                <a:solidFill>
                  <a:srgbClr val="BFBFBF"/>
                </a:solidFill>
              </a:rPr>
              <a:t>In der Regel </a:t>
            </a:r>
            <a:r>
              <a:rPr lang="en-US" sz="1200" dirty="0" err="1">
                <a:solidFill>
                  <a:srgbClr val="BFBFBF"/>
                </a:solidFill>
              </a:rPr>
              <a:t>einseitig</a:t>
            </a:r>
            <a:r>
              <a:rPr lang="en-US" sz="1200" dirty="0">
                <a:solidFill>
                  <a:srgbClr val="BFBFBF"/>
                </a:solidFill>
              </a:rPr>
              <a:t>: alle</a:t>
            </a:r>
            <a:endParaRPr sz="1200" dirty="0">
              <a:solidFill>
                <a:srgbClr val="BFBFBF"/>
              </a:solidFill>
            </a:endParaRPr>
          </a:p>
          <a:p>
            <a:pPr marL="342900" lvl="0" indent="-316230" algn="l" rtl="0">
              <a:spcBef>
                <a:spcPts val="240"/>
              </a:spcBef>
              <a:spcAft>
                <a:spcPts val="0"/>
              </a:spcAft>
              <a:buClr>
                <a:srgbClr val="BFBFBF"/>
              </a:buClr>
              <a:buSzPts val="840"/>
              <a:buChar char="●"/>
            </a:pPr>
            <a:r>
              <a:rPr lang="en-US" sz="1200" dirty="0" err="1">
                <a:solidFill>
                  <a:srgbClr val="BFBFBF"/>
                </a:solidFill>
              </a:rPr>
              <a:t>Wird</a:t>
            </a:r>
            <a:r>
              <a:rPr lang="en-US" sz="1200" dirty="0">
                <a:solidFill>
                  <a:srgbClr val="BFBFBF"/>
                </a:solidFill>
              </a:rPr>
              <a:t> </a:t>
            </a:r>
            <a:r>
              <a:rPr lang="en-US" sz="1200" dirty="0" err="1">
                <a:solidFill>
                  <a:srgbClr val="BFBFBF"/>
                </a:solidFill>
              </a:rPr>
              <a:t>durch</a:t>
            </a:r>
            <a:r>
              <a:rPr lang="en-US" sz="1200" dirty="0">
                <a:solidFill>
                  <a:srgbClr val="BFBFBF"/>
                </a:solidFill>
              </a:rPr>
              <a:t> </a:t>
            </a:r>
            <a:r>
              <a:rPr lang="en-US" sz="1200" dirty="0" err="1">
                <a:solidFill>
                  <a:srgbClr val="BFBFBF"/>
                </a:solidFill>
              </a:rPr>
              <a:t>eine</a:t>
            </a:r>
            <a:r>
              <a:rPr lang="en-US" sz="1200" dirty="0">
                <a:solidFill>
                  <a:srgbClr val="BFBFBF"/>
                </a:solidFill>
              </a:rPr>
              <a:t> </a:t>
            </a:r>
            <a:r>
              <a:rPr lang="en-US" sz="1200" i="1" dirty="0">
                <a:solidFill>
                  <a:srgbClr val="BFBFBF"/>
                </a:solidFill>
              </a:rPr>
              <a:t>adaptive </a:t>
            </a:r>
            <a:r>
              <a:rPr lang="en-US" sz="1200" dirty="0" err="1">
                <a:solidFill>
                  <a:srgbClr val="BFBFBF"/>
                </a:solidFill>
              </a:rPr>
              <a:t>Immunantwort</a:t>
            </a:r>
            <a:r>
              <a:rPr lang="en-US" sz="1200" dirty="0">
                <a:solidFill>
                  <a:srgbClr val="BFBFBF"/>
                </a:solidFill>
              </a:rPr>
              <a:t> </a:t>
            </a:r>
            <a:r>
              <a:rPr lang="en-US" sz="1200" dirty="0" err="1">
                <a:solidFill>
                  <a:srgbClr val="BFBFBF"/>
                </a:solidFill>
              </a:rPr>
              <a:t>vermittelt</a:t>
            </a:r>
            <a:r>
              <a:rPr lang="en-US" sz="1200" dirty="0">
                <a:solidFill>
                  <a:srgbClr val="BFBFBF"/>
                </a:solidFill>
              </a:rPr>
              <a:t>: </a:t>
            </a:r>
            <a:r>
              <a:rPr lang="en-US" sz="1200" dirty="0" err="1">
                <a:solidFill>
                  <a:srgbClr val="BFBFBF"/>
                </a:solidFill>
              </a:rPr>
              <a:t>phakoantigenes</a:t>
            </a:r>
            <a:r>
              <a:rPr lang="en-US" sz="1200" dirty="0">
                <a:solidFill>
                  <a:srgbClr val="BFBFBF"/>
                </a:solidFill>
              </a:rPr>
              <a:t> </a:t>
            </a:r>
            <a:r>
              <a:rPr lang="en-US" sz="1200" dirty="0" err="1">
                <a:solidFill>
                  <a:srgbClr val="BFBFBF"/>
                </a:solidFill>
              </a:rPr>
              <a:t>Glaukom</a:t>
            </a:r>
            <a:endParaRPr sz="1200" dirty="0">
              <a:solidFill>
                <a:srgbClr val="BFBFBF"/>
              </a:solidFill>
            </a:endParaRPr>
          </a:p>
          <a:p>
            <a:pPr marL="342900" lvl="0" indent="-316230" algn="l" rtl="0">
              <a:spcBef>
                <a:spcPts val="240"/>
              </a:spcBef>
              <a:spcAft>
                <a:spcPts val="0"/>
              </a:spcAft>
              <a:buClr>
                <a:srgbClr val="BFBFBF"/>
              </a:buClr>
              <a:buSzPts val="840"/>
              <a:buChar char="●"/>
            </a:pPr>
            <a:r>
              <a:rPr lang="en-US" sz="1200" b="1" u="sng" dirty="0" err="1"/>
              <a:t>Assoziiert</a:t>
            </a:r>
            <a:r>
              <a:rPr lang="en-US" sz="1200" b="1" u="sng" dirty="0"/>
              <a:t> </a:t>
            </a:r>
            <a:r>
              <a:rPr lang="en-US" sz="1200" b="1" u="sng" dirty="0" err="1"/>
              <a:t>mit</a:t>
            </a:r>
            <a:r>
              <a:rPr lang="en-US" sz="1200" b="1" u="sng" dirty="0"/>
              <a:t> maturer/</a:t>
            </a:r>
            <a:r>
              <a:rPr lang="en-US" sz="1200" b="1" u="sng" dirty="0" err="1"/>
              <a:t>hypermaturer</a:t>
            </a:r>
            <a:r>
              <a:rPr lang="en-US" sz="1200" b="1" u="sng" dirty="0"/>
              <a:t> </a:t>
            </a:r>
            <a:r>
              <a:rPr lang="en-US" sz="1200" b="1" u="sng" dirty="0" err="1"/>
              <a:t>Katarakt</a:t>
            </a:r>
            <a:r>
              <a:rPr lang="en-US" sz="1200" b="1" u="sng" dirty="0"/>
              <a:t>:</a:t>
            </a:r>
            <a:r>
              <a:rPr lang="en-US" sz="1200" b="1" dirty="0">
                <a:solidFill>
                  <a:srgbClr val="BFBFBF"/>
                </a:solidFill>
              </a:rPr>
              <a:t> </a:t>
            </a:r>
            <a:r>
              <a:rPr lang="en-US" sz="1200" b="1" u="sng" dirty="0" err="1">
                <a:solidFill>
                  <a:srgbClr val="0000FF"/>
                </a:solidFill>
              </a:rPr>
              <a:t>phakolytisches</a:t>
            </a:r>
            <a:r>
              <a:rPr lang="en-US" sz="1200" b="1" u="sng" dirty="0">
                <a:solidFill>
                  <a:srgbClr val="0000FF"/>
                </a:solidFill>
              </a:rPr>
              <a:t> </a:t>
            </a:r>
            <a:r>
              <a:rPr lang="en-US" sz="1200" b="1" u="sng" dirty="0" err="1">
                <a:solidFill>
                  <a:srgbClr val="0000FF"/>
                </a:solidFill>
              </a:rPr>
              <a:t>Glaukom</a:t>
            </a:r>
            <a:endParaRPr sz="1200" b="1" u="sng" dirty="0">
              <a:solidFill>
                <a:srgbClr val="0000FF"/>
              </a:solidFill>
            </a:endParaRPr>
          </a:p>
          <a:p>
            <a:pPr marL="342900" lvl="0" indent="-316230" algn="l" rtl="0">
              <a:spcBef>
                <a:spcPts val="240"/>
              </a:spcBef>
              <a:spcAft>
                <a:spcPts val="0"/>
              </a:spcAft>
              <a:buClr>
                <a:srgbClr val="BFBFBF"/>
              </a:buClr>
              <a:buSzPts val="840"/>
              <a:buChar char="●"/>
            </a:pPr>
            <a:r>
              <a:rPr lang="en-US" sz="1200" dirty="0">
                <a:solidFill>
                  <a:srgbClr val="BFBFBF"/>
                </a:solidFill>
              </a:rPr>
              <a:t>Eine </a:t>
            </a:r>
            <a:r>
              <a:rPr lang="en-US" sz="1200" dirty="0" err="1">
                <a:solidFill>
                  <a:srgbClr val="BFBFBF"/>
                </a:solidFill>
              </a:rPr>
              <a:t>Vitritis</a:t>
            </a:r>
            <a:r>
              <a:rPr lang="en-US" sz="1200" dirty="0">
                <a:solidFill>
                  <a:srgbClr val="BFBFBF"/>
                </a:solidFill>
              </a:rPr>
              <a:t> </a:t>
            </a:r>
            <a:r>
              <a:rPr lang="en-US" sz="1200" dirty="0" err="1">
                <a:solidFill>
                  <a:srgbClr val="BFBFBF"/>
                </a:solidFill>
              </a:rPr>
              <a:t>kann</a:t>
            </a:r>
            <a:r>
              <a:rPr lang="en-US" sz="1200" dirty="0">
                <a:solidFill>
                  <a:srgbClr val="BFBFBF"/>
                </a:solidFill>
              </a:rPr>
              <a:t> </a:t>
            </a:r>
            <a:r>
              <a:rPr lang="en-US" sz="1200" dirty="0" err="1">
                <a:solidFill>
                  <a:srgbClr val="BFBFBF"/>
                </a:solidFill>
              </a:rPr>
              <a:t>vorliegen</a:t>
            </a:r>
            <a:r>
              <a:rPr lang="en-US" sz="1200" dirty="0">
                <a:solidFill>
                  <a:srgbClr val="BFBFBF"/>
                </a:solidFill>
              </a:rPr>
              <a:t>: </a:t>
            </a:r>
            <a:r>
              <a:rPr lang="en-US" sz="1200" dirty="0" err="1">
                <a:solidFill>
                  <a:srgbClr val="BFBFBF"/>
                </a:solidFill>
              </a:rPr>
              <a:t>phakoantigenes</a:t>
            </a:r>
            <a:r>
              <a:rPr lang="en-US" sz="1200" dirty="0">
                <a:solidFill>
                  <a:srgbClr val="BFBFBF"/>
                </a:solidFill>
              </a:rPr>
              <a:t> </a:t>
            </a:r>
            <a:r>
              <a:rPr lang="en-US" sz="1200" dirty="0" err="1">
                <a:solidFill>
                  <a:srgbClr val="BFBFBF"/>
                </a:solidFill>
              </a:rPr>
              <a:t>Glaukom</a:t>
            </a:r>
            <a:endParaRPr sz="1200" dirty="0">
              <a:solidFill>
                <a:srgbClr val="BFBFBF"/>
              </a:solidFill>
            </a:endParaRPr>
          </a:p>
          <a:p>
            <a:pPr marL="342900" lvl="0" indent="-316230" algn="l" rtl="0">
              <a:spcBef>
                <a:spcPts val="240"/>
              </a:spcBef>
              <a:spcAft>
                <a:spcPts val="0"/>
              </a:spcAft>
              <a:buClr>
                <a:srgbClr val="BFBFBF"/>
              </a:buClr>
              <a:buSzPts val="840"/>
              <a:buChar char="●"/>
            </a:pPr>
            <a:r>
              <a:rPr lang="en-US" sz="1200" dirty="0">
                <a:solidFill>
                  <a:srgbClr val="BFBFBF"/>
                </a:solidFill>
              </a:rPr>
              <a:t>Bei der </a:t>
            </a:r>
            <a:r>
              <a:rPr lang="en-US" sz="1200" dirty="0" err="1">
                <a:solidFill>
                  <a:srgbClr val="BFBFBF"/>
                </a:solidFill>
              </a:rPr>
              <a:t>Gonioskopie</a:t>
            </a:r>
            <a:r>
              <a:rPr lang="en-US" sz="1200" dirty="0">
                <a:solidFill>
                  <a:srgbClr val="BFBFBF"/>
                </a:solidFill>
              </a:rPr>
              <a:t> </a:t>
            </a:r>
            <a:r>
              <a:rPr lang="en-US" sz="1200" dirty="0" err="1">
                <a:solidFill>
                  <a:srgbClr val="BFBFBF"/>
                </a:solidFill>
              </a:rPr>
              <a:t>lässt</a:t>
            </a:r>
            <a:r>
              <a:rPr lang="en-US" sz="1200" dirty="0">
                <a:solidFill>
                  <a:srgbClr val="BFBFBF"/>
                </a:solidFill>
              </a:rPr>
              <a:t> </a:t>
            </a:r>
            <a:r>
              <a:rPr lang="en-US" sz="1200" dirty="0" err="1">
                <a:solidFill>
                  <a:srgbClr val="BFBFBF"/>
                </a:solidFill>
              </a:rPr>
              <a:t>sich</a:t>
            </a:r>
            <a:r>
              <a:rPr lang="en-US" sz="1200" dirty="0">
                <a:solidFill>
                  <a:srgbClr val="BFBFBF"/>
                </a:solidFill>
              </a:rPr>
              <a:t> </a:t>
            </a:r>
            <a:r>
              <a:rPr lang="en-US" sz="1200" dirty="0" err="1">
                <a:solidFill>
                  <a:srgbClr val="BFBFBF"/>
                </a:solidFill>
              </a:rPr>
              <a:t>kortikales</a:t>
            </a:r>
            <a:r>
              <a:rPr lang="en-US" sz="1200" dirty="0">
                <a:solidFill>
                  <a:srgbClr val="BFBFBF"/>
                </a:solidFill>
              </a:rPr>
              <a:t> Material </a:t>
            </a:r>
            <a:r>
              <a:rPr lang="en-US" sz="1200" dirty="0" err="1">
                <a:solidFill>
                  <a:srgbClr val="BFBFBF"/>
                </a:solidFill>
              </a:rPr>
              <a:t>im</a:t>
            </a:r>
            <a:r>
              <a:rPr lang="en-US" sz="1200" dirty="0">
                <a:solidFill>
                  <a:srgbClr val="BFBFBF"/>
                </a:solidFill>
              </a:rPr>
              <a:t> </a:t>
            </a:r>
            <a:r>
              <a:rPr lang="en-US" sz="1200" dirty="0" err="1">
                <a:solidFill>
                  <a:srgbClr val="BFBFBF"/>
                </a:solidFill>
              </a:rPr>
              <a:t>Kammerwinkel</a:t>
            </a:r>
            <a:r>
              <a:rPr lang="en-US" sz="1200" dirty="0">
                <a:solidFill>
                  <a:srgbClr val="BFBFBF"/>
                </a:solidFill>
              </a:rPr>
              <a:t> </a:t>
            </a:r>
            <a:r>
              <a:rPr lang="en-US" sz="1200" dirty="0" err="1">
                <a:solidFill>
                  <a:srgbClr val="BFBFBF"/>
                </a:solidFill>
              </a:rPr>
              <a:t>nachweisen</a:t>
            </a:r>
            <a:r>
              <a:rPr lang="en-US" sz="1200" dirty="0">
                <a:solidFill>
                  <a:srgbClr val="BFBFBF"/>
                </a:solidFill>
              </a:rPr>
              <a:t>: </a:t>
            </a:r>
            <a:r>
              <a:rPr lang="en-US" sz="1200" dirty="0" err="1">
                <a:solidFill>
                  <a:srgbClr val="BFBFBF"/>
                </a:solidFill>
              </a:rPr>
              <a:t>Linsenpartikelglaukom</a:t>
            </a:r>
            <a:endParaRPr sz="1200" dirty="0">
              <a:solidFill>
                <a:srgbClr val="BFBFBF"/>
              </a:solidFill>
            </a:endParaRPr>
          </a:p>
          <a:p>
            <a:pPr marL="342900" lvl="0" indent="-316230" algn="l" rtl="0">
              <a:spcBef>
                <a:spcPts val="240"/>
              </a:spcBef>
              <a:spcAft>
                <a:spcPts val="0"/>
              </a:spcAft>
              <a:buClr>
                <a:srgbClr val="BFBFBF"/>
              </a:buClr>
              <a:buSzPts val="840"/>
              <a:buChar char="●"/>
            </a:pPr>
            <a:r>
              <a:rPr lang="en-US" sz="1200" dirty="0">
                <a:solidFill>
                  <a:srgbClr val="BFBFBF"/>
                </a:solidFill>
              </a:rPr>
              <a:t>Am </a:t>
            </a:r>
            <a:r>
              <a:rPr lang="en-US" sz="1200" dirty="0" err="1">
                <a:solidFill>
                  <a:srgbClr val="BFBFBF"/>
                </a:solidFill>
              </a:rPr>
              <a:t>wenigsten</a:t>
            </a:r>
            <a:r>
              <a:rPr lang="en-US" sz="1200" dirty="0">
                <a:solidFill>
                  <a:srgbClr val="BFBFBF"/>
                </a:solidFill>
              </a:rPr>
              <a:t> </a:t>
            </a:r>
            <a:r>
              <a:rPr lang="en-US" sz="1200" dirty="0" err="1">
                <a:solidFill>
                  <a:srgbClr val="BFBFBF"/>
                </a:solidFill>
              </a:rPr>
              <a:t>wahrscheinlich</a:t>
            </a:r>
            <a:r>
              <a:rPr lang="en-US" sz="1200" dirty="0">
                <a:solidFill>
                  <a:srgbClr val="BFBFBF"/>
                </a:solidFill>
              </a:rPr>
              <a:t>, </a:t>
            </a:r>
            <a:r>
              <a:rPr lang="en-US" sz="1200" dirty="0" err="1">
                <a:solidFill>
                  <a:srgbClr val="BFBFBF"/>
                </a:solidFill>
              </a:rPr>
              <a:t>dass</a:t>
            </a:r>
            <a:r>
              <a:rPr lang="en-US" sz="1200" dirty="0">
                <a:solidFill>
                  <a:srgbClr val="BFBFBF"/>
                </a:solidFill>
              </a:rPr>
              <a:t> </a:t>
            </a:r>
            <a:r>
              <a:rPr lang="en-US" sz="1200" dirty="0" err="1">
                <a:solidFill>
                  <a:srgbClr val="BFBFBF"/>
                </a:solidFill>
              </a:rPr>
              <a:t>sich</a:t>
            </a:r>
            <a:r>
              <a:rPr lang="en-US" sz="1200" dirty="0">
                <a:solidFill>
                  <a:srgbClr val="BFBFBF"/>
                </a:solidFill>
              </a:rPr>
              <a:t> </a:t>
            </a:r>
            <a:r>
              <a:rPr lang="en-US" sz="1200" dirty="0" err="1">
                <a:solidFill>
                  <a:srgbClr val="BFBFBF"/>
                </a:solidFill>
              </a:rPr>
              <a:t>ein</a:t>
            </a:r>
            <a:r>
              <a:rPr lang="en-US" sz="1200" dirty="0">
                <a:solidFill>
                  <a:srgbClr val="BFBFBF"/>
                </a:solidFill>
              </a:rPr>
              <a:t> </a:t>
            </a:r>
            <a:r>
              <a:rPr lang="en-US" sz="1200" dirty="0" err="1">
                <a:solidFill>
                  <a:srgbClr val="BFBFBF"/>
                </a:solidFill>
              </a:rPr>
              <a:t>erhöhter</a:t>
            </a:r>
            <a:r>
              <a:rPr lang="en-US" sz="1200" dirty="0">
                <a:solidFill>
                  <a:srgbClr val="BFBFBF"/>
                </a:solidFill>
              </a:rPr>
              <a:t> </a:t>
            </a:r>
            <a:r>
              <a:rPr lang="en-US" sz="1200" dirty="0" err="1">
                <a:solidFill>
                  <a:srgbClr val="BFBFBF"/>
                </a:solidFill>
              </a:rPr>
              <a:t>Augeninnendruck</a:t>
            </a:r>
            <a:r>
              <a:rPr lang="en-US" sz="1200" dirty="0">
                <a:solidFill>
                  <a:srgbClr val="BFBFBF"/>
                </a:solidFill>
              </a:rPr>
              <a:t> </a:t>
            </a:r>
            <a:r>
              <a:rPr lang="en-US" sz="1200" dirty="0" err="1">
                <a:solidFill>
                  <a:srgbClr val="BFBFBF"/>
                </a:solidFill>
              </a:rPr>
              <a:t>entwickelt</a:t>
            </a:r>
            <a:r>
              <a:rPr lang="en-US" sz="1200" dirty="0">
                <a:solidFill>
                  <a:srgbClr val="BFBFBF"/>
                </a:solidFill>
              </a:rPr>
              <a:t>: </a:t>
            </a:r>
            <a:r>
              <a:rPr lang="en-US" sz="1200" dirty="0" err="1">
                <a:solidFill>
                  <a:srgbClr val="BFBFBF"/>
                </a:solidFill>
              </a:rPr>
              <a:t>phakoantigenes</a:t>
            </a:r>
            <a:r>
              <a:rPr lang="en-US" sz="1200" dirty="0">
                <a:solidFill>
                  <a:srgbClr val="BFBFBF"/>
                </a:solidFill>
              </a:rPr>
              <a:t> </a:t>
            </a:r>
            <a:r>
              <a:rPr lang="en-US" sz="1200" dirty="0" err="1">
                <a:solidFill>
                  <a:srgbClr val="BFBFBF"/>
                </a:solidFill>
              </a:rPr>
              <a:t>Glaukom</a:t>
            </a:r>
            <a:endParaRPr sz="1200" dirty="0">
              <a:solidFill>
                <a:srgbClr val="BFBFBF"/>
              </a:solidFill>
            </a:endParaRPr>
          </a:p>
          <a:p>
            <a:pPr marL="342900" lvl="0" indent="-316230" algn="l" rtl="0">
              <a:spcBef>
                <a:spcPts val="240"/>
              </a:spcBef>
              <a:spcAft>
                <a:spcPts val="0"/>
              </a:spcAft>
              <a:buClr>
                <a:srgbClr val="BFBFBF"/>
              </a:buClr>
              <a:buSzPts val="840"/>
              <a:buChar char="●"/>
            </a:pPr>
            <a:r>
              <a:rPr lang="en-US" sz="1200" dirty="0" err="1">
                <a:solidFill>
                  <a:srgbClr val="BFBFBF"/>
                </a:solidFill>
              </a:rPr>
              <a:t>Wird</a:t>
            </a:r>
            <a:r>
              <a:rPr lang="en-US" sz="1200" dirty="0">
                <a:solidFill>
                  <a:srgbClr val="BFBFBF"/>
                </a:solidFill>
              </a:rPr>
              <a:t> </a:t>
            </a:r>
            <a:r>
              <a:rPr lang="en-US" sz="1200" dirty="0" err="1">
                <a:solidFill>
                  <a:srgbClr val="BFBFBF"/>
                </a:solidFill>
              </a:rPr>
              <a:t>durch</a:t>
            </a:r>
            <a:r>
              <a:rPr lang="en-US" sz="1200" dirty="0">
                <a:solidFill>
                  <a:srgbClr val="BFBFBF"/>
                </a:solidFill>
              </a:rPr>
              <a:t> </a:t>
            </a:r>
            <a:r>
              <a:rPr lang="en-US" sz="1200" dirty="0" err="1">
                <a:solidFill>
                  <a:srgbClr val="BFBFBF"/>
                </a:solidFill>
              </a:rPr>
              <a:t>eine</a:t>
            </a:r>
            <a:r>
              <a:rPr lang="en-US" sz="1200" dirty="0">
                <a:solidFill>
                  <a:srgbClr val="BFBFBF"/>
                </a:solidFill>
              </a:rPr>
              <a:t> </a:t>
            </a:r>
            <a:r>
              <a:rPr lang="en-US" sz="1200" dirty="0" err="1">
                <a:solidFill>
                  <a:srgbClr val="BFBFBF"/>
                </a:solidFill>
              </a:rPr>
              <a:t>Reaktion</a:t>
            </a:r>
            <a:r>
              <a:rPr lang="en-US" sz="1200" dirty="0">
                <a:solidFill>
                  <a:srgbClr val="BFBFBF"/>
                </a:solidFill>
              </a:rPr>
              <a:t> des </a:t>
            </a:r>
            <a:r>
              <a:rPr lang="en-US" sz="1200" i="1" dirty="0" err="1">
                <a:solidFill>
                  <a:srgbClr val="BFBFBF"/>
                </a:solidFill>
              </a:rPr>
              <a:t>angeborenen</a:t>
            </a:r>
            <a:r>
              <a:rPr lang="en-US" sz="1200" i="1" dirty="0">
                <a:solidFill>
                  <a:srgbClr val="BFBFBF"/>
                </a:solidFill>
              </a:rPr>
              <a:t> </a:t>
            </a:r>
            <a:r>
              <a:rPr lang="en-US" sz="1200" dirty="0" err="1">
                <a:solidFill>
                  <a:srgbClr val="BFBFBF"/>
                </a:solidFill>
              </a:rPr>
              <a:t>Immunsystems</a:t>
            </a:r>
            <a:r>
              <a:rPr lang="en-US" sz="1200" dirty="0">
                <a:solidFill>
                  <a:srgbClr val="BFBFBF"/>
                </a:solidFill>
              </a:rPr>
              <a:t> </a:t>
            </a:r>
            <a:r>
              <a:rPr lang="en-US" sz="1200" dirty="0" err="1">
                <a:solidFill>
                  <a:srgbClr val="BFBFBF"/>
                </a:solidFill>
              </a:rPr>
              <a:t>vermittelt</a:t>
            </a:r>
            <a:r>
              <a:rPr lang="en-US" sz="1200" dirty="0">
                <a:solidFill>
                  <a:srgbClr val="BFBFBF"/>
                </a:solidFill>
              </a:rPr>
              <a:t>: </a:t>
            </a:r>
            <a:r>
              <a:rPr lang="en-US" sz="1200" dirty="0" err="1">
                <a:solidFill>
                  <a:srgbClr val="BFBFBF"/>
                </a:solidFill>
              </a:rPr>
              <a:t>phakolytisches</a:t>
            </a:r>
            <a:r>
              <a:rPr lang="en-US" sz="1200" dirty="0">
                <a:solidFill>
                  <a:srgbClr val="BFBFBF"/>
                </a:solidFill>
              </a:rPr>
              <a:t> </a:t>
            </a:r>
            <a:r>
              <a:rPr lang="en-US" sz="1200" dirty="0" err="1">
                <a:solidFill>
                  <a:srgbClr val="BFBFBF"/>
                </a:solidFill>
              </a:rPr>
              <a:t>Glaukom</a:t>
            </a:r>
            <a:endParaRPr sz="1200" dirty="0">
              <a:solidFill>
                <a:srgbClr val="BFBFBF"/>
              </a:solidFill>
            </a:endParaRPr>
          </a:p>
          <a:p>
            <a:pPr marL="342900" lvl="0" indent="-316230" algn="l" rtl="0">
              <a:spcBef>
                <a:spcPts val="240"/>
              </a:spcBef>
              <a:spcAft>
                <a:spcPts val="0"/>
              </a:spcAft>
              <a:buClr>
                <a:srgbClr val="BFBFBF"/>
              </a:buClr>
              <a:buSzPts val="840"/>
              <a:buChar char="●"/>
            </a:pPr>
            <a:r>
              <a:rPr lang="en-US" sz="1200" dirty="0">
                <a:solidFill>
                  <a:srgbClr val="BFBFBF"/>
                </a:solidFill>
              </a:rPr>
              <a:t>Die </a:t>
            </a:r>
            <a:r>
              <a:rPr lang="en-US" sz="1200" dirty="0" err="1">
                <a:solidFill>
                  <a:srgbClr val="BFBFBF"/>
                </a:solidFill>
              </a:rPr>
              <a:t>Entwicklung</a:t>
            </a:r>
            <a:r>
              <a:rPr lang="en-US" sz="1200" dirty="0">
                <a:solidFill>
                  <a:srgbClr val="BFBFBF"/>
                </a:solidFill>
              </a:rPr>
              <a:t> von PAS </a:t>
            </a:r>
            <a:r>
              <a:rPr lang="en-US" sz="1200" dirty="0" err="1">
                <a:solidFill>
                  <a:srgbClr val="BFBFBF"/>
                </a:solidFill>
              </a:rPr>
              <a:t>stellt</a:t>
            </a:r>
            <a:r>
              <a:rPr lang="en-US" sz="1200" dirty="0">
                <a:solidFill>
                  <a:srgbClr val="BFBFBF"/>
                </a:solidFill>
              </a:rPr>
              <a:t> </a:t>
            </a:r>
            <a:r>
              <a:rPr lang="en-US" sz="1200" dirty="0" err="1">
                <a:solidFill>
                  <a:srgbClr val="BFBFBF"/>
                </a:solidFill>
              </a:rPr>
              <a:t>kein</a:t>
            </a:r>
            <a:r>
              <a:rPr lang="en-US" sz="1200" dirty="0">
                <a:solidFill>
                  <a:srgbClr val="BFBFBF"/>
                </a:solidFill>
              </a:rPr>
              <a:t> Problem </a:t>
            </a:r>
            <a:r>
              <a:rPr lang="en-US" sz="1200" dirty="0" err="1">
                <a:solidFill>
                  <a:srgbClr val="BFBFBF"/>
                </a:solidFill>
              </a:rPr>
              <a:t>dar</a:t>
            </a:r>
            <a:r>
              <a:rPr lang="en-US" sz="1200" dirty="0">
                <a:solidFill>
                  <a:srgbClr val="BFBFBF"/>
                </a:solidFill>
              </a:rPr>
              <a:t>: </a:t>
            </a:r>
            <a:r>
              <a:rPr lang="en-US" sz="1200" dirty="0" err="1">
                <a:solidFill>
                  <a:srgbClr val="BFBFBF"/>
                </a:solidFill>
              </a:rPr>
              <a:t>phakolytisches</a:t>
            </a:r>
            <a:r>
              <a:rPr lang="en-US" sz="1200" dirty="0">
                <a:solidFill>
                  <a:srgbClr val="BFBFBF"/>
                </a:solidFill>
              </a:rPr>
              <a:t> </a:t>
            </a:r>
            <a:r>
              <a:rPr lang="en-US" sz="1200" dirty="0" err="1">
                <a:solidFill>
                  <a:srgbClr val="BFBFBF"/>
                </a:solidFill>
              </a:rPr>
              <a:t>Glaukom</a:t>
            </a:r>
            <a:endParaRPr sz="1200" dirty="0">
              <a:solidFill>
                <a:srgbClr val="BFBFBF"/>
              </a:solidFill>
            </a:endParaRPr>
          </a:p>
          <a:p>
            <a:pPr marL="342900" lvl="0" indent="-316230" algn="l" rtl="0">
              <a:spcBef>
                <a:spcPts val="240"/>
              </a:spcBef>
              <a:spcAft>
                <a:spcPts val="0"/>
              </a:spcAft>
              <a:buClr>
                <a:srgbClr val="BFBFBF"/>
              </a:buClr>
              <a:buSzPts val="840"/>
              <a:buChar char="●"/>
            </a:pPr>
            <a:r>
              <a:rPr lang="en-US" sz="1200" dirty="0" err="1">
                <a:solidFill>
                  <a:srgbClr val="BFBFBF"/>
                </a:solidFill>
              </a:rPr>
              <a:t>Typische</a:t>
            </a:r>
            <a:r>
              <a:rPr lang="en-US" sz="1200" dirty="0">
                <a:solidFill>
                  <a:srgbClr val="BFBFBF"/>
                </a:solidFill>
              </a:rPr>
              <a:t> </a:t>
            </a:r>
            <a:r>
              <a:rPr lang="en-US" sz="1200" dirty="0" err="1">
                <a:solidFill>
                  <a:srgbClr val="BFBFBF"/>
                </a:solidFill>
              </a:rPr>
              <a:t>klinische</a:t>
            </a:r>
            <a:r>
              <a:rPr lang="en-US" sz="1200" dirty="0">
                <a:solidFill>
                  <a:srgbClr val="BFBFBF"/>
                </a:solidFill>
              </a:rPr>
              <a:t> </a:t>
            </a:r>
            <a:r>
              <a:rPr lang="en-US" sz="1200" dirty="0" err="1">
                <a:solidFill>
                  <a:srgbClr val="BFBFBF"/>
                </a:solidFill>
              </a:rPr>
              <a:t>Präsentation</a:t>
            </a:r>
            <a:r>
              <a:rPr lang="en-US" sz="1200" dirty="0">
                <a:solidFill>
                  <a:srgbClr val="BFBFBF"/>
                </a:solidFill>
              </a:rPr>
              <a:t>: Ein </a:t>
            </a:r>
            <a:r>
              <a:rPr lang="en-US" sz="1200" dirty="0" err="1">
                <a:solidFill>
                  <a:srgbClr val="BFBFBF"/>
                </a:solidFill>
              </a:rPr>
              <a:t>älterer</a:t>
            </a:r>
            <a:r>
              <a:rPr lang="en-US" sz="1200" dirty="0">
                <a:solidFill>
                  <a:srgbClr val="BFBFBF"/>
                </a:solidFill>
              </a:rPr>
              <a:t> Patient </a:t>
            </a:r>
            <a:r>
              <a:rPr lang="en-US" sz="1200" dirty="0" err="1">
                <a:solidFill>
                  <a:srgbClr val="BFBFBF"/>
                </a:solidFill>
              </a:rPr>
              <a:t>mit</a:t>
            </a:r>
            <a:r>
              <a:rPr lang="en-US" sz="1200" dirty="0">
                <a:solidFill>
                  <a:srgbClr val="BFBFBF"/>
                </a:solidFill>
              </a:rPr>
              <a:t> </a:t>
            </a:r>
            <a:r>
              <a:rPr lang="en-US" sz="1200" dirty="0" err="1">
                <a:solidFill>
                  <a:srgbClr val="BFBFBF"/>
                </a:solidFill>
              </a:rPr>
              <a:t>seit</a:t>
            </a:r>
            <a:r>
              <a:rPr lang="en-US" sz="1200" dirty="0">
                <a:solidFill>
                  <a:srgbClr val="BFBFBF"/>
                </a:solidFill>
              </a:rPr>
              <a:t> </a:t>
            </a:r>
            <a:r>
              <a:rPr lang="en-US" sz="1200" dirty="0" err="1">
                <a:solidFill>
                  <a:srgbClr val="BFBFBF"/>
                </a:solidFill>
              </a:rPr>
              <a:t>langem</a:t>
            </a:r>
            <a:r>
              <a:rPr lang="en-US" sz="1200" dirty="0">
                <a:solidFill>
                  <a:srgbClr val="BFBFBF"/>
                </a:solidFill>
              </a:rPr>
              <a:t> </a:t>
            </a:r>
            <a:r>
              <a:rPr lang="en-US" sz="1200" dirty="0" err="1">
                <a:solidFill>
                  <a:srgbClr val="BFBFBF"/>
                </a:solidFill>
              </a:rPr>
              <a:t>bestehender</a:t>
            </a:r>
            <a:r>
              <a:rPr lang="en-US" sz="1200" dirty="0">
                <a:solidFill>
                  <a:srgbClr val="BFBFBF"/>
                </a:solidFill>
              </a:rPr>
              <a:t> </a:t>
            </a:r>
            <a:r>
              <a:rPr lang="en-US" sz="1200" dirty="0" err="1">
                <a:solidFill>
                  <a:srgbClr val="BFBFBF"/>
                </a:solidFill>
              </a:rPr>
              <a:t>Visusminderung</a:t>
            </a:r>
            <a:r>
              <a:rPr lang="en-US" sz="1200" dirty="0">
                <a:solidFill>
                  <a:srgbClr val="BFBFBF"/>
                </a:solidFill>
              </a:rPr>
              <a:t> am </a:t>
            </a:r>
            <a:r>
              <a:rPr lang="en-US" sz="1200" dirty="0" err="1">
                <a:solidFill>
                  <a:srgbClr val="BFBFBF"/>
                </a:solidFill>
              </a:rPr>
              <a:t>betroffenen</a:t>
            </a:r>
            <a:r>
              <a:rPr lang="en-US" sz="1200" dirty="0">
                <a:solidFill>
                  <a:srgbClr val="BFBFBF"/>
                </a:solidFill>
              </a:rPr>
              <a:t> Auge </a:t>
            </a:r>
            <a:r>
              <a:rPr lang="en-US" sz="1200" dirty="0" err="1">
                <a:solidFill>
                  <a:srgbClr val="BFBFBF"/>
                </a:solidFill>
              </a:rPr>
              <a:t>stellt</a:t>
            </a:r>
            <a:r>
              <a:rPr lang="en-US" sz="1200" dirty="0">
                <a:solidFill>
                  <a:srgbClr val="BFBFBF"/>
                </a:solidFill>
              </a:rPr>
              <a:t> </a:t>
            </a:r>
            <a:r>
              <a:rPr lang="en-US" sz="1200" dirty="0" err="1">
                <a:solidFill>
                  <a:srgbClr val="BFBFBF"/>
                </a:solidFill>
              </a:rPr>
              <a:t>sich</a:t>
            </a:r>
            <a:r>
              <a:rPr lang="en-US" sz="1200" dirty="0">
                <a:solidFill>
                  <a:srgbClr val="BFBFBF"/>
                </a:solidFill>
              </a:rPr>
              <a:t> </a:t>
            </a:r>
            <a:r>
              <a:rPr lang="en-US" sz="1200" dirty="0" err="1">
                <a:solidFill>
                  <a:srgbClr val="BFBFBF"/>
                </a:solidFill>
              </a:rPr>
              <a:t>aufgrund</a:t>
            </a:r>
            <a:r>
              <a:rPr lang="en-US" sz="1200" dirty="0">
                <a:solidFill>
                  <a:srgbClr val="BFBFBF"/>
                </a:solidFill>
              </a:rPr>
              <a:t> </a:t>
            </a:r>
            <a:r>
              <a:rPr lang="en-US" sz="1200" dirty="0" err="1">
                <a:solidFill>
                  <a:srgbClr val="BFBFBF"/>
                </a:solidFill>
              </a:rPr>
              <a:t>einer</a:t>
            </a:r>
            <a:r>
              <a:rPr lang="en-US" sz="1200" dirty="0">
                <a:solidFill>
                  <a:srgbClr val="BFBFBF"/>
                </a:solidFill>
              </a:rPr>
              <a:t> neu </a:t>
            </a:r>
            <a:r>
              <a:rPr lang="en-US" sz="1200" dirty="0" err="1">
                <a:solidFill>
                  <a:srgbClr val="BFBFBF"/>
                </a:solidFill>
              </a:rPr>
              <a:t>aufgetretenen</a:t>
            </a:r>
            <a:r>
              <a:rPr lang="en-US" sz="1200" dirty="0">
                <a:solidFill>
                  <a:srgbClr val="BFBFBF"/>
                </a:solidFill>
              </a:rPr>
              <a:t> </a:t>
            </a:r>
            <a:r>
              <a:rPr lang="en-US" sz="1200" dirty="0" err="1">
                <a:solidFill>
                  <a:srgbClr val="BFBFBF"/>
                </a:solidFill>
              </a:rPr>
              <a:t>Rötung</a:t>
            </a:r>
            <a:r>
              <a:rPr lang="en-US" sz="1200" dirty="0">
                <a:solidFill>
                  <a:srgbClr val="BFBFBF"/>
                </a:solidFill>
              </a:rPr>
              <a:t> und </a:t>
            </a:r>
            <a:r>
              <a:rPr lang="en-US" sz="1200" dirty="0" err="1">
                <a:solidFill>
                  <a:srgbClr val="BFBFBF"/>
                </a:solidFill>
              </a:rPr>
              <a:t>Schmerzen</a:t>
            </a:r>
            <a:r>
              <a:rPr lang="en-US" sz="1200" dirty="0">
                <a:solidFill>
                  <a:srgbClr val="BFBFBF"/>
                </a:solidFill>
              </a:rPr>
              <a:t> </a:t>
            </a:r>
            <a:r>
              <a:rPr lang="en-US" sz="1200" dirty="0" err="1">
                <a:solidFill>
                  <a:srgbClr val="BFBFBF"/>
                </a:solidFill>
              </a:rPr>
              <a:t>sowie</a:t>
            </a:r>
            <a:r>
              <a:rPr lang="en-US" sz="1200" dirty="0">
                <a:solidFill>
                  <a:srgbClr val="BFBFBF"/>
                </a:solidFill>
              </a:rPr>
              <a:t> </a:t>
            </a:r>
            <a:r>
              <a:rPr lang="en-US" sz="1200" dirty="0" err="1">
                <a:solidFill>
                  <a:srgbClr val="BFBFBF"/>
                </a:solidFill>
              </a:rPr>
              <a:t>einer</a:t>
            </a:r>
            <a:r>
              <a:rPr lang="en-US" sz="1200" dirty="0">
                <a:solidFill>
                  <a:srgbClr val="BFBFBF"/>
                </a:solidFill>
              </a:rPr>
              <a:t> </a:t>
            </a:r>
            <a:r>
              <a:rPr lang="en-US" sz="1200" dirty="0" err="1">
                <a:solidFill>
                  <a:srgbClr val="BFBFBF"/>
                </a:solidFill>
              </a:rPr>
              <a:t>weiteren</a:t>
            </a:r>
            <a:r>
              <a:rPr lang="en-US" sz="1200" dirty="0">
                <a:solidFill>
                  <a:srgbClr val="BFBFBF"/>
                </a:solidFill>
              </a:rPr>
              <a:t> </a:t>
            </a:r>
            <a:r>
              <a:rPr lang="en-US" sz="1200" b="1" u="sng" dirty="0" err="1"/>
              <a:t>Verschlechterung</a:t>
            </a:r>
            <a:r>
              <a:rPr lang="en-US" sz="1200" b="1" u="sng" dirty="0"/>
              <a:t> des </a:t>
            </a:r>
            <a:r>
              <a:rPr lang="en-US" sz="1200" b="1" u="sng" dirty="0" err="1"/>
              <a:t>Sehvermögens</a:t>
            </a:r>
            <a:r>
              <a:rPr lang="en-US" sz="1200" dirty="0">
                <a:solidFill>
                  <a:srgbClr val="BFBFBF"/>
                </a:solidFill>
              </a:rPr>
              <a:t> </a:t>
            </a:r>
            <a:r>
              <a:rPr lang="en-US" sz="1200" dirty="0" err="1">
                <a:solidFill>
                  <a:srgbClr val="BFBFBF"/>
                </a:solidFill>
              </a:rPr>
              <a:t>vor</a:t>
            </a:r>
            <a:r>
              <a:rPr lang="en-US" sz="1200" dirty="0">
                <a:solidFill>
                  <a:srgbClr val="BFBFBF"/>
                </a:solidFill>
              </a:rPr>
              <a:t>: </a:t>
            </a:r>
            <a:r>
              <a:rPr lang="en-US" sz="1200" b="1" u="sng" dirty="0" err="1">
                <a:solidFill>
                  <a:srgbClr val="0000FF"/>
                </a:solidFill>
              </a:rPr>
              <a:t>phakolytisches</a:t>
            </a:r>
            <a:r>
              <a:rPr lang="en-US" sz="1200" b="1" u="sng" dirty="0">
                <a:solidFill>
                  <a:srgbClr val="0000FF"/>
                </a:solidFill>
              </a:rPr>
              <a:t> </a:t>
            </a:r>
            <a:r>
              <a:rPr lang="en-US" sz="1200" b="1" u="sng" dirty="0" err="1">
                <a:solidFill>
                  <a:srgbClr val="0000FF"/>
                </a:solidFill>
              </a:rPr>
              <a:t>Glaukom</a:t>
            </a:r>
            <a:endParaRPr sz="1200" b="1" u="sng" dirty="0">
              <a:solidFill>
                <a:srgbClr val="0000FF"/>
              </a:solidFill>
            </a:endParaRPr>
          </a:p>
        </p:txBody>
      </p:sp>
      <p:sp>
        <p:nvSpPr>
          <p:cNvPr id="1861" name="Google Shape;1861;g3f6b88809e0_0_383"/>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862" name="Google Shape;1862;g3f6b88809e0_0_38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151</a:t>
            </a:fld>
            <a:endParaRPr sz="1000" b="0" i="0" u="none" strike="noStrike" cap="none">
              <a:solidFill>
                <a:srgbClr val="000000"/>
              </a:solidFill>
              <a:latin typeface="Arial"/>
              <a:ea typeface="Arial"/>
              <a:cs typeface="Arial"/>
              <a:sym typeface="Arial"/>
            </a:endParaRPr>
          </a:p>
        </p:txBody>
      </p:sp>
      <p:sp>
        <p:nvSpPr>
          <p:cNvPr id="1863" name="Google Shape;1863;g3f6b88809e0_0_383"/>
          <p:cNvSpPr/>
          <p:nvPr/>
        </p:nvSpPr>
        <p:spPr>
          <a:xfrm rot="2113138">
            <a:off x="3819818" y="1778235"/>
            <a:ext cx="168735" cy="1643540"/>
          </a:xfrm>
          <a:prstGeom prst="upDownArrow">
            <a:avLst>
              <a:gd name="adj1" fmla="val 50000"/>
              <a:gd name="adj2" fmla="val 50000"/>
            </a:avLst>
          </a:prstGeom>
          <a:solidFill>
            <a:srgbClr val="0000FF"/>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864" name="Google Shape;1864;g3f6b88809e0_0_383"/>
          <p:cNvSpPr txBox="1"/>
          <p:nvPr/>
        </p:nvSpPr>
        <p:spPr>
          <a:xfrm>
            <a:off x="1438777" y="2033005"/>
            <a:ext cx="6016500" cy="11340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latin typeface="Arial"/>
                <a:ea typeface="Arial"/>
                <a:cs typeface="Arial"/>
                <a:sym typeface="Arial"/>
              </a:rPr>
              <a:t>Angesichts</a:t>
            </a:r>
            <a:r>
              <a:rPr lang="en-US" sz="1200" i="1" dirty="0">
                <a:solidFill>
                  <a:srgbClr val="0000FF"/>
                </a:solidFill>
                <a:latin typeface="Arial"/>
                <a:ea typeface="Arial"/>
                <a:cs typeface="Arial"/>
                <a:sym typeface="Arial"/>
              </a:rPr>
              <a:t> der </a:t>
            </a:r>
            <a:r>
              <a:rPr lang="en-US" sz="1200" i="1" dirty="0" err="1">
                <a:solidFill>
                  <a:srgbClr val="0000FF"/>
                </a:solidFill>
                <a:latin typeface="Arial"/>
                <a:ea typeface="Arial"/>
                <a:cs typeface="Arial"/>
                <a:sym typeface="Arial"/>
              </a:rPr>
              <a:t>Tatsache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dass</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sich</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ihre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Katarakte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kaum</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noch</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verschlimmern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können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womit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lässt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sich</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erklären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dass</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Patienten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mit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phakolytischem</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Glaukom</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über</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eine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akute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Verschlechterung</a:t>
            </a:r>
            <a:r>
              <a:rPr lang="en-US" sz="1200" i="1" dirty="0">
                <a:solidFill>
                  <a:srgbClr val="0000FF"/>
                </a:solidFill>
                <a:latin typeface="Arial"/>
                <a:ea typeface="Arial"/>
                <a:cs typeface="Arial"/>
                <a:sym typeface="Arial"/>
              </a:rPr>
              <a:t> der </a:t>
            </a:r>
            <a:r>
              <a:rPr lang="en-US" sz="1200" i="1" dirty="0" err="1">
                <a:solidFill>
                  <a:srgbClr val="0000FF"/>
                </a:solidFill>
                <a:latin typeface="Arial"/>
                <a:ea typeface="Arial"/>
                <a:cs typeface="Arial"/>
                <a:sym typeface="Arial"/>
              </a:rPr>
              <a:t>Sehschärfe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klagen</a:t>
            </a:r>
            <a:r>
              <a:rPr lang="en-US" sz="1200" i="1" dirty="0">
                <a:solidFill>
                  <a:srgbClr val="0000FF"/>
                </a:solidFill>
                <a:latin typeface="Arial"/>
                <a:ea typeface="Arial"/>
                <a:cs typeface="Arial"/>
                <a:sym typeface="Arial"/>
              </a:rPr>
              <a:t>, die </a:t>
            </a:r>
            <a:r>
              <a:rPr lang="en-US" sz="1200" i="1" dirty="0" err="1">
                <a:solidFill>
                  <a:srgbClr val="0000FF"/>
                </a:solidFill>
                <a:latin typeface="Arial"/>
                <a:ea typeface="Arial"/>
                <a:cs typeface="Arial"/>
                <a:sym typeface="Arial"/>
              </a:rPr>
              <a:t>zeitgl</a:t>
            </a:r>
            <a:r>
              <a:rPr lang="en-US" sz="1200" i="1" dirty="0" err="1">
                <a:solidFill>
                  <a:srgbClr val="0000FF"/>
                </a:solidFill>
              </a:rPr>
              <a:t>eich</a:t>
            </a:r>
            <a:r>
              <a:rPr lang="en-US" sz="1200" i="1" dirty="0">
                <a:solidFill>
                  <a:srgbClr val="0000FF"/>
                </a:solidFill>
              </a:rPr>
              <a:t> </a:t>
            </a:r>
            <a:r>
              <a:rPr lang="en-US" sz="1200" i="1" dirty="0" err="1">
                <a:solidFill>
                  <a:srgbClr val="0000FF"/>
                </a:solidFill>
                <a:latin typeface="Arial"/>
                <a:ea typeface="Arial"/>
                <a:cs typeface="Arial"/>
                <a:sym typeface="Arial"/>
              </a:rPr>
              <a:t>mit</a:t>
            </a:r>
            <a:r>
              <a:rPr lang="en-US" sz="1200" i="1" dirty="0">
                <a:solidFill>
                  <a:srgbClr val="0000FF"/>
                </a:solidFill>
                <a:latin typeface="Arial"/>
                <a:ea typeface="Arial"/>
                <a:cs typeface="Arial"/>
                <a:sym typeface="Arial"/>
              </a:rPr>
              <a:t> dem </a:t>
            </a:r>
            <a:r>
              <a:rPr lang="en-US" sz="1200" i="1" dirty="0" err="1">
                <a:solidFill>
                  <a:srgbClr val="0000FF"/>
                </a:solidFill>
                <a:latin typeface="Arial"/>
                <a:ea typeface="Arial"/>
                <a:cs typeface="Arial"/>
                <a:sym typeface="Arial"/>
              </a:rPr>
              <a:t>Auftreten</a:t>
            </a:r>
            <a:r>
              <a:rPr lang="en-US" sz="1200" i="1" dirty="0">
                <a:solidFill>
                  <a:srgbClr val="0000FF"/>
                </a:solidFill>
                <a:latin typeface="Arial"/>
                <a:ea typeface="Arial"/>
                <a:cs typeface="Arial"/>
                <a:sym typeface="Arial"/>
              </a:rPr>
              <a:t> </a:t>
            </a:r>
            <a:r>
              <a:rPr lang="en-US" sz="1200" i="1" dirty="0">
                <a:solidFill>
                  <a:srgbClr val="0000FF"/>
                </a:solidFill>
              </a:rPr>
              <a:t>von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Schmerzen</a:t>
            </a:r>
            <a:r>
              <a:rPr lang="en-US" sz="1200" i="1" dirty="0">
                <a:solidFill>
                  <a:srgbClr val="0000FF"/>
                </a:solidFill>
                <a:latin typeface="Arial"/>
                <a:ea typeface="Arial"/>
                <a:cs typeface="Arial"/>
                <a:sym typeface="Arial"/>
              </a:rPr>
              <a:t> und </a:t>
            </a:r>
            <a:r>
              <a:rPr lang="en-US" sz="1200" i="1" dirty="0" err="1">
                <a:solidFill>
                  <a:srgbClr val="0000FF"/>
                </a:solidFill>
              </a:rPr>
              <a:t>einer</a:t>
            </a:r>
            <a:r>
              <a:rPr lang="en-US" sz="1200" i="1" dirty="0">
                <a:solidFill>
                  <a:srgbClr val="0000FF"/>
                </a:solidFill>
              </a:rPr>
              <a:t> </a:t>
            </a:r>
            <a:r>
              <a:rPr lang="en-US" sz="1200" i="1" dirty="0" err="1">
                <a:solidFill>
                  <a:srgbClr val="0000FF"/>
                </a:solidFill>
              </a:rPr>
              <a:t>okulären</a:t>
            </a:r>
            <a:r>
              <a:rPr lang="en-US" sz="1200" i="1" dirty="0">
                <a:solidFill>
                  <a:srgbClr val="0000FF"/>
                </a:solidFill>
              </a:rPr>
              <a:t> </a:t>
            </a:r>
            <a:r>
              <a:rPr lang="en-US" sz="1200" i="1" dirty="0" err="1">
                <a:solidFill>
                  <a:srgbClr val="0000FF"/>
                </a:solidFill>
              </a:rPr>
              <a:t>Injektion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zusammenfällt</a:t>
            </a:r>
            <a:r>
              <a:rPr lang="en-US" sz="1200" i="1" dirty="0">
                <a:solidFill>
                  <a:srgbClr val="0000FF"/>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0000FF"/>
                </a:solidFill>
                <a:latin typeface="Arial"/>
                <a:ea typeface="Arial"/>
                <a:cs typeface="Arial"/>
                <a:sym typeface="Arial"/>
              </a:rPr>
              <a:t>Der IOD-</a:t>
            </a:r>
            <a:r>
              <a:rPr lang="en-US" sz="1200" dirty="0" err="1">
                <a:solidFill>
                  <a:srgbClr val="0000FF"/>
                </a:solidFill>
                <a:latin typeface="Arial"/>
                <a:ea typeface="Arial"/>
                <a:cs typeface="Arial"/>
                <a:sym typeface="Arial"/>
              </a:rPr>
              <a:t>Anstieg</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schädigt</a:t>
            </a:r>
            <a:r>
              <a:rPr lang="en-US" sz="1200" dirty="0">
                <a:solidFill>
                  <a:srgbClr val="0000FF"/>
                </a:solidFill>
                <a:latin typeface="Arial"/>
                <a:ea typeface="Arial"/>
                <a:cs typeface="Arial"/>
                <a:sym typeface="Arial"/>
              </a:rPr>
              <a:t> </a:t>
            </a:r>
            <a:r>
              <a:rPr lang="en-US" sz="1200" dirty="0">
                <a:solidFill>
                  <a:srgbClr val="0000FF"/>
                </a:solidFill>
              </a:rPr>
              <a:t>das</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Hornhautendothel</a:t>
            </a:r>
            <a:r>
              <a:rPr lang="en-US" sz="1200" dirty="0">
                <a:solidFill>
                  <a:srgbClr val="0000FF"/>
                </a:solidFill>
                <a:latin typeface="Arial"/>
                <a:ea typeface="Arial"/>
                <a:cs typeface="Arial"/>
                <a:sym typeface="Arial"/>
              </a:rPr>
              <a:t>, </a:t>
            </a:r>
            <a:r>
              <a:rPr lang="en-US" sz="1200" dirty="0" err="1">
                <a:solidFill>
                  <a:srgbClr val="0000FF"/>
                </a:solidFill>
              </a:rPr>
              <a:t>wodurch</a:t>
            </a:r>
            <a:r>
              <a:rPr lang="en-US" sz="1200" dirty="0">
                <a:solidFill>
                  <a:srgbClr val="0000FF"/>
                </a:solidFill>
                <a:latin typeface="Arial"/>
                <a:ea typeface="Arial"/>
                <a:cs typeface="Arial"/>
                <a:sym typeface="Arial"/>
              </a:rPr>
              <a:t> </a:t>
            </a:r>
            <a:r>
              <a:rPr lang="en-US" sz="1200" dirty="0" err="1">
                <a:solidFill>
                  <a:srgbClr val="0000FF"/>
                </a:solidFill>
              </a:rPr>
              <a:t>ein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Hornhautödem</a:t>
            </a:r>
            <a:r>
              <a:rPr lang="en-US" sz="1200" dirty="0">
                <a:solidFill>
                  <a:srgbClr val="0000FF"/>
                </a:solidFill>
                <a:latin typeface="Arial"/>
                <a:ea typeface="Arial"/>
                <a:cs typeface="Arial"/>
                <a:sym typeface="Arial"/>
              </a:rPr>
              <a:t> </a:t>
            </a:r>
            <a:r>
              <a:rPr lang="en-US" sz="1200" dirty="0" err="1">
                <a:solidFill>
                  <a:srgbClr val="0000FF"/>
                </a:solidFill>
              </a:rPr>
              <a:t>entsteht</a:t>
            </a:r>
            <a:r>
              <a:rPr lang="en-US" sz="1200" dirty="0">
                <a:solidFill>
                  <a:srgbClr val="0000FF"/>
                </a:solidFill>
                <a:latin typeface="Arial"/>
                <a:ea typeface="Arial"/>
                <a:cs typeface="Arial"/>
                <a:sym typeface="Arial"/>
              </a:rPr>
              <a:t>, das </a:t>
            </a:r>
            <a:r>
              <a:rPr lang="en-US" sz="1200" dirty="0">
                <a:solidFill>
                  <a:srgbClr val="0000FF"/>
                </a:solidFill>
              </a:rPr>
              <a:t>die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ohnehin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schlechte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Sehschärfe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noch</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weiter</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verschlechtert</a:t>
            </a:r>
            <a:r>
              <a:rPr lang="en-US" sz="1200" dirty="0">
                <a:solidFill>
                  <a:srgbClr val="0000FF"/>
                </a:solidFill>
                <a:latin typeface="Arial"/>
                <a:ea typeface="Arial"/>
                <a:cs typeface="Arial"/>
                <a:sym typeface="Arial"/>
              </a:rPr>
              <a:t>.</a:t>
            </a:r>
            <a:endParaRPr dirty="0">
              <a:solidFill>
                <a:srgbClr val="0000FF"/>
              </a:solidFill>
            </a:endParaRP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Shape 1868"/>
        <p:cNvGrpSpPr/>
        <p:nvPr/>
      </p:nvGrpSpPr>
      <p:grpSpPr>
        <a:xfrm>
          <a:off x="0" y="0"/>
          <a:ext cx="0" cy="0"/>
          <a:chOff x="0" y="0"/>
          <a:chExt cx="0" cy="0"/>
        </a:xfrm>
      </p:grpSpPr>
      <p:sp>
        <p:nvSpPr>
          <p:cNvPr id="1869" name="Google Shape;1869;p15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152</a:t>
            </a:fld>
            <a:endParaRPr/>
          </a:p>
        </p:txBody>
      </p:sp>
      <p:pic>
        <p:nvPicPr>
          <p:cNvPr id="1870" name="Google Shape;1870;p152"/>
          <p:cNvPicPr preferRelativeResize="0"/>
          <p:nvPr/>
        </p:nvPicPr>
        <p:blipFill rotWithShape="1">
          <a:blip r:embed="rId3">
            <a:alphaModFix/>
          </a:blip>
          <a:srcRect/>
          <a:stretch/>
        </p:blipFill>
        <p:spPr>
          <a:xfrm>
            <a:off x="1418182" y="1331711"/>
            <a:ext cx="6307636" cy="4194578"/>
          </a:xfrm>
          <a:prstGeom prst="rect">
            <a:avLst/>
          </a:prstGeom>
          <a:noFill/>
          <a:ln>
            <a:noFill/>
          </a:ln>
        </p:spPr>
      </p:pic>
      <p:sp>
        <p:nvSpPr>
          <p:cNvPr id="1871" name="Google Shape;1871;p152"/>
          <p:cNvSpPr txBox="1"/>
          <p:nvPr/>
        </p:nvSpPr>
        <p:spPr>
          <a:xfrm>
            <a:off x="2504767" y="5901964"/>
            <a:ext cx="4134465"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Phakolytisches Glaukom: Hornhautödem</a:t>
            </a:r>
            <a:endParaRPr/>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Shape 1875"/>
        <p:cNvGrpSpPr/>
        <p:nvPr/>
      </p:nvGrpSpPr>
      <p:grpSpPr>
        <a:xfrm>
          <a:off x="0" y="0"/>
          <a:ext cx="0" cy="0"/>
          <a:chOff x="0" y="0"/>
          <a:chExt cx="0" cy="0"/>
        </a:xfrm>
      </p:grpSpPr>
      <p:sp>
        <p:nvSpPr>
          <p:cNvPr id="1876" name="Google Shape;1876;p153"/>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Q</a:t>
            </a:r>
            <a:endParaRPr dirty="0"/>
          </a:p>
        </p:txBody>
      </p:sp>
      <p:sp>
        <p:nvSpPr>
          <p:cNvPr id="1877" name="Google Shape;1877;p153"/>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chemeClr val="dk1"/>
              </a:buClr>
              <a:buSzPts val="840"/>
              <a:buChar char="●"/>
            </a:pPr>
            <a:r>
              <a:rPr lang="en-US" sz="1200"/>
              <a:t>Auch bekannt als </a:t>
            </a:r>
            <a:r>
              <a:rPr lang="en-US" sz="1200" i="1"/>
              <a:t>phakoanaphylaktisches Glaukom</a:t>
            </a:r>
            <a:r>
              <a:rPr lang="en-US" sz="1200"/>
              <a:t>: </a:t>
            </a:r>
            <a:r>
              <a:rPr lang="en-US" sz="1200">
                <a:solidFill>
                  <a:srgbClr val="0000FF"/>
                </a:solidFill>
              </a:rPr>
              <a:t>phakoantigenes Glaukom</a:t>
            </a:r>
            <a:endParaRPr sz="2200">
              <a:solidFill>
                <a:srgbClr val="0000FF"/>
              </a:solidFill>
            </a:endParaRPr>
          </a:p>
          <a:p>
            <a:pPr marL="342900" lvl="0" indent="-316230" algn="l" rtl="0">
              <a:spcBef>
                <a:spcPts val="240"/>
              </a:spcBef>
              <a:spcAft>
                <a:spcPts val="0"/>
              </a:spcAft>
              <a:buClr>
                <a:schemeClr val="dk1"/>
              </a:buClr>
              <a:buSzPts val="840"/>
              <a:buChar char="●"/>
            </a:pPr>
            <a:r>
              <a:rPr lang="en-US" sz="1200"/>
              <a:t>In der Regel einseitig: </a:t>
            </a:r>
            <a:r>
              <a:rPr lang="en-US" sz="1200">
                <a:solidFill>
                  <a:srgbClr val="0000FF"/>
                </a:solidFill>
              </a:rPr>
              <a:t>alle</a:t>
            </a:r>
            <a:endParaRPr sz="1200">
              <a:solidFill>
                <a:srgbClr val="0000FF"/>
              </a:solidFill>
            </a:endParaRPr>
          </a:p>
          <a:p>
            <a:pPr marL="342900" lvl="0" indent="-316230" algn="l" rtl="0">
              <a:spcBef>
                <a:spcPts val="240"/>
              </a:spcBef>
              <a:spcAft>
                <a:spcPts val="0"/>
              </a:spcAft>
              <a:buClr>
                <a:schemeClr val="dk1"/>
              </a:buClr>
              <a:buSzPts val="840"/>
              <a:buChar char="●"/>
            </a:pPr>
            <a:r>
              <a:rPr lang="en-US" sz="1200"/>
              <a:t>Wird durch eine </a:t>
            </a:r>
            <a:r>
              <a:rPr lang="en-US" sz="1200" i="1"/>
              <a:t>adaptive </a:t>
            </a:r>
            <a:r>
              <a:rPr lang="en-US" sz="1200"/>
              <a:t>Immunantwort vermittelt: </a:t>
            </a:r>
            <a:r>
              <a:rPr lang="en-US" sz="1200">
                <a:solidFill>
                  <a:srgbClr val="0000FF"/>
                </a:solidFill>
              </a:rPr>
              <a:t>phakoantigenes Glaukom</a:t>
            </a:r>
            <a:endParaRPr sz="1200">
              <a:solidFill>
                <a:srgbClr val="0000FF"/>
              </a:solidFill>
            </a:endParaRPr>
          </a:p>
          <a:p>
            <a:pPr marL="342900" lvl="0" indent="-316230" algn="l" rtl="0">
              <a:spcBef>
                <a:spcPts val="240"/>
              </a:spcBef>
              <a:spcAft>
                <a:spcPts val="0"/>
              </a:spcAft>
              <a:buClr>
                <a:schemeClr val="dk1"/>
              </a:buClr>
              <a:buSzPts val="840"/>
              <a:buChar char="●"/>
            </a:pPr>
            <a:r>
              <a:rPr lang="en-US" sz="1200"/>
              <a:t>Assoziiert mit maturer/hypermaturer Katarakt: </a:t>
            </a:r>
            <a:r>
              <a:rPr lang="en-US" sz="1200">
                <a:solidFill>
                  <a:srgbClr val="0000FF"/>
                </a:solidFill>
              </a:rPr>
              <a:t>phakolytisches Glaukom</a:t>
            </a:r>
            <a:endParaRPr sz="1200">
              <a:solidFill>
                <a:srgbClr val="0000FF"/>
              </a:solidFill>
            </a:endParaRPr>
          </a:p>
          <a:p>
            <a:pPr marL="342900" lvl="0" indent="-316230" algn="l" rtl="0">
              <a:spcBef>
                <a:spcPts val="240"/>
              </a:spcBef>
              <a:spcAft>
                <a:spcPts val="0"/>
              </a:spcAft>
              <a:buClr>
                <a:schemeClr val="dk1"/>
              </a:buClr>
              <a:buSzPts val="840"/>
              <a:buChar char="●"/>
            </a:pPr>
            <a:r>
              <a:rPr lang="en-US" sz="1200"/>
              <a:t>Eine Vitritis kann vorliegen: </a:t>
            </a:r>
            <a:r>
              <a:rPr lang="en-US" sz="1200">
                <a:solidFill>
                  <a:srgbClr val="0000FF"/>
                </a:solidFill>
              </a:rPr>
              <a:t>phakoantigenes Glaukom</a:t>
            </a:r>
            <a:endParaRPr sz="1200">
              <a:solidFill>
                <a:srgbClr val="0000FF"/>
              </a:solidFill>
            </a:endParaRPr>
          </a:p>
          <a:p>
            <a:pPr marL="342900" lvl="0" indent="-316230" algn="l" rtl="0">
              <a:spcBef>
                <a:spcPts val="240"/>
              </a:spcBef>
              <a:spcAft>
                <a:spcPts val="0"/>
              </a:spcAft>
              <a:buSzPts val="840"/>
              <a:buChar char="●"/>
            </a:pPr>
            <a:r>
              <a:rPr lang="en-US" sz="1200"/>
              <a:t>Bei der Gonioskopie lässt sich kortikales Material im Kammerwinkel nachweisen: </a:t>
            </a:r>
            <a:r>
              <a:rPr lang="en-US" sz="1200">
                <a:solidFill>
                  <a:srgbClr val="0000FF"/>
                </a:solidFill>
              </a:rPr>
              <a:t>Linsenpartikelglaukom</a:t>
            </a:r>
            <a:endParaRPr sz="1200"/>
          </a:p>
          <a:p>
            <a:pPr marL="342900" lvl="0" indent="-316230" algn="l" rtl="0">
              <a:spcBef>
                <a:spcPts val="240"/>
              </a:spcBef>
              <a:spcAft>
                <a:spcPts val="0"/>
              </a:spcAft>
              <a:buSzPts val="840"/>
              <a:buChar char="●"/>
            </a:pPr>
            <a:r>
              <a:rPr lang="en-US" sz="1200"/>
              <a:t>Am wenigsten wahrscheinlich, dass sich ein erhöhter Augeninnendruck entwickelt: </a:t>
            </a:r>
            <a:r>
              <a:rPr lang="en-US" sz="1200">
                <a:solidFill>
                  <a:srgbClr val="0000FF"/>
                </a:solidFill>
              </a:rPr>
              <a:t>phakoantigenes Glaukom</a:t>
            </a:r>
            <a:endParaRPr sz="1200"/>
          </a:p>
          <a:p>
            <a:pPr marL="342900" lvl="0" indent="-316230" algn="l" rtl="0">
              <a:spcBef>
                <a:spcPts val="240"/>
              </a:spcBef>
              <a:spcAft>
                <a:spcPts val="0"/>
              </a:spcAft>
              <a:buSzPts val="840"/>
              <a:buChar char="●"/>
            </a:pPr>
            <a:r>
              <a:rPr lang="en-US" sz="1200"/>
              <a:t>Wird durch eine Reaktion des </a:t>
            </a:r>
            <a:r>
              <a:rPr lang="en-US" sz="1200" i="1"/>
              <a:t>angeborenen </a:t>
            </a:r>
            <a:r>
              <a:rPr lang="en-US" sz="1200"/>
              <a:t>Immunsystems vermittelt: </a:t>
            </a:r>
            <a:r>
              <a:rPr lang="en-US" sz="1200">
                <a:solidFill>
                  <a:srgbClr val="0000FF"/>
                </a:solidFill>
              </a:rPr>
              <a:t>phakolytisches Glaukom</a:t>
            </a:r>
            <a:endParaRPr sz="1200"/>
          </a:p>
          <a:p>
            <a:pPr marL="342900" lvl="0" indent="-316230" algn="l" rtl="0">
              <a:spcBef>
                <a:spcPts val="240"/>
              </a:spcBef>
              <a:spcAft>
                <a:spcPts val="0"/>
              </a:spcAft>
              <a:buSzPts val="840"/>
              <a:buChar char="●"/>
            </a:pPr>
            <a:r>
              <a:rPr lang="en-US" sz="1200"/>
              <a:t>Die Entwicklung von PAS stellt kein Problem dar: </a:t>
            </a:r>
            <a:r>
              <a:rPr lang="en-US" sz="1200">
                <a:solidFill>
                  <a:srgbClr val="0000FF"/>
                </a:solidFill>
              </a:rPr>
              <a:t>phakolytisches Glaukom</a:t>
            </a:r>
            <a:endParaRPr sz="1200"/>
          </a:p>
          <a:p>
            <a:pPr marL="342900" lvl="0" indent="-316230" algn="l" rtl="0">
              <a:spcBef>
                <a:spcPts val="240"/>
              </a:spcBef>
              <a:spcAft>
                <a:spcPts val="0"/>
              </a:spcAft>
              <a:buSzPts val="840"/>
              <a:buChar char="●"/>
            </a:pPr>
            <a:r>
              <a:rPr lang="en-US" sz="1200"/>
              <a:t>Typische klinische Präsentation: Ein älterer Patient mit seit langem bestehender Visusminderung am betroffenen Auge stellt sich aufgrund einer neu aufgetretenen Rötung und Schmerzen sowie einer weiteren Verschlechterung des Sehvermögens vor: </a:t>
            </a:r>
            <a:r>
              <a:rPr lang="en-US" sz="1200">
                <a:solidFill>
                  <a:srgbClr val="0000FF"/>
                </a:solidFill>
              </a:rPr>
              <a:t>phakolytisches Glaukom</a:t>
            </a:r>
            <a:endParaRPr sz="1200"/>
          </a:p>
          <a:p>
            <a:pPr marL="342900" lvl="0" indent="-342900" algn="l" rtl="0">
              <a:spcBef>
                <a:spcPts val="240"/>
              </a:spcBef>
              <a:spcAft>
                <a:spcPts val="0"/>
              </a:spcAft>
              <a:buSzPts val="840"/>
              <a:buChar char="●"/>
            </a:pPr>
            <a:r>
              <a:rPr lang="en-US" sz="1200"/>
              <a:t>Das andere Auge kann ebenfalls betroffen sein:</a:t>
            </a:r>
            <a:endParaRPr sz="2200">
              <a:solidFill>
                <a:srgbClr val="0000FF"/>
              </a:solidFill>
            </a:endParaRPr>
          </a:p>
          <a:p>
            <a:pPr marL="342900" lvl="0" indent="-245110" algn="l" rtl="0">
              <a:spcBef>
                <a:spcPts val="440"/>
              </a:spcBef>
              <a:spcAft>
                <a:spcPts val="0"/>
              </a:spcAft>
              <a:buSzPts val="1540"/>
              <a:buNone/>
            </a:pPr>
            <a:endParaRPr sz="2200">
              <a:solidFill>
                <a:srgbClr val="0000FF"/>
              </a:solidFill>
            </a:endParaRPr>
          </a:p>
        </p:txBody>
      </p:sp>
      <p:sp>
        <p:nvSpPr>
          <p:cNvPr id="1878" name="Google Shape;1878;p153"/>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879" name="Google Shape;1879;p15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153</a:t>
            </a:fld>
            <a:endParaRPr sz="1000" b="0" i="0" u="none" strike="noStrike" cap="none">
              <a:solidFill>
                <a:srgbClr val="000000"/>
              </a:solidFill>
              <a:latin typeface="Arial"/>
              <a:ea typeface="Arial"/>
              <a:cs typeface="Arial"/>
              <a:sym typeface="Arial"/>
            </a:endParaRP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Shape 1883"/>
        <p:cNvGrpSpPr/>
        <p:nvPr/>
      </p:nvGrpSpPr>
      <p:grpSpPr>
        <a:xfrm>
          <a:off x="0" y="0"/>
          <a:ext cx="0" cy="0"/>
          <a:chOff x="0" y="0"/>
          <a:chExt cx="0" cy="0"/>
        </a:xfrm>
      </p:grpSpPr>
      <p:sp>
        <p:nvSpPr>
          <p:cNvPr id="1884" name="Google Shape;1884;p154"/>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Ein</a:t>
            </a:r>
            <a:endParaRPr/>
          </a:p>
        </p:txBody>
      </p:sp>
      <p:sp>
        <p:nvSpPr>
          <p:cNvPr id="1885" name="Google Shape;1885;p154"/>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chemeClr val="dk1"/>
              </a:buClr>
              <a:buSzPts val="840"/>
              <a:buChar char="●"/>
            </a:pPr>
            <a:r>
              <a:rPr lang="en-US" sz="1200"/>
              <a:t>Auch bekannt als </a:t>
            </a:r>
            <a:r>
              <a:rPr lang="en-US" sz="1200" i="1"/>
              <a:t>phakoanaphylaktisches Glaukom</a:t>
            </a:r>
            <a:r>
              <a:rPr lang="en-US" sz="1200"/>
              <a:t>: </a:t>
            </a:r>
            <a:r>
              <a:rPr lang="en-US" sz="1200">
                <a:solidFill>
                  <a:srgbClr val="0000FF"/>
                </a:solidFill>
              </a:rPr>
              <a:t>phakoantigenes Glaukom</a:t>
            </a:r>
            <a:endParaRPr sz="2200">
              <a:solidFill>
                <a:srgbClr val="0000FF"/>
              </a:solidFill>
            </a:endParaRPr>
          </a:p>
          <a:p>
            <a:pPr marL="342900" lvl="0" indent="-316230" algn="l" rtl="0">
              <a:spcBef>
                <a:spcPts val="240"/>
              </a:spcBef>
              <a:spcAft>
                <a:spcPts val="0"/>
              </a:spcAft>
              <a:buClr>
                <a:schemeClr val="dk1"/>
              </a:buClr>
              <a:buSzPts val="840"/>
              <a:buChar char="●"/>
            </a:pPr>
            <a:r>
              <a:rPr lang="en-US" sz="1200"/>
              <a:t>In der Regel einseitig: </a:t>
            </a:r>
            <a:r>
              <a:rPr lang="en-US" sz="1200">
                <a:solidFill>
                  <a:srgbClr val="0000FF"/>
                </a:solidFill>
              </a:rPr>
              <a:t>alle</a:t>
            </a:r>
            <a:endParaRPr sz="1200">
              <a:solidFill>
                <a:srgbClr val="0000FF"/>
              </a:solidFill>
            </a:endParaRPr>
          </a:p>
          <a:p>
            <a:pPr marL="342900" lvl="0" indent="-316230" algn="l" rtl="0">
              <a:spcBef>
                <a:spcPts val="240"/>
              </a:spcBef>
              <a:spcAft>
                <a:spcPts val="0"/>
              </a:spcAft>
              <a:buClr>
                <a:schemeClr val="dk1"/>
              </a:buClr>
              <a:buSzPts val="840"/>
              <a:buChar char="●"/>
            </a:pPr>
            <a:r>
              <a:rPr lang="en-US" sz="1200"/>
              <a:t>Wird durch eine </a:t>
            </a:r>
            <a:r>
              <a:rPr lang="en-US" sz="1200" i="1"/>
              <a:t>adaptive </a:t>
            </a:r>
            <a:r>
              <a:rPr lang="en-US" sz="1200"/>
              <a:t>Immunantwort vermittelt: </a:t>
            </a:r>
            <a:r>
              <a:rPr lang="en-US" sz="1200">
                <a:solidFill>
                  <a:srgbClr val="0000FF"/>
                </a:solidFill>
              </a:rPr>
              <a:t>phakoantigenes Glaukom</a:t>
            </a:r>
            <a:endParaRPr sz="1200">
              <a:solidFill>
                <a:srgbClr val="0000FF"/>
              </a:solidFill>
            </a:endParaRPr>
          </a:p>
          <a:p>
            <a:pPr marL="342900" lvl="0" indent="-316230" algn="l" rtl="0">
              <a:spcBef>
                <a:spcPts val="240"/>
              </a:spcBef>
              <a:spcAft>
                <a:spcPts val="0"/>
              </a:spcAft>
              <a:buClr>
                <a:schemeClr val="dk1"/>
              </a:buClr>
              <a:buSzPts val="840"/>
              <a:buChar char="●"/>
            </a:pPr>
            <a:r>
              <a:rPr lang="en-US" sz="1200"/>
              <a:t>Assoziiert mit maturer/hypermaturer Katarakt: </a:t>
            </a:r>
            <a:r>
              <a:rPr lang="en-US" sz="1200">
                <a:solidFill>
                  <a:srgbClr val="0000FF"/>
                </a:solidFill>
              </a:rPr>
              <a:t>phakolytisches Glaukom</a:t>
            </a:r>
            <a:endParaRPr sz="1200">
              <a:solidFill>
                <a:srgbClr val="0000FF"/>
              </a:solidFill>
            </a:endParaRPr>
          </a:p>
          <a:p>
            <a:pPr marL="342900" lvl="0" indent="-316230" algn="l" rtl="0">
              <a:spcBef>
                <a:spcPts val="240"/>
              </a:spcBef>
              <a:spcAft>
                <a:spcPts val="0"/>
              </a:spcAft>
              <a:buClr>
                <a:schemeClr val="dk1"/>
              </a:buClr>
              <a:buSzPts val="840"/>
              <a:buChar char="●"/>
            </a:pPr>
            <a:r>
              <a:rPr lang="en-US" sz="1200"/>
              <a:t>Eine Vitritis kann vorliegen: </a:t>
            </a:r>
            <a:r>
              <a:rPr lang="en-US" sz="1200">
                <a:solidFill>
                  <a:srgbClr val="0000FF"/>
                </a:solidFill>
              </a:rPr>
              <a:t>phakoantigenes Glaukom</a:t>
            </a:r>
            <a:endParaRPr sz="1200">
              <a:solidFill>
                <a:srgbClr val="0000FF"/>
              </a:solidFill>
            </a:endParaRPr>
          </a:p>
          <a:p>
            <a:pPr marL="342900" lvl="0" indent="-316230" algn="l" rtl="0">
              <a:spcBef>
                <a:spcPts val="240"/>
              </a:spcBef>
              <a:spcAft>
                <a:spcPts val="0"/>
              </a:spcAft>
              <a:buSzPts val="840"/>
              <a:buChar char="●"/>
            </a:pPr>
            <a:r>
              <a:rPr lang="en-US" sz="1200"/>
              <a:t>Bei der Gonioskopie lässt sich kortikales Material im Kammerwinkel nachweisen: </a:t>
            </a:r>
            <a:r>
              <a:rPr lang="en-US" sz="1200">
                <a:solidFill>
                  <a:srgbClr val="0000FF"/>
                </a:solidFill>
              </a:rPr>
              <a:t>Linsenpartikelglaukom</a:t>
            </a:r>
            <a:endParaRPr sz="1200"/>
          </a:p>
          <a:p>
            <a:pPr marL="342900" lvl="0" indent="-316230" algn="l" rtl="0">
              <a:spcBef>
                <a:spcPts val="240"/>
              </a:spcBef>
              <a:spcAft>
                <a:spcPts val="0"/>
              </a:spcAft>
              <a:buSzPts val="840"/>
              <a:buChar char="●"/>
            </a:pPr>
            <a:r>
              <a:rPr lang="en-US" sz="1200"/>
              <a:t>Am wenigsten wahrscheinlich, dass sich ein erhöhter Augeninnendruck entwickelt: </a:t>
            </a:r>
            <a:r>
              <a:rPr lang="en-US" sz="1200">
                <a:solidFill>
                  <a:srgbClr val="0000FF"/>
                </a:solidFill>
              </a:rPr>
              <a:t>phakoantigenes Glaukom</a:t>
            </a:r>
            <a:endParaRPr sz="1200"/>
          </a:p>
          <a:p>
            <a:pPr marL="342900" lvl="0" indent="-316230" algn="l" rtl="0">
              <a:spcBef>
                <a:spcPts val="240"/>
              </a:spcBef>
              <a:spcAft>
                <a:spcPts val="0"/>
              </a:spcAft>
              <a:buSzPts val="840"/>
              <a:buChar char="●"/>
            </a:pPr>
            <a:r>
              <a:rPr lang="en-US" sz="1200"/>
              <a:t>Wird durch eine Reaktion des </a:t>
            </a:r>
            <a:r>
              <a:rPr lang="en-US" sz="1200" i="1"/>
              <a:t>angeborenen </a:t>
            </a:r>
            <a:r>
              <a:rPr lang="en-US" sz="1200"/>
              <a:t>Immunsystems vermittelt: </a:t>
            </a:r>
            <a:r>
              <a:rPr lang="en-US" sz="1200">
                <a:solidFill>
                  <a:srgbClr val="0000FF"/>
                </a:solidFill>
              </a:rPr>
              <a:t>phakolytisches Glaukom</a:t>
            </a:r>
            <a:endParaRPr sz="1200"/>
          </a:p>
          <a:p>
            <a:pPr marL="342900" lvl="0" indent="-316230" algn="l" rtl="0">
              <a:spcBef>
                <a:spcPts val="240"/>
              </a:spcBef>
              <a:spcAft>
                <a:spcPts val="0"/>
              </a:spcAft>
              <a:buSzPts val="840"/>
              <a:buChar char="●"/>
            </a:pPr>
            <a:r>
              <a:rPr lang="en-US" sz="1200"/>
              <a:t>Die Entwicklung von PAS stellt kein Problem dar: </a:t>
            </a:r>
            <a:r>
              <a:rPr lang="en-US" sz="1200">
                <a:solidFill>
                  <a:srgbClr val="0000FF"/>
                </a:solidFill>
              </a:rPr>
              <a:t>phakolytisches Glaukom</a:t>
            </a:r>
            <a:endParaRPr sz="1200"/>
          </a:p>
          <a:p>
            <a:pPr marL="342900" lvl="0" indent="-316230" algn="l" rtl="0">
              <a:spcBef>
                <a:spcPts val="240"/>
              </a:spcBef>
              <a:spcAft>
                <a:spcPts val="0"/>
              </a:spcAft>
              <a:buSzPts val="840"/>
              <a:buChar char="●"/>
            </a:pPr>
            <a:r>
              <a:rPr lang="en-US" sz="1200"/>
              <a:t>Typische klinische Präsentation: Ein älterer Patient mit seit langem bestehender Visusminderung am betroffenen Auge stellt sich aufgrund einer neu aufgetretenen Rötung und Schmerzen sowie einer weiteren Verschlechterung des Sehvermögens vor: </a:t>
            </a:r>
            <a:r>
              <a:rPr lang="en-US" sz="1200">
                <a:solidFill>
                  <a:srgbClr val="0000FF"/>
                </a:solidFill>
              </a:rPr>
              <a:t>phakolytisches Glaukom</a:t>
            </a:r>
            <a:endParaRPr sz="1200"/>
          </a:p>
          <a:p>
            <a:pPr marL="342900" lvl="0" indent="-342900" algn="l" rtl="0">
              <a:spcBef>
                <a:spcPts val="240"/>
              </a:spcBef>
              <a:spcAft>
                <a:spcPts val="0"/>
              </a:spcAft>
              <a:buSzPts val="840"/>
              <a:buChar char="●"/>
            </a:pPr>
            <a:r>
              <a:rPr lang="en-US" sz="1200"/>
              <a:t>Das andere Auge kann ebenfalls betroffen sein: </a:t>
            </a:r>
            <a:r>
              <a:rPr lang="en-US" sz="1200">
                <a:solidFill>
                  <a:srgbClr val="0000FF"/>
                </a:solidFill>
              </a:rPr>
              <a:t>phakoantigenes Glaukom</a:t>
            </a:r>
            <a:endParaRPr sz="2200">
              <a:solidFill>
                <a:srgbClr val="0000FF"/>
              </a:solidFill>
            </a:endParaRPr>
          </a:p>
          <a:p>
            <a:pPr marL="342900" lvl="0" indent="-245110" algn="l" rtl="0">
              <a:spcBef>
                <a:spcPts val="440"/>
              </a:spcBef>
              <a:spcAft>
                <a:spcPts val="0"/>
              </a:spcAft>
              <a:buSzPts val="1540"/>
              <a:buNone/>
            </a:pPr>
            <a:endParaRPr sz="2200">
              <a:solidFill>
                <a:srgbClr val="0000FF"/>
              </a:solidFill>
            </a:endParaRPr>
          </a:p>
        </p:txBody>
      </p:sp>
      <p:sp>
        <p:nvSpPr>
          <p:cNvPr id="1886" name="Google Shape;1886;p154"/>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887" name="Google Shape;1887;p15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154</a:t>
            </a:fld>
            <a:endParaRPr sz="1000" b="0" i="0" u="none" strike="noStrike" cap="none">
              <a:solidFill>
                <a:srgbClr val="000000"/>
              </a:solidFill>
              <a:latin typeface="Arial"/>
              <a:ea typeface="Arial"/>
              <a:cs typeface="Arial"/>
              <a:sym typeface="Arial"/>
            </a:endParaRP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Shape 1891"/>
        <p:cNvGrpSpPr/>
        <p:nvPr/>
      </p:nvGrpSpPr>
      <p:grpSpPr>
        <a:xfrm>
          <a:off x="0" y="0"/>
          <a:ext cx="0" cy="0"/>
          <a:chOff x="0" y="0"/>
          <a:chExt cx="0" cy="0"/>
        </a:xfrm>
      </p:grpSpPr>
      <p:sp>
        <p:nvSpPr>
          <p:cNvPr id="1892" name="Google Shape;1892;p155"/>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Q</a:t>
            </a:r>
            <a:endParaRPr dirty="0"/>
          </a:p>
        </p:txBody>
      </p:sp>
      <p:sp>
        <p:nvSpPr>
          <p:cNvPr id="1893" name="Google Shape;1893;p155"/>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maturer/hypermaturer Katarakt: phakolytisches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Eine Vitritis kann vorliegen: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Bei der Gonioskopie lässt sich kortikales Material im Kammerwinkel nachweisen: Linsenpartikelglaukom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Am wenigsten wahrscheinlich, dass sich ein erhöhter Augeninnendruck entwickelt: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Reaktion des </a:t>
            </a:r>
            <a:r>
              <a:rPr lang="en-US" sz="1200" i="1">
                <a:solidFill>
                  <a:srgbClr val="BFBFBF"/>
                </a:solidFill>
              </a:rPr>
              <a:t>angeborenen </a:t>
            </a:r>
            <a:r>
              <a:rPr lang="en-US" sz="1200">
                <a:solidFill>
                  <a:srgbClr val="BFBFBF"/>
                </a:solidFill>
              </a:rPr>
              <a:t>Immunsystems vermittelt: phakolytisches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Die Entwicklung von PAS stellt kein Problem dar: phakolytisches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Typische klinische Präsentation: Ein älterer Patient mit seit langem bestehender Visusminderung am betroffenen Auge stellt sich aufgrund einer neu aufgetretenen Rötung und Schmerzen sowie einer weiteren Verschlechterung des Sehvermögens vor: phakolytisches Glaukom</a:t>
            </a:r>
            <a:endParaRPr sz="1200">
              <a:solidFill>
                <a:srgbClr val="BFBFBF"/>
              </a:solidFill>
            </a:endParaRPr>
          </a:p>
          <a:p>
            <a:pPr marL="342900" lvl="0" indent="-342900" algn="l" rtl="0">
              <a:spcBef>
                <a:spcPts val="240"/>
              </a:spcBef>
              <a:spcAft>
                <a:spcPts val="0"/>
              </a:spcAft>
              <a:buClr>
                <a:srgbClr val="BFBFBF"/>
              </a:buClr>
              <a:buSzPts val="840"/>
              <a:buChar char="●"/>
            </a:pPr>
            <a:r>
              <a:rPr lang="en-US" sz="1200">
                <a:solidFill>
                  <a:srgbClr val="BFBFBF"/>
                </a:solidFill>
              </a:rPr>
              <a:t>Das andere Auge kann ebenfalls betroffen sein: phakoantigenes Glaukom</a:t>
            </a:r>
            <a:endParaRPr sz="1200">
              <a:solidFill>
                <a:srgbClr val="BFBFBF"/>
              </a:solidFill>
            </a:endParaRPr>
          </a:p>
        </p:txBody>
      </p:sp>
      <p:sp>
        <p:nvSpPr>
          <p:cNvPr id="1894" name="Google Shape;1894;p155"/>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895" name="Google Shape;1895;p15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155</a:t>
            </a:fld>
            <a:endParaRPr sz="1000" b="0" i="0" u="none" strike="noStrike" cap="none">
              <a:solidFill>
                <a:srgbClr val="000000"/>
              </a:solidFill>
              <a:latin typeface="Arial"/>
              <a:ea typeface="Arial"/>
              <a:cs typeface="Arial"/>
              <a:sym typeface="Arial"/>
            </a:endParaRPr>
          </a:p>
        </p:txBody>
      </p:sp>
      <p:sp>
        <p:nvSpPr>
          <p:cNvPr id="1896" name="Google Shape;1896;p155"/>
          <p:cNvSpPr txBox="1"/>
          <p:nvPr/>
        </p:nvSpPr>
        <p:spPr>
          <a:xfrm>
            <a:off x="381000" y="3202034"/>
            <a:ext cx="8077199" cy="1569660"/>
          </a:xfrm>
          <a:prstGeom prst="rect">
            <a:avLst/>
          </a:prstGeom>
          <a:solidFill>
            <a:srgbClr val="00FF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Wie kann das andere Auge bei einem phakoantigenen Glaukom betroffen sein?</a:t>
            </a:r>
            <a:endParaRPr sz="1600" i="1">
              <a:solidFill>
                <a:srgbClr val="00FFFF"/>
              </a:solidFill>
              <a:latin typeface="Arial"/>
              <a:ea typeface="Arial"/>
              <a:cs typeface="Arial"/>
              <a:sym typeface="Arial"/>
            </a:endParaRPr>
          </a:p>
          <a:p>
            <a:pPr marL="0" marR="0" lvl="0" indent="0" algn="l" rtl="0">
              <a:spcBef>
                <a:spcPts val="0"/>
              </a:spcBef>
              <a:spcAft>
                <a:spcPts val="0"/>
              </a:spcAft>
              <a:buNone/>
            </a:pPr>
            <a:r>
              <a:rPr lang="en-US" sz="1200">
                <a:solidFill>
                  <a:srgbClr val="00FFFF"/>
                </a:solidFill>
                <a:latin typeface="Arial"/>
                <a:ea typeface="Arial"/>
                <a:cs typeface="Arial"/>
                <a:sym typeface="Arial"/>
              </a:rPr>
              <a:t>Erinnern Sie sich daran, dass es normal ist, dass sich winzige Mengen an Linsenprotein in der Vorderkammer eines phaken Auges befinden. Erinnern Sie sich ferner daran, dass das phakoantigene Glaukom eine adaptive Reaktion beinhaltet, bei der das Immunsystem gegenüber normalen Linsenproteinen sensibilisiert wird. Wenn ein Immunsystem, das gegenüber normalen Linsenproteinen sensibilisiert wurde, diesen in der Vorderkammer des anderen Auges begegnet, kann dies einen uveitischen Prozess in diesem Auge auslösen.</a:t>
            </a:r>
            <a:endParaRP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Shape 1900"/>
        <p:cNvGrpSpPr/>
        <p:nvPr/>
      </p:nvGrpSpPr>
      <p:grpSpPr>
        <a:xfrm>
          <a:off x="0" y="0"/>
          <a:ext cx="0" cy="0"/>
          <a:chOff x="0" y="0"/>
          <a:chExt cx="0" cy="0"/>
        </a:xfrm>
      </p:grpSpPr>
      <p:sp>
        <p:nvSpPr>
          <p:cNvPr id="1901" name="Google Shape;1901;g3f6b88809e0_0_392"/>
          <p:cNvSpPr txBox="1">
            <a:spLocks noGrp="1"/>
          </p:cNvSpPr>
          <p:nvPr>
            <p:ph type="title"/>
          </p:nvPr>
        </p:nvSpPr>
        <p:spPr>
          <a:xfrm>
            <a:off x="457200" y="122238"/>
            <a:ext cx="7543800" cy="639900"/>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902" name="Google Shape;1902;g3f6b88809e0_0_392"/>
          <p:cNvSpPr txBox="1">
            <a:spLocks noGrp="1"/>
          </p:cNvSpPr>
          <p:nvPr>
            <p:ph type="body" idx="1"/>
          </p:nvPr>
        </p:nvSpPr>
        <p:spPr>
          <a:xfrm>
            <a:off x="381000" y="1010424"/>
            <a:ext cx="8382000" cy="5496300"/>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maturer/hypermaturer Katarakt: phakolytisches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Eine Vitritis kann vorliegen: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Bei der Gonioskopie lässt sich kortikales Material im Kammerwinkel nachweisen: Linsenpartikelglaukom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Am wenigsten wahrscheinlich, dass sich ein erhöhter Augeninnendruck entwickelt: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Reaktion des </a:t>
            </a:r>
            <a:r>
              <a:rPr lang="en-US" sz="1200" i="1">
                <a:solidFill>
                  <a:srgbClr val="BFBFBF"/>
                </a:solidFill>
              </a:rPr>
              <a:t>angeborenen </a:t>
            </a:r>
            <a:r>
              <a:rPr lang="en-US" sz="1200">
                <a:solidFill>
                  <a:srgbClr val="BFBFBF"/>
                </a:solidFill>
              </a:rPr>
              <a:t>Immunsystems vermittelt: phakolytisches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Die Entwicklung von PAS stellt kein Problem dar: phakolytisches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Typische klinische Präsentation: Ein älterer Patient mit seit langem bestehender Visusminderung am betroffenen Auge stellt sich aufgrund einer neu aufgetretenen Rötung und Schmerzen sowie einer weiteren Verschlechterung des Sehvermögens vor: phakolytisches Glaukom</a:t>
            </a:r>
            <a:endParaRPr sz="1200">
              <a:solidFill>
                <a:srgbClr val="BFBFBF"/>
              </a:solidFill>
            </a:endParaRPr>
          </a:p>
          <a:p>
            <a:pPr marL="342900" lvl="0" indent="-342900" algn="l" rtl="0">
              <a:spcBef>
                <a:spcPts val="240"/>
              </a:spcBef>
              <a:spcAft>
                <a:spcPts val="0"/>
              </a:spcAft>
              <a:buClr>
                <a:srgbClr val="BFBFBF"/>
              </a:buClr>
              <a:buSzPts val="840"/>
              <a:buChar char="●"/>
            </a:pPr>
            <a:r>
              <a:rPr lang="en-US" sz="1200">
                <a:solidFill>
                  <a:srgbClr val="BFBFBF"/>
                </a:solidFill>
              </a:rPr>
              <a:t>Das andere Auge kann ebenfalls betroffen sein: phakoantigenes Glaukom</a:t>
            </a:r>
            <a:endParaRPr sz="1200">
              <a:solidFill>
                <a:srgbClr val="BFBFBF"/>
              </a:solidFill>
            </a:endParaRPr>
          </a:p>
        </p:txBody>
      </p:sp>
      <p:sp>
        <p:nvSpPr>
          <p:cNvPr id="1903" name="Google Shape;1903;g3f6b88809e0_0_392"/>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904" name="Google Shape;1904;g3f6b88809e0_0_39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156</a:t>
            </a:fld>
            <a:endParaRPr sz="1000" b="0" i="0" u="none" strike="noStrike" cap="none">
              <a:solidFill>
                <a:srgbClr val="000000"/>
              </a:solidFill>
              <a:latin typeface="Arial"/>
              <a:ea typeface="Arial"/>
              <a:cs typeface="Arial"/>
              <a:sym typeface="Arial"/>
            </a:endParaRPr>
          </a:p>
        </p:txBody>
      </p:sp>
      <p:sp>
        <p:nvSpPr>
          <p:cNvPr id="1905" name="Google Shape;1905;g3f6b88809e0_0_392"/>
          <p:cNvSpPr txBox="1"/>
          <p:nvPr/>
        </p:nvSpPr>
        <p:spPr>
          <a:xfrm>
            <a:off x="381000" y="3202034"/>
            <a:ext cx="8077200" cy="1134000"/>
          </a:xfrm>
          <a:prstGeom prst="rect">
            <a:avLst/>
          </a:prstGeom>
          <a:solidFill>
            <a:srgbClr val="00FF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Wie kann das andere Auge bei einem phakoantigenen Glaukom betroffen sein?</a:t>
            </a:r>
            <a:endParaRPr sz="1600" i="1">
              <a:solidFill>
                <a:srgbClr val="00FFFF"/>
              </a:solidFill>
              <a:latin typeface="Arial"/>
              <a:ea typeface="Arial"/>
              <a:cs typeface="Arial"/>
              <a:sym typeface="Arial"/>
            </a:endParaRPr>
          </a:p>
          <a:p>
            <a:pPr marL="0" marR="0" lvl="0" indent="0" algn="l" rtl="0">
              <a:spcBef>
                <a:spcPts val="0"/>
              </a:spcBef>
              <a:spcAft>
                <a:spcPts val="0"/>
              </a:spcAft>
              <a:buNone/>
            </a:pPr>
            <a:r>
              <a:rPr lang="en-US" sz="1200">
                <a:solidFill>
                  <a:srgbClr val="0000FF"/>
                </a:solidFill>
                <a:latin typeface="Arial"/>
                <a:ea typeface="Arial"/>
                <a:cs typeface="Arial"/>
                <a:sym typeface="Arial"/>
              </a:rPr>
              <a:t>Erinnern Sie sich daran, dass es normal ist, dass sich winzige Mengen an Linsenprotein in der Vorderkammer eines phaken Auges befinden. </a:t>
            </a:r>
            <a:r>
              <a:rPr lang="en-US" sz="1200">
                <a:solidFill>
                  <a:srgbClr val="00FFFF"/>
                </a:solidFill>
                <a:latin typeface="Arial"/>
                <a:ea typeface="Arial"/>
                <a:cs typeface="Arial"/>
                <a:sym typeface="Arial"/>
              </a:rPr>
              <a:t>Erinnern Sie sich ferner daran, dass das phakoantigene Glaukom eine adaptive Reaktion beinhaltet, bei der das Immunsystem gegenüber normalen Linsenproteinen sensibilisiert wird. Wenn ein Immunsystem, das gegenüber normalen Linsenproteinen sensibilisiert wurde, diesen in der Vorderkammer des anderen Auges begegnet, kann dies einen uveitischen Prozess in diesem Auge auslösen.</a:t>
            </a:r>
            <a:endParaRP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Shape 1909"/>
        <p:cNvGrpSpPr/>
        <p:nvPr/>
      </p:nvGrpSpPr>
      <p:grpSpPr>
        <a:xfrm>
          <a:off x="0" y="0"/>
          <a:ext cx="0" cy="0"/>
          <a:chOff x="0" y="0"/>
          <a:chExt cx="0" cy="0"/>
        </a:xfrm>
      </p:grpSpPr>
      <p:sp>
        <p:nvSpPr>
          <p:cNvPr id="1910" name="Google Shape;1910;g3f6b88809e0_0_400"/>
          <p:cNvSpPr txBox="1">
            <a:spLocks noGrp="1"/>
          </p:cNvSpPr>
          <p:nvPr>
            <p:ph type="title"/>
          </p:nvPr>
        </p:nvSpPr>
        <p:spPr>
          <a:xfrm>
            <a:off x="457200" y="122238"/>
            <a:ext cx="7543800" cy="639900"/>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911" name="Google Shape;1911;g3f6b88809e0_0_400"/>
          <p:cNvSpPr txBox="1">
            <a:spLocks noGrp="1"/>
          </p:cNvSpPr>
          <p:nvPr>
            <p:ph type="body" idx="1"/>
          </p:nvPr>
        </p:nvSpPr>
        <p:spPr>
          <a:xfrm>
            <a:off x="381000" y="1010424"/>
            <a:ext cx="8382000" cy="5496300"/>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maturer/hypermaturer Katarakt: phakolytisches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Eine Vitritis kann vorliegen: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Bei der Gonioskopie lässt sich kortikales Material im Kammerwinkel nachweisen: Linsenpartikelglaukom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Am wenigsten wahrscheinlich, dass sich ein erhöhter Augeninnendruck entwickelt: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Reaktion des </a:t>
            </a:r>
            <a:r>
              <a:rPr lang="en-US" sz="1200" i="1">
                <a:solidFill>
                  <a:srgbClr val="BFBFBF"/>
                </a:solidFill>
              </a:rPr>
              <a:t>angeborenen </a:t>
            </a:r>
            <a:r>
              <a:rPr lang="en-US" sz="1200">
                <a:solidFill>
                  <a:srgbClr val="BFBFBF"/>
                </a:solidFill>
              </a:rPr>
              <a:t>Immunsystems vermittelt: phakolytisches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Die Entwicklung von PAS stellt kein Problem dar: phakolytisches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Typische klinische Präsentation: Ein älterer Patient mit seit langem bestehender Visusminderung am betroffenen Auge stellt sich aufgrund einer neu aufgetretenen Rötung und Schmerzen sowie einer weiteren Verschlechterung des Sehvermögens vor: phakolytisches Glaukom</a:t>
            </a:r>
            <a:endParaRPr sz="1200">
              <a:solidFill>
                <a:srgbClr val="BFBFBF"/>
              </a:solidFill>
            </a:endParaRPr>
          </a:p>
          <a:p>
            <a:pPr marL="342900" lvl="0" indent="-342900" algn="l" rtl="0">
              <a:spcBef>
                <a:spcPts val="240"/>
              </a:spcBef>
              <a:spcAft>
                <a:spcPts val="0"/>
              </a:spcAft>
              <a:buClr>
                <a:srgbClr val="BFBFBF"/>
              </a:buClr>
              <a:buSzPts val="840"/>
              <a:buChar char="●"/>
            </a:pPr>
            <a:r>
              <a:rPr lang="en-US" sz="1200">
                <a:solidFill>
                  <a:srgbClr val="BFBFBF"/>
                </a:solidFill>
              </a:rPr>
              <a:t>Das andere Auge kann ebenfalls betroffen sein: phakoantigenes Glaukom</a:t>
            </a:r>
            <a:endParaRPr sz="1200">
              <a:solidFill>
                <a:srgbClr val="BFBFBF"/>
              </a:solidFill>
            </a:endParaRPr>
          </a:p>
        </p:txBody>
      </p:sp>
      <p:sp>
        <p:nvSpPr>
          <p:cNvPr id="1912" name="Google Shape;1912;g3f6b88809e0_0_400"/>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913" name="Google Shape;1913;g3f6b88809e0_0_40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157</a:t>
            </a:fld>
            <a:endParaRPr sz="1000" b="0" i="0" u="none" strike="noStrike" cap="none">
              <a:solidFill>
                <a:srgbClr val="000000"/>
              </a:solidFill>
              <a:latin typeface="Arial"/>
              <a:ea typeface="Arial"/>
              <a:cs typeface="Arial"/>
              <a:sym typeface="Arial"/>
            </a:endParaRPr>
          </a:p>
        </p:txBody>
      </p:sp>
      <p:sp>
        <p:nvSpPr>
          <p:cNvPr id="1914" name="Google Shape;1914;g3f6b88809e0_0_400"/>
          <p:cNvSpPr txBox="1"/>
          <p:nvPr/>
        </p:nvSpPr>
        <p:spPr>
          <a:xfrm>
            <a:off x="381000" y="3202034"/>
            <a:ext cx="8077200" cy="1134000"/>
          </a:xfrm>
          <a:prstGeom prst="rect">
            <a:avLst/>
          </a:prstGeom>
          <a:solidFill>
            <a:srgbClr val="00FF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Wie kann das andere Auge bei einem phakoantigenen Glaukom betroffen sein?</a:t>
            </a:r>
            <a:endParaRPr sz="1600" i="1">
              <a:solidFill>
                <a:srgbClr val="00FFFF"/>
              </a:solidFill>
              <a:latin typeface="Arial"/>
              <a:ea typeface="Arial"/>
              <a:cs typeface="Arial"/>
              <a:sym typeface="Arial"/>
            </a:endParaRPr>
          </a:p>
          <a:p>
            <a:pPr marL="0" marR="0" lvl="0" indent="0" algn="l" rtl="0">
              <a:spcBef>
                <a:spcPts val="0"/>
              </a:spcBef>
              <a:spcAft>
                <a:spcPts val="0"/>
              </a:spcAft>
              <a:buNone/>
            </a:pPr>
            <a:r>
              <a:rPr lang="en-US" sz="1200">
                <a:solidFill>
                  <a:srgbClr val="0000FF"/>
                </a:solidFill>
                <a:latin typeface="Arial"/>
                <a:ea typeface="Arial"/>
                <a:cs typeface="Arial"/>
                <a:sym typeface="Arial"/>
              </a:rPr>
              <a:t>Erinnern Sie sich daran, dass es normal ist, dass sich winzige Mengen an Linsenprotein in der Vorderkammer eines phaken Auges befinden. </a:t>
            </a:r>
            <a:r>
              <a:rPr lang="en-US" sz="1200">
                <a:solidFill>
                  <a:schemeClr val="dk1"/>
                </a:solidFill>
              </a:rPr>
              <a:t>Zur Erinnerung: Beim phakoantigenen Glaukom handelt es sich um eine adaptive Immunreaktion, bei der das Immunsystem gegen normalerweise tolerierte Linsenproteine sensibilisiert wird.</a:t>
            </a:r>
            <a:r>
              <a:rPr lang="en-US" sz="1200">
                <a:solidFill>
                  <a:schemeClr val="dk1"/>
                </a:solidFill>
                <a:latin typeface="Arial"/>
                <a:ea typeface="Arial"/>
                <a:cs typeface="Arial"/>
                <a:sym typeface="Arial"/>
              </a:rPr>
              <a:t> </a:t>
            </a:r>
            <a:r>
              <a:rPr lang="en-US" sz="1200">
                <a:solidFill>
                  <a:srgbClr val="00FFFF"/>
                </a:solidFill>
                <a:latin typeface="Arial"/>
                <a:ea typeface="Arial"/>
                <a:cs typeface="Arial"/>
                <a:sym typeface="Arial"/>
              </a:rPr>
              <a:t>Wenn ein Immunsystem, das gegenüber normalen Linsenproteinen sensibilisiert wurde, diesen in der Vorderkammer des anderen Auges begegnet, kann dies einen uveitischen Prozess in diesem Auge auslösen.</a:t>
            </a:r>
            <a:endParaRP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Shape 1918"/>
        <p:cNvGrpSpPr/>
        <p:nvPr/>
      </p:nvGrpSpPr>
      <p:grpSpPr>
        <a:xfrm>
          <a:off x="0" y="0"/>
          <a:ext cx="0" cy="0"/>
          <a:chOff x="0" y="0"/>
          <a:chExt cx="0" cy="0"/>
        </a:xfrm>
      </p:grpSpPr>
      <p:sp>
        <p:nvSpPr>
          <p:cNvPr id="1919" name="Google Shape;1919;g3f6b88809e0_0_409"/>
          <p:cNvSpPr txBox="1">
            <a:spLocks noGrp="1"/>
          </p:cNvSpPr>
          <p:nvPr>
            <p:ph type="title"/>
          </p:nvPr>
        </p:nvSpPr>
        <p:spPr>
          <a:xfrm>
            <a:off x="457200" y="122238"/>
            <a:ext cx="7543800" cy="639900"/>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920" name="Google Shape;1920;g3f6b88809e0_0_409"/>
          <p:cNvSpPr txBox="1">
            <a:spLocks noGrp="1"/>
          </p:cNvSpPr>
          <p:nvPr>
            <p:ph type="body" idx="1"/>
          </p:nvPr>
        </p:nvSpPr>
        <p:spPr>
          <a:xfrm>
            <a:off x="381000" y="1010424"/>
            <a:ext cx="8382000" cy="5496300"/>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maturer/hypermaturer Katarakt: phakolytisches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Eine Vitritis kann vorliegen: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Bei der Gonioskopie lässt sich kortikales Material im Kammerwinkel nachweisen: Linsenpartikelglaukom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Am wenigsten wahrscheinlich, dass sich ein erhöhter Augeninnendruck entwickelt: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Reaktion des </a:t>
            </a:r>
            <a:r>
              <a:rPr lang="en-US" sz="1200" i="1">
                <a:solidFill>
                  <a:srgbClr val="BFBFBF"/>
                </a:solidFill>
              </a:rPr>
              <a:t>angeborenen </a:t>
            </a:r>
            <a:r>
              <a:rPr lang="en-US" sz="1200">
                <a:solidFill>
                  <a:srgbClr val="BFBFBF"/>
                </a:solidFill>
              </a:rPr>
              <a:t>Immunsystems vermittelt: phakolytisches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Die Entwicklung von PAS stellt kein Problem dar: phakolytisches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Typische klinische Präsentation: Ein älterer Patient mit seit langem bestehender Visusminderung am betroffenen Auge stellt sich aufgrund einer neu aufgetretenen Rötung und Schmerzen sowie einer weiteren Verschlechterung des Sehvermögens vor: phakolytisches Glaukom</a:t>
            </a:r>
            <a:endParaRPr sz="1200">
              <a:solidFill>
                <a:srgbClr val="BFBFBF"/>
              </a:solidFill>
            </a:endParaRPr>
          </a:p>
          <a:p>
            <a:pPr marL="342900" lvl="0" indent="-342900" algn="l" rtl="0">
              <a:spcBef>
                <a:spcPts val="240"/>
              </a:spcBef>
              <a:spcAft>
                <a:spcPts val="0"/>
              </a:spcAft>
              <a:buClr>
                <a:srgbClr val="BFBFBF"/>
              </a:buClr>
              <a:buSzPts val="840"/>
              <a:buChar char="●"/>
            </a:pPr>
            <a:r>
              <a:rPr lang="en-US" sz="1200">
                <a:solidFill>
                  <a:srgbClr val="BFBFBF"/>
                </a:solidFill>
              </a:rPr>
              <a:t>Das andere Auge kann ebenfalls betroffen sein: phakoantigenes Glaukom</a:t>
            </a:r>
            <a:endParaRPr sz="1200">
              <a:solidFill>
                <a:srgbClr val="BFBFBF"/>
              </a:solidFill>
            </a:endParaRPr>
          </a:p>
        </p:txBody>
      </p:sp>
      <p:sp>
        <p:nvSpPr>
          <p:cNvPr id="1921" name="Google Shape;1921;g3f6b88809e0_0_409"/>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922" name="Google Shape;1922;g3f6b88809e0_0_409"/>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158</a:t>
            </a:fld>
            <a:endParaRPr sz="1000" b="0" i="0" u="none" strike="noStrike" cap="none">
              <a:solidFill>
                <a:srgbClr val="000000"/>
              </a:solidFill>
              <a:latin typeface="Arial"/>
              <a:ea typeface="Arial"/>
              <a:cs typeface="Arial"/>
              <a:sym typeface="Arial"/>
            </a:endParaRPr>
          </a:p>
        </p:txBody>
      </p:sp>
      <p:sp>
        <p:nvSpPr>
          <p:cNvPr id="1923" name="Google Shape;1923;g3f6b88809e0_0_409"/>
          <p:cNvSpPr txBox="1"/>
          <p:nvPr/>
        </p:nvSpPr>
        <p:spPr>
          <a:xfrm>
            <a:off x="381000" y="3202034"/>
            <a:ext cx="8077200" cy="1134000"/>
          </a:xfrm>
          <a:prstGeom prst="rect">
            <a:avLst/>
          </a:prstGeom>
          <a:solidFill>
            <a:srgbClr val="00FF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Wie kann das andere Auge bei einem phakoantigenen Glaukom betroffen sein?</a:t>
            </a:r>
            <a:endParaRPr sz="1600" i="1">
              <a:solidFill>
                <a:srgbClr val="00FFFF"/>
              </a:solidFill>
              <a:latin typeface="Arial"/>
              <a:ea typeface="Arial"/>
              <a:cs typeface="Arial"/>
              <a:sym typeface="Arial"/>
            </a:endParaRPr>
          </a:p>
          <a:p>
            <a:pPr marL="0" marR="0" lvl="0" indent="0" algn="l" rtl="0">
              <a:spcBef>
                <a:spcPts val="0"/>
              </a:spcBef>
              <a:spcAft>
                <a:spcPts val="0"/>
              </a:spcAft>
              <a:buNone/>
            </a:pPr>
            <a:r>
              <a:rPr lang="en-US" sz="1200">
                <a:solidFill>
                  <a:srgbClr val="0000FF"/>
                </a:solidFill>
                <a:latin typeface="Arial"/>
                <a:ea typeface="Arial"/>
                <a:cs typeface="Arial"/>
                <a:sym typeface="Arial"/>
              </a:rPr>
              <a:t>Erinnern Sie sich daran, dass es normal ist, dass sich winzige Mengen an Linsenprotein in der Vorderkammer eines phaken Auges befinden. </a:t>
            </a:r>
            <a:r>
              <a:rPr lang="en-US" sz="1200">
                <a:solidFill>
                  <a:schemeClr val="dk1"/>
                </a:solidFill>
              </a:rPr>
              <a:t>Zur Erinnerung: Beim phakoantigenen Glaukom handelt es sich um eine adaptive Immunreaktion, bei der das Immunsystem gegen normalerweise tolerierte Linsenproteine sensibilisiert wird.</a:t>
            </a:r>
            <a:r>
              <a:rPr lang="en-US" sz="1200">
                <a:solidFill>
                  <a:schemeClr val="dk1"/>
                </a:solidFill>
                <a:latin typeface="Arial"/>
                <a:ea typeface="Arial"/>
                <a:cs typeface="Arial"/>
                <a:sym typeface="Arial"/>
              </a:rPr>
              <a:t> </a:t>
            </a:r>
            <a:r>
              <a:rPr lang="en-US" sz="1200">
                <a:solidFill>
                  <a:srgbClr val="0000FF"/>
                </a:solidFill>
              </a:rPr>
              <a:t>Wenn ein gegen normale Linsenproteine sensibilisiertes Immunsystem auf diese Proteine in der Vorderkammer des Partnerauges trifft, kann dies auch dort einen uveitischen Entzündungsprozess auslösen.</a:t>
            </a:r>
            <a:endParaRPr>
              <a:solidFill>
                <a:srgbClr val="0000FF"/>
              </a:solidFill>
            </a:endParaRPr>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Shape 1927"/>
        <p:cNvGrpSpPr/>
        <p:nvPr/>
      </p:nvGrpSpPr>
      <p:grpSpPr>
        <a:xfrm>
          <a:off x="0" y="0"/>
          <a:ext cx="0" cy="0"/>
          <a:chOff x="0" y="0"/>
          <a:chExt cx="0" cy="0"/>
        </a:xfrm>
      </p:grpSpPr>
      <p:sp>
        <p:nvSpPr>
          <p:cNvPr id="1928" name="Google Shape;1928;p159"/>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Q</a:t>
            </a:r>
            <a:endParaRPr dirty="0"/>
          </a:p>
        </p:txBody>
      </p:sp>
      <p:sp>
        <p:nvSpPr>
          <p:cNvPr id="1929" name="Google Shape;1929;p159"/>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chemeClr val="dk1"/>
              </a:buClr>
              <a:buSzPts val="840"/>
              <a:buChar char="●"/>
            </a:pPr>
            <a:r>
              <a:rPr lang="en-US" sz="1200"/>
              <a:t>Auch bekannt als </a:t>
            </a:r>
            <a:r>
              <a:rPr lang="en-US" sz="1200" i="1"/>
              <a:t>phakoanaphylaktisches Glaukom</a:t>
            </a:r>
            <a:r>
              <a:rPr lang="en-US" sz="1200"/>
              <a:t>: </a:t>
            </a:r>
            <a:r>
              <a:rPr lang="en-US" sz="1200">
                <a:solidFill>
                  <a:srgbClr val="0000FF"/>
                </a:solidFill>
              </a:rPr>
              <a:t>phakoantigenes Glaukom</a:t>
            </a:r>
            <a:endParaRPr sz="2200">
              <a:solidFill>
                <a:srgbClr val="0000FF"/>
              </a:solidFill>
            </a:endParaRPr>
          </a:p>
          <a:p>
            <a:pPr marL="342900" lvl="0" indent="-316230" algn="l" rtl="0">
              <a:spcBef>
                <a:spcPts val="240"/>
              </a:spcBef>
              <a:spcAft>
                <a:spcPts val="0"/>
              </a:spcAft>
              <a:buClr>
                <a:schemeClr val="dk1"/>
              </a:buClr>
              <a:buSzPts val="840"/>
              <a:buChar char="●"/>
            </a:pPr>
            <a:r>
              <a:rPr lang="en-US" sz="1200"/>
              <a:t>In der Regel einseitig: </a:t>
            </a:r>
            <a:r>
              <a:rPr lang="en-US" sz="1200">
                <a:solidFill>
                  <a:srgbClr val="0000FF"/>
                </a:solidFill>
              </a:rPr>
              <a:t>alle</a:t>
            </a:r>
            <a:endParaRPr sz="1200">
              <a:solidFill>
                <a:srgbClr val="0000FF"/>
              </a:solidFill>
            </a:endParaRPr>
          </a:p>
          <a:p>
            <a:pPr marL="342900" lvl="0" indent="-316230" algn="l" rtl="0">
              <a:spcBef>
                <a:spcPts val="240"/>
              </a:spcBef>
              <a:spcAft>
                <a:spcPts val="0"/>
              </a:spcAft>
              <a:buClr>
                <a:schemeClr val="dk1"/>
              </a:buClr>
              <a:buSzPts val="840"/>
              <a:buChar char="●"/>
            </a:pPr>
            <a:r>
              <a:rPr lang="en-US" sz="1200"/>
              <a:t>Wird durch eine </a:t>
            </a:r>
            <a:r>
              <a:rPr lang="en-US" sz="1200" i="1"/>
              <a:t>adaptive </a:t>
            </a:r>
            <a:r>
              <a:rPr lang="en-US" sz="1200"/>
              <a:t>Immunantwort vermittelt: </a:t>
            </a:r>
            <a:r>
              <a:rPr lang="en-US" sz="1200">
                <a:solidFill>
                  <a:srgbClr val="0000FF"/>
                </a:solidFill>
              </a:rPr>
              <a:t>phakoantigenes Glaukom</a:t>
            </a:r>
            <a:endParaRPr sz="1200">
              <a:solidFill>
                <a:srgbClr val="0000FF"/>
              </a:solidFill>
            </a:endParaRPr>
          </a:p>
          <a:p>
            <a:pPr marL="342900" lvl="0" indent="-316230" algn="l" rtl="0">
              <a:spcBef>
                <a:spcPts val="240"/>
              </a:spcBef>
              <a:spcAft>
                <a:spcPts val="0"/>
              </a:spcAft>
              <a:buClr>
                <a:schemeClr val="dk1"/>
              </a:buClr>
              <a:buSzPts val="840"/>
              <a:buChar char="●"/>
            </a:pPr>
            <a:r>
              <a:rPr lang="en-US" sz="1200"/>
              <a:t>Assoziiert mit maturer/hypermaturer Katarakt: </a:t>
            </a:r>
            <a:r>
              <a:rPr lang="en-US" sz="1200">
                <a:solidFill>
                  <a:srgbClr val="0000FF"/>
                </a:solidFill>
              </a:rPr>
              <a:t>phakolytisches Glaukom</a:t>
            </a:r>
            <a:endParaRPr sz="1200">
              <a:solidFill>
                <a:srgbClr val="0000FF"/>
              </a:solidFill>
            </a:endParaRPr>
          </a:p>
          <a:p>
            <a:pPr marL="342900" lvl="0" indent="-316230" algn="l" rtl="0">
              <a:spcBef>
                <a:spcPts val="240"/>
              </a:spcBef>
              <a:spcAft>
                <a:spcPts val="0"/>
              </a:spcAft>
              <a:buClr>
                <a:schemeClr val="dk1"/>
              </a:buClr>
              <a:buSzPts val="840"/>
              <a:buChar char="●"/>
            </a:pPr>
            <a:r>
              <a:rPr lang="en-US" sz="1200"/>
              <a:t>Eine Vitritis kann vorliegen: </a:t>
            </a:r>
            <a:r>
              <a:rPr lang="en-US" sz="1200">
                <a:solidFill>
                  <a:srgbClr val="0000FF"/>
                </a:solidFill>
              </a:rPr>
              <a:t>phakoantigenes Glaukom</a:t>
            </a:r>
            <a:endParaRPr sz="1200">
              <a:solidFill>
                <a:srgbClr val="0000FF"/>
              </a:solidFill>
            </a:endParaRPr>
          </a:p>
          <a:p>
            <a:pPr marL="342900" lvl="0" indent="-316230" algn="l" rtl="0">
              <a:spcBef>
                <a:spcPts val="240"/>
              </a:spcBef>
              <a:spcAft>
                <a:spcPts val="0"/>
              </a:spcAft>
              <a:buSzPts val="840"/>
              <a:buChar char="●"/>
            </a:pPr>
            <a:r>
              <a:rPr lang="en-US" sz="1200"/>
              <a:t>Bei der Gonioskopie lässt sich kortikales Material im Kammerwinkel nachweisen: </a:t>
            </a:r>
            <a:r>
              <a:rPr lang="en-US" sz="1200">
                <a:solidFill>
                  <a:srgbClr val="0000FF"/>
                </a:solidFill>
              </a:rPr>
              <a:t>Linsenpartikelglaukom</a:t>
            </a:r>
            <a:endParaRPr sz="1200"/>
          </a:p>
          <a:p>
            <a:pPr marL="342900" lvl="0" indent="-316230" algn="l" rtl="0">
              <a:spcBef>
                <a:spcPts val="240"/>
              </a:spcBef>
              <a:spcAft>
                <a:spcPts val="0"/>
              </a:spcAft>
              <a:buSzPts val="840"/>
              <a:buChar char="●"/>
            </a:pPr>
            <a:r>
              <a:rPr lang="en-US" sz="1200"/>
              <a:t>Am wenigsten wahrscheinlich, dass sich ein erhöhter Augeninnendruck entwickelt: </a:t>
            </a:r>
            <a:r>
              <a:rPr lang="en-US" sz="1200">
                <a:solidFill>
                  <a:srgbClr val="0000FF"/>
                </a:solidFill>
              </a:rPr>
              <a:t>phakoantigenes Glaukom</a:t>
            </a:r>
            <a:endParaRPr sz="1200"/>
          </a:p>
          <a:p>
            <a:pPr marL="342900" lvl="0" indent="-316230" algn="l" rtl="0">
              <a:spcBef>
                <a:spcPts val="240"/>
              </a:spcBef>
              <a:spcAft>
                <a:spcPts val="0"/>
              </a:spcAft>
              <a:buSzPts val="840"/>
              <a:buChar char="●"/>
            </a:pPr>
            <a:r>
              <a:rPr lang="en-US" sz="1200"/>
              <a:t>Wird durch eine Reaktion des </a:t>
            </a:r>
            <a:r>
              <a:rPr lang="en-US" sz="1200" i="1"/>
              <a:t>angeborenen </a:t>
            </a:r>
            <a:r>
              <a:rPr lang="en-US" sz="1200"/>
              <a:t>Immunsystems vermittelt: </a:t>
            </a:r>
            <a:r>
              <a:rPr lang="en-US" sz="1200">
                <a:solidFill>
                  <a:srgbClr val="0000FF"/>
                </a:solidFill>
              </a:rPr>
              <a:t>phakolytisches Glaukom</a:t>
            </a:r>
            <a:endParaRPr sz="1200"/>
          </a:p>
          <a:p>
            <a:pPr marL="342900" lvl="0" indent="-316230" algn="l" rtl="0">
              <a:spcBef>
                <a:spcPts val="240"/>
              </a:spcBef>
              <a:spcAft>
                <a:spcPts val="0"/>
              </a:spcAft>
              <a:buSzPts val="840"/>
              <a:buChar char="●"/>
            </a:pPr>
            <a:r>
              <a:rPr lang="en-US" sz="1200"/>
              <a:t>Die Entwicklung von PAS stellt kein Problem dar: </a:t>
            </a:r>
            <a:r>
              <a:rPr lang="en-US" sz="1200">
                <a:solidFill>
                  <a:srgbClr val="0000FF"/>
                </a:solidFill>
              </a:rPr>
              <a:t>phakolytisches Glaukom</a:t>
            </a:r>
            <a:endParaRPr sz="1200"/>
          </a:p>
          <a:p>
            <a:pPr marL="342900" lvl="0" indent="-316230" algn="l" rtl="0">
              <a:spcBef>
                <a:spcPts val="240"/>
              </a:spcBef>
              <a:spcAft>
                <a:spcPts val="0"/>
              </a:spcAft>
              <a:buSzPts val="840"/>
              <a:buChar char="●"/>
            </a:pPr>
            <a:r>
              <a:rPr lang="en-US" sz="1200"/>
              <a:t>Typische klinische Präsentation: Ein älterer Patient mit seit langem bestehender Visusminderung am betroffenen Auge stellt sich aufgrund einer neu aufgetretenen Rötung und Schmerzen sowie einer weiteren Verschlechterung des Sehvermögens vor: </a:t>
            </a:r>
            <a:r>
              <a:rPr lang="en-US" sz="1200">
                <a:solidFill>
                  <a:srgbClr val="0000FF"/>
                </a:solidFill>
              </a:rPr>
              <a:t>phakolytisches Glaukom</a:t>
            </a:r>
            <a:endParaRPr sz="1200"/>
          </a:p>
          <a:p>
            <a:pPr marL="342900" lvl="0" indent="-316230" algn="l" rtl="0">
              <a:spcBef>
                <a:spcPts val="240"/>
              </a:spcBef>
              <a:spcAft>
                <a:spcPts val="0"/>
              </a:spcAft>
              <a:buSzPts val="840"/>
              <a:buChar char="●"/>
            </a:pPr>
            <a:r>
              <a:rPr lang="en-US" sz="1200"/>
              <a:t>Das andere Auge kann ebenfalls betroffen sein: </a:t>
            </a:r>
            <a:r>
              <a:rPr lang="en-US" sz="1200">
                <a:solidFill>
                  <a:srgbClr val="0000FF"/>
                </a:solidFill>
              </a:rPr>
              <a:t>phakoantigenes Glaukom</a:t>
            </a:r>
            <a:endParaRPr sz="1200"/>
          </a:p>
          <a:p>
            <a:pPr marL="342900" lvl="0" indent="-342900" algn="l" rtl="0">
              <a:spcBef>
                <a:spcPts val="240"/>
              </a:spcBef>
              <a:spcAft>
                <a:spcPts val="0"/>
              </a:spcAft>
              <a:buSzPts val="840"/>
              <a:buChar char="●"/>
            </a:pPr>
            <a:r>
              <a:rPr lang="en-US" sz="1200"/>
              <a:t>Das </a:t>
            </a:r>
            <a:r>
              <a:rPr lang="en-US" sz="1200" i="1"/>
              <a:t>Fehlen </a:t>
            </a:r>
            <a:r>
              <a:rPr lang="en-US" sz="1200"/>
              <a:t>von KP ist ein wichtiger klinischer Befund:</a:t>
            </a:r>
            <a:endParaRPr sz="2200">
              <a:solidFill>
                <a:srgbClr val="0000FF"/>
              </a:solidFill>
            </a:endParaRPr>
          </a:p>
          <a:p>
            <a:pPr marL="0" lvl="0" indent="0" algn="l" rtl="0">
              <a:spcBef>
                <a:spcPts val="440"/>
              </a:spcBef>
              <a:spcAft>
                <a:spcPts val="0"/>
              </a:spcAft>
              <a:buSzPts val="1540"/>
              <a:buNone/>
            </a:pPr>
            <a:endParaRPr sz="2200">
              <a:solidFill>
                <a:srgbClr val="0000FF"/>
              </a:solidFill>
            </a:endParaRPr>
          </a:p>
          <a:p>
            <a:pPr marL="342900" lvl="0" indent="-245110" algn="l" rtl="0">
              <a:spcBef>
                <a:spcPts val="440"/>
              </a:spcBef>
              <a:spcAft>
                <a:spcPts val="0"/>
              </a:spcAft>
              <a:buSzPts val="1540"/>
              <a:buNone/>
            </a:pPr>
            <a:endParaRPr sz="2200">
              <a:solidFill>
                <a:srgbClr val="0000FF"/>
              </a:solidFill>
            </a:endParaRPr>
          </a:p>
        </p:txBody>
      </p:sp>
      <p:sp>
        <p:nvSpPr>
          <p:cNvPr id="1930" name="Google Shape;1930;p159"/>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931" name="Google Shape;1931;p159"/>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159</a:t>
            </a:fld>
            <a:endParaRPr sz="1000" b="0" i="0" u="none" strike="noStrike" cap="non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16"/>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283" name="Google Shape;283;p16"/>
          <p:cNvSpPr txBox="1">
            <a:spLocks noGrp="1"/>
          </p:cNvSpPr>
          <p:nvPr>
            <p:ph type="body" idx="1"/>
          </p:nvPr>
        </p:nvSpPr>
        <p:spPr>
          <a:xfrm>
            <a:off x="380999" y="1010424"/>
            <a:ext cx="8550965" cy="5496394"/>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a:t>Die einzige Form, die im </a:t>
            </a:r>
            <a:r>
              <a:rPr lang="en-US" sz="1200" i="1"/>
              <a:t>Gla</a:t>
            </a:r>
            <a:r>
              <a:rPr lang="en-US" sz="1200"/>
              <a:t>ukom-Lehrbuch als „selten“ beschrieben wird: </a:t>
            </a:r>
            <a:r>
              <a:rPr lang="en-US" sz="1200">
                <a:solidFill>
                  <a:srgbClr val="0000FF"/>
                </a:solidFill>
              </a:rPr>
              <a:t>phakoantigenes Glaukom</a:t>
            </a:r>
            <a:endParaRPr sz="2200">
              <a:solidFill>
                <a:srgbClr val="0000FF"/>
              </a:solidFill>
            </a:endParaRPr>
          </a:p>
          <a:p>
            <a:pPr marL="342900" lvl="0" indent="-342900" algn="l" rtl="0">
              <a:spcBef>
                <a:spcPts val="240"/>
              </a:spcBef>
              <a:spcAft>
                <a:spcPts val="0"/>
              </a:spcAft>
              <a:buSzPts val="840"/>
              <a:buChar char="●"/>
            </a:pPr>
            <a:r>
              <a:rPr lang="en-US" sz="1200"/>
              <a:t>Pathogenese durch eine entzündliche Reaktion auf in die Vorderkammer gelangte Linsenproteine: </a:t>
            </a:r>
            <a:br>
              <a:rPr lang="en-US" sz="1200"/>
            </a:br>
            <a:r>
              <a:rPr lang="en-US" sz="1200">
                <a:solidFill>
                  <a:srgbClr val="0000FF"/>
                </a:solidFill>
              </a:rPr>
              <a:t>phakoantigenes Glaukom; phakolytisches Glaukom</a:t>
            </a:r>
            <a:endParaRPr sz="2200">
              <a:solidFill>
                <a:srgbClr val="0000FF"/>
              </a:solidFill>
            </a:endParaRPr>
          </a:p>
          <a:p>
            <a:pPr marL="342900" lvl="0" indent="-342900" algn="l" rtl="0">
              <a:spcBef>
                <a:spcPts val="240"/>
              </a:spcBef>
              <a:spcAft>
                <a:spcPts val="0"/>
              </a:spcAft>
              <a:buSzPts val="840"/>
              <a:buChar char="●"/>
            </a:pPr>
            <a:r>
              <a:rPr lang="en-US" sz="1200"/>
              <a:t>IgG-Antikörper-vermittelte Immunreaktion: </a:t>
            </a:r>
            <a:r>
              <a:rPr lang="en-US" sz="1200">
                <a:solidFill>
                  <a:srgbClr val="0000FF"/>
                </a:solidFill>
              </a:rPr>
              <a:t>phakoantigenes Glaukom</a:t>
            </a:r>
            <a:endParaRPr sz="2200">
              <a:solidFill>
                <a:srgbClr val="0000FF"/>
              </a:solidFill>
            </a:endParaRPr>
          </a:p>
          <a:p>
            <a:pPr marL="342900" lvl="0" indent="-342900" algn="l" rtl="0">
              <a:spcBef>
                <a:spcPts val="240"/>
              </a:spcBef>
              <a:spcAft>
                <a:spcPts val="0"/>
              </a:spcAft>
              <a:buSzPts val="840"/>
              <a:buChar char="●"/>
            </a:pPr>
            <a:r>
              <a:rPr lang="en-US" sz="1200"/>
              <a:t>Das Trabekelmaschenwerk (TM) ist durch Makrophagen verlegt/verstopft: </a:t>
            </a:r>
            <a:r>
              <a:rPr lang="en-US" sz="1200">
                <a:solidFill>
                  <a:srgbClr val="0000FF"/>
                </a:solidFill>
              </a:rPr>
              <a:t>phakolytisches Glaukom</a:t>
            </a:r>
            <a:endParaRPr sz="2200">
              <a:solidFill>
                <a:srgbClr val="0000FF"/>
              </a:solidFill>
            </a:endParaRPr>
          </a:p>
          <a:p>
            <a:pPr marL="342900" lvl="0" indent="-342900" algn="l" rtl="0">
              <a:spcBef>
                <a:spcPts val="240"/>
              </a:spcBef>
              <a:spcAft>
                <a:spcPts val="0"/>
              </a:spcAft>
              <a:buSzPts val="840"/>
              <a:buChar char="●"/>
            </a:pPr>
            <a:r>
              <a:rPr lang="en-US" sz="1200"/>
              <a:t>Fragmente des Linsenkortex können in der Vorderkammer sichtbar sein: </a:t>
            </a:r>
            <a:r>
              <a:rPr lang="en-US" sz="1200">
                <a:solidFill>
                  <a:srgbClr val="0000FF"/>
                </a:solidFill>
              </a:rPr>
              <a:t>Linsenpartikelglaukom</a:t>
            </a:r>
            <a:endParaRPr/>
          </a:p>
        </p:txBody>
      </p:sp>
      <p:sp>
        <p:nvSpPr>
          <p:cNvPr id="284" name="Google Shape;284;p16"/>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285" name="Google Shape;285;p1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16</a:t>
            </a:fld>
            <a:endParaRPr sz="1000" b="0" i="0" u="none" strike="noStrike" cap="none">
              <a:solidFill>
                <a:srgbClr val="000000"/>
              </a:solidFill>
              <a:latin typeface="Arial"/>
              <a:ea typeface="Arial"/>
              <a:cs typeface="Arial"/>
              <a:sym typeface="Arial"/>
            </a:endParaRP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Shape 1935"/>
        <p:cNvGrpSpPr/>
        <p:nvPr/>
      </p:nvGrpSpPr>
      <p:grpSpPr>
        <a:xfrm>
          <a:off x="0" y="0"/>
          <a:ext cx="0" cy="0"/>
          <a:chOff x="0" y="0"/>
          <a:chExt cx="0" cy="0"/>
        </a:xfrm>
      </p:grpSpPr>
      <p:sp>
        <p:nvSpPr>
          <p:cNvPr id="1936" name="Google Shape;1936;p160"/>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Ein</a:t>
            </a:r>
            <a:endParaRPr/>
          </a:p>
        </p:txBody>
      </p:sp>
      <p:sp>
        <p:nvSpPr>
          <p:cNvPr id="1937" name="Google Shape;1937;p160"/>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chemeClr val="dk1"/>
              </a:buClr>
              <a:buSzPts val="840"/>
              <a:buChar char="●"/>
            </a:pPr>
            <a:r>
              <a:rPr lang="en-US" sz="1200"/>
              <a:t>Auch bekannt als </a:t>
            </a:r>
            <a:r>
              <a:rPr lang="en-US" sz="1200" i="1"/>
              <a:t>phakoanaphylaktisches Glaukom</a:t>
            </a:r>
            <a:r>
              <a:rPr lang="en-US" sz="1200"/>
              <a:t>: </a:t>
            </a:r>
            <a:r>
              <a:rPr lang="en-US" sz="1200">
                <a:solidFill>
                  <a:srgbClr val="0000FF"/>
                </a:solidFill>
              </a:rPr>
              <a:t>phakoantigenes Glaukom</a:t>
            </a:r>
            <a:endParaRPr sz="2200">
              <a:solidFill>
                <a:srgbClr val="0000FF"/>
              </a:solidFill>
            </a:endParaRPr>
          </a:p>
          <a:p>
            <a:pPr marL="342900" lvl="0" indent="-316230" algn="l" rtl="0">
              <a:spcBef>
                <a:spcPts val="240"/>
              </a:spcBef>
              <a:spcAft>
                <a:spcPts val="0"/>
              </a:spcAft>
              <a:buClr>
                <a:schemeClr val="dk1"/>
              </a:buClr>
              <a:buSzPts val="840"/>
              <a:buChar char="●"/>
            </a:pPr>
            <a:r>
              <a:rPr lang="en-US" sz="1200"/>
              <a:t>In der Regel einseitig: </a:t>
            </a:r>
            <a:r>
              <a:rPr lang="en-US" sz="1200">
                <a:solidFill>
                  <a:srgbClr val="0000FF"/>
                </a:solidFill>
              </a:rPr>
              <a:t>alle</a:t>
            </a:r>
            <a:endParaRPr sz="1200">
              <a:solidFill>
                <a:srgbClr val="0000FF"/>
              </a:solidFill>
            </a:endParaRPr>
          </a:p>
          <a:p>
            <a:pPr marL="342900" lvl="0" indent="-316230" algn="l" rtl="0">
              <a:spcBef>
                <a:spcPts val="240"/>
              </a:spcBef>
              <a:spcAft>
                <a:spcPts val="0"/>
              </a:spcAft>
              <a:buClr>
                <a:schemeClr val="dk1"/>
              </a:buClr>
              <a:buSzPts val="840"/>
              <a:buChar char="●"/>
            </a:pPr>
            <a:r>
              <a:rPr lang="en-US" sz="1200"/>
              <a:t>Wird durch eine </a:t>
            </a:r>
            <a:r>
              <a:rPr lang="en-US" sz="1200" i="1"/>
              <a:t>adaptive </a:t>
            </a:r>
            <a:r>
              <a:rPr lang="en-US" sz="1200"/>
              <a:t>Immunantwort vermittelt: </a:t>
            </a:r>
            <a:r>
              <a:rPr lang="en-US" sz="1200">
                <a:solidFill>
                  <a:srgbClr val="0000FF"/>
                </a:solidFill>
              </a:rPr>
              <a:t>phakoantigenes Glaukom</a:t>
            </a:r>
            <a:endParaRPr sz="1200">
              <a:solidFill>
                <a:srgbClr val="0000FF"/>
              </a:solidFill>
            </a:endParaRPr>
          </a:p>
          <a:p>
            <a:pPr marL="342900" lvl="0" indent="-316230" algn="l" rtl="0">
              <a:spcBef>
                <a:spcPts val="240"/>
              </a:spcBef>
              <a:spcAft>
                <a:spcPts val="0"/>
              </a:spcAft>
              <a:buClr>
                <a:schemeClr val="dk1"/>
              </a:buClr>
              <a:buSzPts val="840"/>
              <a:buChar char="●"/>
            </a:pPr>
            <a:r>
              <a:rPr lang="en-US" sz="1200"/>
              <a:t>Assoziiert mit maturer/hypermaturer Katarakt: </a:t>
            </a:r>
            <a:r>
              <a:rPr lang="en-US" sz="1200">
                <a:solidFill>
                  <a:srgbClr val="0000FF"/>
                </a:solidFill>
              </a:rPr>
              <a:t>phakolytisches Glaukom</a:t>
            </a:r>
            <a:endParaRPr sz="1200">
              <a:solidFill>
                <a:srgbClr val="0000FF"/>
              </a:solidFill>
            </a:endParaRPr>
          </a:p>
          <a:p>
            <a:pPr marL="342900" lvl="0" indent="-316230" algn="l" rtl="0">
              <a:spcBef>
                <a:spcPts val="240"/>
              </a:spcBef>
              <a:spcAft>
                <a:spcPts val="0"/>
              </a:spcAft>
              <a:buClr>
                <a:schemeClr val="dk1"/>
              </a:buClr>
              <a:buSzPts val="840"/>
              <a:buChar char="●"/>
            </a:pPr>
            <a:r>
              <a:rPr lang="en-US" sz="1200"/>
              <a:t>Eine Vitritis kann vorliegen: </a:t>
            </a:r>
            <a:r>
              <a:rPr lang="en-US" sz="1200">
                <a:solidFill>
                  <a:srgbClr val="0000FF"/>
                </a:solidFill>
              </a:rPr>
              <a:t>phakoantigenes Glaukom</a:t>
            </a:r>
            <a:endParaRPr sz="1200">
              <a:solidFill>
                <a:srgbClr val="0000FF"/>
              </a:solidFill>
            </a:endParaRPr>
          </a:p>
          <a:p>
            <a:pPr marL="342900" lvl="0" indent="-316230" algn="l" rtl="0">
              <a:spcBef>
                <a:spcPts val="240"/>
              </a:spcBef>
              <a:spcAft>
                <a:spcPts val="0"/>
              </a:spcAft>
              <a:buSzPts val="840"/>
              <a:buChar char="●"/>
            </a:pPr>
            <a:r>
              <a:rPr lang="en-US" sz="1200"/>
              <a:t>Bei der Gonioskopie lässt sich kortikales Material im Kammerwinkel nachweisen: </a:t>
            </a:r>
            <a:r>
              <a:rPr lang="en-US" sz="1200">
                <a:solidFill>
                  <a:srgbClr val="0000FF"/>
                </a:solidFill>
              </a:rPr>
              <a:t>Linsenpartikelglaukom</a:t>
            </a:r>
            <a:endParaRPr sz="1200"/>
          </a:p>
          <a:p>
            <a:pPr marL="342900" lvl="0" indent="-316230" algn="l" rtl="0">
              <a:spcBef>
                <a:spcPts val="240"/>
              </a:spcBef>
              <a:spcAft>
                <a:spcPts val="0"/>
              </a:spcAft>
              <a:buSzPts val="840"/>
              <a:buChar char="●"/>
            </a:pPr>
            <a:r>
              <a:rPr lang="en-US" sz="1200"/>
              <a:t>Am wenigsten wahrscheinlich, dass sich ein erhöhter Augeninnendruck entwickelt: </a:t>
            </a:r>
            <a:r>
              <a:rPr lang="en-US" sz="1200">
                <a:solidFill>
                  <a:srgbClr val="0000FF"/>
                </a:solidFill>
              </a:rPr>
              <a:t>phakoantigenes Glaukom</a:t>
            </a:r>
            <a:endParaRPr sz="1200"/>
          </a:p>
          <a:p>
            <a:pPr marL="342900" lvl="0" indent="-316230" algn="l" rtl="0">
              <a:spcBef>
                <a:spcPts val="240"/>
              </a:spcBef>
              <a:spcAft>
                <a:spcPts val="0"/>
              </a:spcAft>
              <a:buSzPts val="840"/>
              <a:buChar char="●"/>
            </a:pPr>
            <a:r>
              <a:rPr lang="en-US" sz="1200"/>
              <a:t>Wird durch eine Reaktion des </a:t>
            </a:r>
            <a:r>
              <a:rPr lang="en-US" sz="1200" i="1"/>
              <a:t>angeborenen </a:t>
            </a:r>
            <a:r>
              <a:rPr lang="en-US" sz="1200"/>
              <a:t>Immunsystems vermittelt: </a:t>
            </a:r>
            <a:r>
              <a:rPr lang="en-US" sz="1200">
                <a:solidFill>
                  <a:srgbClr val="0000FF"/>
                </a:solidFill>
              </a:rPr>
              <a:t>phakolytisches Glaukom</a:t>
            </a:r>
            <a:endParaRPr sz="1200"/>
          </a:p>
          <a:p>
            <a:pPr marL="342900" lvl="0" indent="-316230" algn="l" rtl="0">
              <a:spcBef>
                <a:spcPts val="240"/>
              </a:spcBef>
              <a:spcAft>
                <a:spcPts val="0"/>
              </a:spcAft>
              <a:buSzPts val="840"/>
              <a:buChar char="●"/>
            </a:pPr>
            <a:r>
              <a:rPr lang="en-US" sz="1200"/>
              <a:t>Die Entwicklung von PAS stellt kein Problem dar: </a:t>
            </a:r>
            <a:r>
              <a:rPr lang="en-US" sz="1200">
                <a:solidFill>
                  <a:srgbClr val="0000FF"/>
                </a:solidFill>
              </a:rPr>
              <a:t>phakolytisches Glaukom</a:t>
            </a:r>
            <a:endParaRPr sz="1200"/>
          </a:p>
          <a:p>
            <a:pPr marL="342900" lvl="0" indent="-316230" algn="l" rtl="0">
              <a:spcBef>
                <a:spcPts val="240"/>
              </a:spcBef>
              <a:spcAft>
                <a:spcPts val="0"/>
              </a:spcAft>
              <a:buSzPts val="840"/>
              <a:buChar char="●"/>
            </a:pPr>
            <a:r>
              <a:rPr lang="en-US" sz="1200"/>
              <a:t>Typische klinische Präsentation: Ein älterer Patient mit seit langem bestehender Visusminderung am betroffenen Auge stellt sich aufgrund einer neu aufgetretenen Rötung und Schmerzen sowie einer weiteren Verschlechterung des Sehvermögens vor: </a:t>
            </a:r>
            <a:r>
              <a:rPr lang="en-US" sz="1200">
                <a:solidFill>
                  <a:srgbClr val="0000FF"/>
                </a:solidFill>
              </a:rPr>
              <a:t>phakolytisches Glaukom</a:t>
            </a:r>
            <a:endParaRPr sz="1200"/>
          </a:p>
          <a:p>
            <a:pPr marL="342900" lvl="0" indent="-316230" algn="l" rtl="0">
              <a:spcBef>
                <a:spcPts val="240"/>
              </a:spcBef>
              <a:spcAft>
                <a:spcPts val="0"/>
              </a:spcAft>
              <a:buSzPts val="840"/>
              <a:buChar char="●"/>
            </a:pPr>
            <a:r>
              <a:rPr lang="en-US" sz="1200"/>
              <a:t>Das andere Auge kann ebenfalls betroffen sein: </a:t>
            </a:r>
            <a:r>
              <a:rPr lang="en-US" sz="1200">
                <a:solidFill>
                  <a:srgbClr val="0000FF"/>
                </a:solidFill>
              </a:rPr>
              <a:t>phakoantigenes Glaukom</a:t>
            </a:r>
            <a:endParaRPr sz="1200"/>
          </a:p>
          <a:p>
            <a:pPr marL="342900" lvl="0" indent="-342900" algn="l" rtl="0">
              <a:spcBef>
                <a:spcPts val="240"/>
              </a:spcBef>
              <a:spcAft>
                <a:spcPts val="0"/>
              </a:spcAft>
              <a:buSzPts val="840"/>
              <a:buChar char="●"/>
            </a:pPr>
            <a:r>
              <a:rPr lang="en-US" sz="1200"/>
              <a:t>Das </a:t>
            </a:r>
            <a:r>
              <a:rPr lang="en-US" sz="1200" i="1"/>
              <a:t>Fehlen </a:t>
            </a:r>
            <a:r>
              <a:rPr lang="en-US" sz="1200"/>
              <a:t>von KP ist ein wichtiger klinischer Befund: </a:t>
            </a:r>
            <a:r>
              <a:rPr lang="en-US" sz="1200">
                <a:solidFill>
                  <a:srgbClr val="0000FF"/>
                </a:solidFill>
              </a:rPr>
              <a:t>phakolytisches Glaukom</a:t>
            </a:r>
            <a:endParaRPr sz="2200">
              <a:solidFill>
                <a:srgbClr val="0000FF"/>
              </a:solidFill>
            </a:endParaRPr>
          </a:p>
          <a:p>
            <a:pPr marL="0" lvl="0" indent="0" algn="l" rtl="0">
              <a:spcBef>
                <a:spcPts val="440"/>
              </a:spcBef>
              <a:spcAft>
                <a:spcPts val="0"/>
              </a:spcAft>
              <a:buSzPts val="1540"/>
              <a:buNone/>
            </a:pPr>
            <a:endParaRPr sz="2200">
              <a:solidFill>
                <a:srgbClr val="0000FF"/>
              </a:solidFill>
            </a:endParaRPr>
          </a:p>
          <a:p>
            <a:pPr marL="342900" lvl="0" indent="-245110" algn="l" rtl="0">
              <a:spcBef>
                <a:spcPts val="440"/>
              </a:spcBef>
              <a:spcAft>
                <a:spcPts val="0"/>
              </a:spcAft>
              <a:buSzPts val="1540"/>
              <a:buNone/>
            </a:pPr>
            <a:endParaRPr sz="2200">
              <a:solidFill>
                <a:srgbClr val="0000FF"/>
              </a:solidFill>
            </a:endParaRPr>
          </a:p>
        </p:txBody>
      </p:sp>
      <p:sp>
        <p:nvSpPr>
          <p:cNvPr id="1938" name="Google Shape;1938;p160"/>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939" name="Google Shape;1939;p16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160</a:t>
            </a:fld>
            <a:endParaRPr sz="1000" b="0" i="0" u="none" strike="noStrike" cap="non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1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17</a:t>
            </a:fld>
            <a:endParaRPr/>
          </a:p>
        </p:txBody>
      </p:sp>
      <p:pic>
        <p:nvPicPr>
          <p:cNvPr id="291" name="Google Shape;291;p17"/>
          <p:cNvPicPr preferRelativeResize="0"/>
          <p:nvPr/>
        </p:nvPicPr>
        <p:blipFill rotWithShape="1">
          <a:blip r:embed="rId3">
            <a:alphaModFix/>
          </a:blip>
          <a:srcRect/>
          <a:stretch/>
        </p:blipFill>
        <p:spPr>
          <a:xfrm>
            <a:off x="357808" y="228600"/>
            <a:ext cx="3670852" cy="2753139"/>
          </a:xfrm>
          <a:prstGeom prst="rect">
            <a:avLst/>
          </a:prstGeom>
          <a:noFill/>
          <a:ln>
            <a:noFill/>
          </a:ln>
        </p:spPr>
      </p:pic>
      <p:sp>
        <p:nvSpPr>
          <p:cNvPr id="292" name="Google Shape;292;p17"/>
          <p:cNvSpPr txBox="1"/>
          <p:nvPr/>
        </p:nvSpPr>
        <p:spPr>
          <a:xfrm>
            <a:off x="3287033" y="5901964"/>
            <a:ext cx="2569934"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Linsenpartikelglaukom</a:t>
            </a:r>
            <a:endParaRPr/>
          </a:p>
        </p:txBody>
      </p:sp>
      <p:pic>
        <p:nvPicPr>
          <p:cNvPr id="293" name="Google Shape;293;p17"/>
          <p:cNvPicPr preferRelativeResize="0"/>
          <p:nvPr/>
        </p:nvPicPr>
        <p:blipFill rotWithShape="1">
          <a:blip r:embed="rId4">
            <a:alphaModFix/>
          </a:blip>
          <a:srcRect/>
          <a:stretch/>
        </p:blipFill>
        <p:spPr>
          <a:xfrm>
            <a:off x="4441300" y="407651"/>
            <a:ext cx="4272832" cy="2395035"/>
          </a:xfrm>
          <a:prstGeom prst="rect">
            <a:avLst/>
          </a:prstGeom>
          <a:noFill/>
          <a:ln>
            <a:noFill/>
          </a:ln>
        </p:spPr>
      </p:pic>
      <p:pic>
        <p:nvPicPr>
          <p:cNvPr id="294" name="Google Shape;294;p17" descr="Late-onset Lens Particle Glaucoma as a Consequence of Posterior ..."/>
          <p:cNvPicPr preferRelativeResize="0"/>
          <p:nvPr/>
        </p:nvPicPr>
        <p:blipFill rotWithShape="1">
          <a:blip r:embed="rId5">
            <a:alphaModFix/>
          </a:blip>
          <a:srcRect/>
          <a:stretch/>
        </p:blipFill>
        <p:spPr>
          <a:xfrm>
            <a:off x="397567" y="3298719"/>
            <a:ext cx="3631093" cy="2416327"/>
          </a:xfrm>
          <a:prstGeom prst="rect">
            <a:avLst/>
          </a:prstGeom>
          <a:noFill/>
          <a:ln>
            <a:noFill/>
          </a:ln>
        </p:spPr>
      </p:pic>
      <p:pic>
        <p:nvPicPr>
          <p:cNvPr id="295" name="Google Shape;295;p17" descr="Late-onset Lens Particle Glaucoma as a Consequence of Posterior ..."/>
          <p:cNvPicPr preferRelativeResize="0"/>
          <p:nvPr/>
        </p:nvPicPr>
        <p:blipFill rotWithShape="1">
          <a:blip r:embed="rId6">
            <a:alphaModFix/>
          </a:blip>
          <a:srcRect/>
          <a:stretch/>
        </p:blipFill>
        <p:spPr>
          <a:xfrm>
            <a:off x="4982819" y="3287683"/>
            <a:ext cx="3631093" cy="2438398"/>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18"/>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301" name="Google Shape;301;p18"/>
          <p:cNvSpPr txBox="1">
            <a:spLocks noGrp="1"/>
          </p:cNvSpPr>
          <p:nvPr>
            <p:ph type="body" idx="1"/>
          </p:nvPr>
        </p:nvSpPr>
        <p:spPr>
          <a:xfrm>
            <a:off x="380999" y="1010424"/>
            <a:ext cx="8550965" cy="5496394"/>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a:t>Die einzige Form, die im </a:t>
            </a:r>
            <a:r>
              <a:rPr lang="en-US" sz="1200" i="1"/>
              <a:t>Gla</a:t>
            </a:r>
            <a:r>
              <a:rPr lang="en-US" sz="1200"/>
              <a:t>ukom-Lehrbuch als „selten“ beschrieben wird: </a:t>
            </a:r>
            <a:r>
              <a:rPr lang="en-US" sz="1200">
                <a:solidFill>
                  <a:srgbClr val="0000FF"/>
                </a:solidFill>
              </a:rPr>
              <a:t>phakoantigenes Glaukom</a:t>
            </a:r>
            <a:endParaRPr sz="2200">
              <a:solidFill>
                <a:srgbClr val="0000FF"/>
              </a:solidFill>
            </a:endParaRPr>
          </a:p>
          <a:p>
            <a:pPr marL="342900" lvl="0" indent="-342900" algn="l" rtl="0">
              <a:spcBef>
                <a:spcPts val="240"/>
              </a:spcBef>
              <a:spcAft>
                <a:spcPts val="0"/>
              </a:spcAft>
              <a:buSzPts val="840"/>
              <a:buChar char="●"/>
            </a:pPr>
            <a:r>
              <a:rPr lang="en-US" sz="1200"/>
              <a:t>Pathogenese durch eine entzündliche Reaktion auf in die Vorderkammer gelangte Linsenproteine:  </a:t>
            </a:r>
            <a:br>
              <a:rPr lang="en-US" sz="1200"/>
            </a:br>
            <a:r>
              <a:rPr lang="en-US" sz="1200">
                <a:solidFill>
                  <a:srgbClr val="0000FF"/>
                </a:solidFill>
              </a:rPr>
              <a:t>phakoantigenes Glaukom; phakolytisches Glaukom</a:t>
            </a:r>
            <a:endParaRPr sz="2200">
              <a:solidFill>
                <a:srgbClr val="0000FF"/>
              </a:solidFill>
            </a:endParaRPr>
          </a:p>
          <a:p>
            <a:pPr marL="342900" lvl="0" indent="-342900" algn="l" rtl="0">
              <a:spcBef>
                <a:spcPts val="240"/>
              </a:spcBef>
              <a:spcAft>
                <a:spcPts val="0"/>
              </a:spcAft>
              <a:buSzPts val="840"/>
              <a:buChar char="●"/>
            </a:pPr>
            <a:r>
              <a:rPr lang="en-US" sz="1200"/>
              <a:t>IgG-Antikörper-vermittelte Immunreaktion: </a:t>
            </a:r>
            <a:r>
              <a:rPr lang="en-US" sz="1200">
                <a:solidFill>
                  <a:srgbClr val="0000FF"/>
                </a:solidFill>
              </a:rPr>
              <a:t>phakoantigenes Glaukom</a:t>
            </a:r>
            <a:endParaRPr sz="2200">
              <a:solidFill>
                <a:srgbClr val="0000FF"/>
              </a:solidFill>
            </a:endParaRPr>
          </a:p>
          <a:p>
            <a:pPr marL="342900" lvl="0" indent="-342900" algn="l" rtl="0">
              <a:spcBef>
                <a:spcPts val="240"/>
              </a:spcBef>
              <a:spcAft>
                <a:spcPts val="0"/>
              </a:spcAft>
              <a:buSzPts val="840"/>
              <a:buChar char="●"/>
            </a:pPr>
            <a:r>
              <a:rPr lang="en-US" sz="1200"/>
              <a:t>Das Trabekelmaschenwerk (TM) ist durch Makrophagen verlegt/verstopft: </a:t>
            </a:r>
            <a:r>
              <a:rPr lang="en-US" sz="1200">
                <a:solidFill>
                  <a:srgbClr val="0000FF"/>
                </a:solidFill>
              </a:rPr>
              <a:t>phakolytisches Glaukom</a:t>
            </a:r>
            <a:endParaRPr sz="2200">
              <a:solidFill>
                <a:srgbClr val="0000FF"/>
              </a:solidFill>
            </a:endParaRPr>
          </a:p>
          <a:p>
            <a:pPr marL="342900" lvl="0" indent="-342900" algn="l" rtl="0">
              <a:spcBef>
                <a:spcPts val="240"/>
              </a:spcBef>
              <a:spcAft>
                <a:spcPts val="0"/>
              </a:spcAft>
              <a:buSzPts val="840"/>
              <a:buChar char="●"/>
            </a:pPr>
            <a:r>
              <a:rPr lang="en-US" sz="1200"/>
              <a:t>Fragmente des Linsenkortex können in der Vorderkammer sichtbar sein: </a:t>
            </a:r>
            <a:r>
              <a:rPr lang="en-US" sz="1200">
                <a:solidFill>
                  <a:srgbClr val="0000FF"/>
                </a:solidFill>
              </a:rPr>
              <a:t>Linsenpartikelglaukom</a:t>
            </a:r>
            <a:endParaRPr/>
          </a:p>
          <a:p>
            <a:pPr marL="342900" lvl="0" indent="-342900" algn="l" rtl="0">
              <a:spcBef>
                <a:spcPts val="240"/>
              </a:spcBef>
              <a:spcAft>
                <a:spcPts val="0"/>
              </a:spcAft>
              <a:buSzPts val="840"/>
              <a:buChar char="●"/>
            </a:pPr>
            <a:r>
              <a:rPr lang="en-US" sz="1200"/>
              <a:t>Auch bekannt als [Name der Erkrankung]</a:t>
            </a:r>
            <a:r>
              <a:rPr lang="en-US" sz="1200" i="1"/>
              <a:t>-Uveitis</a:t>
            </a:r>
            <a:r>
              <a:rPr lang="en-US" sz="1200"/>
              <a:t>:</a:t>
            </a:r>
            <a:endParaRPr sz="2200">
              <a:solidFill>
                <a:srgbClr val="0000FF"/>
              </a:solidFill>
            </a:endParaRPr>
          </a:p>
        </p:txBody>
      </p:sp>
      <p:sp>
        <p:nvSpPr>
          <p:cNvPr id="302" name="Google Shape;302;p18"/>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303" name="Google Shape;303;p1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18</a:t>
            </a:fld>
            <a:endParaRPr sz="1000" b="0" i="0" u="none" strike="noStrike" cap="non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19"/>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09" name="Google Shape;309;p19"/>
          <p:cNvSpPr txBox="1">
            <a:spLocks noGrp="1"/>
          </p:cNvSpPr>
          <p:nvPr>
            <p:ph type="body" idx="1"/>
          </p:nvPr>
        </p:nvSpPr>
        <p:spPr>
          <a:xfrm>
            <a:off x="380999" y="1010424"/>
            <a:ext cx="8550965" cy="5496394"/>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a:t>Die einzige Form, die im </a:t>
            </a:r>
            <a:r>
              <a:rPr lang="en-US" sz="1200" i="1"/>
              <a:t>Gla</a:t>
            </a:r>
            <a:r>
              <a:rPr lang="en-US" sz="1200"/>
              <a:t>ukom-Lehrbuch als „selten“ beschrieben wird: </a:t>
            </a:r>
            <a:r>
              <a:rPr lang="en-US" sz="1200">
                <a:solidFill>
                  <a:srgbClr val="0000FF"/>
                </a:solidFill>
              </a:rPr>
              <a:t>phakoantigenes Glaukom</a:t>
            </a:r>
            <a:endParaRPr sz="2200">
              <a:solidFill>
                <a:srgbClr val="0000FF"/>
              </a:solidFill>
            </a:endParaRPr>
          </a:p>
          <a:p>
            <a:pPr marL="342900" lvl="0" indent="-342900" algn="l" rtl="0">
              <a:spcBef>
                <a:spcPts val="240"/>
              </a:spcBef>
              <a:spcAft>
                <a:spcPts val="0"/>
              </a:spcAft>
              <a:buSzPts val="840"/>
              <a:buChar char="●"/>
            </a:pPr>
            <a:r>
              <a:rPr lang="en-US" sz="1200"/>
              <a:t>Pathogenese durch eine entzündliche Reaktion auf in die Vorderkammer gelangte Linsenproteine: </a:t>
            </a:r>
            <a:br>
              <a:rPr lang="en-US" sz="1200"/>
            </a:br>
            <a:r>
              <a:rPr lang="en-US" sz="1200">
                <a:solidFill>
                  <a:srgbClr val="0000FF"/>
                </a:solidFill>
              </a:rPr>
              <a:t>phakoantigenes Glaukom; phakolytisches Glaukom</a:t>
            </a:r>
            <a:endParaRPr sz="2200">
              <a:solidFill>
                <a:srgbClr val="0000FF"/>
              </a:solidFill>
            </a:endParaRPr>
          </a:p>
          <a:p>
            <a:pPr marL="342900" lvl="0" indent="-342900" algn="l" rtl="0">
              <a:spcBef>
                <a:spcPts val="240"/>
              </a:spcBef>
              <a:spcAft>
                <a:spcPts val="0"/>
              </a:spcAft>
              <a:buSzPts val="840"/>
              <a:buChar char="●"/>
            </a:pPr>
            <a:r>
              <a:rPr lang="en-US" sz="1200"/>
              <a:t>IgG-Antikörper-vermittelte Immunreaktion: </a:t>
            </a:r>
            <a:r>
              <a:rPr lang="en-US" sz="1200">
                <a:solidFill>
                  <a:srgbClr val="0000FF"/>
                </a:solidFill>
              </a:rPr>
              <a:t>phakoantigenes Glaukom</a:t>
            </a:r>
            <a:endParaRPr sz="2200">
              <a:solidFill>
                <a:srgbClr val="0000FF"/>
              </a:solidFill>
            </a:endParaRPr>
          </a:p>
          <a:p>
            <a:pPr marL="342900" lvl="0" indent="-342900" algn="l" rtl="0">
              <a:spcBef>
                <a:spcPts val="240"/>
              </a:spcBef>
              <a:spcAft>
                <a:spcPts val="0"/>
              </a:spcAft>
              <a:buSzPts val="840"/>
              <a:buChar char="●"/>
            </a:pPr>
            <a:r>
              <a:rPr lang="en-US" sz="1200"/>
              <a:t>Das Trabekelmaschenwerk (TM) ist durch Makrophagen verlegt/verstopft: </a:t>
            </a:r>
            <a:r>
              <a:rPr lang="en-US" sz="1200">
                <a:solidFill>
                  <a:srgbClr val="0000FF"/>
                </a:solidFill>
              </a:rPr>
              <a:t>phakolytisches Glaukom</a:t>
            </a:r>
            <a:endParaRPr sz="2200">
              <a:solidFill>
                <a:srgbClr val="0000FF"/>
              </a:solidFill>
            </a:endParaRPr>
          </a:p>
          <a:p>
            <a:pPr marL="342900" lvl="0" indent="-342900" algn="l" rtl="0">
              <a:spcBef>
                <a:spcPts val="240"/>
              </a:spcBef>
              <a:spcAft>
                <a:spcPts val="0"/>
              </a:spcAft>
              <a:buSzPts val="840"/>
              <a:buChar char="●"/>
            </a:pPr>
            <a:r>
              <a:rPr lang="en-US" sz="1200"/>
              <a:t>Fragmente des Linsenkortex können in der Vorderkammer sichtbar sein: </a:t>
            </a:r>
            <a:r>
              <a:rPr lang="en-US" sz="1200">
                <a:solidFill>
                  <a:srgbClr val="0000FF"/>
                </a:solidFill>
              </a:rPr>
              <a:t>Linsenpartikelglaukom</a:t>
            </a:r>
            <a:endParaRPr/>
          </a:p>
          <a:p>
            <a:pPr marL="342900" lvl="0" indent="-342900" algn="l" rtl="0">
              <a:spcBef>
                <a:spcPts val="240"/>
              </a:spcBef>
              <a:spcAft>
                <a:spcPts val="0"/>
              </a:spcAft>
              <a:buSzPts val="840"/>
              <a:buChar char="●"/>
            </a:pPr>
            <a:r>
              <a:rPr lang="en-US" sz="1200"/>
              <a:t>Auch bekannt als [Name der Erkrankung]</a:t>
            </a:r>
            <a:r>
              <a:rPr lang="en-US" sz="1200" i="1"/>
              <a:t>-Uveitis</a:t>
            </a:r>
            <a:r>
              <a:rPr lang="en-US" sz="1200"/>
              <a:t>: </a:t>
            </a:r>
            <a:r>
              <a:rPr lang="en-US" sz="1200">
                <a:solidFill>
                  <a:srgbClr val="0000FF"/>
                </a:solidFill>
              </a:rPr>
              <a:t>phakoantigenes Glaukom</a:t>
            </a:r>
            <a:endParaRPr sz="2200">
              <a:solidFill>
                <a:srgbClr val="0000FF"/>
              </a:solidFill>
            </a:endParaRPr>
          </a:p>
        </p:txBody>
      </p:sp>
      <p:sp>
        <p:nvSpPr>
          <p:cNvPr id="310" name="Google Shape;310;p19"/>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311" name="Google Shape;311;p19"/>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19</a:t>
            </a:fld>
            <a:endParaRPr sz="10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2"/>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64" name="Google Shape;164;p2"/>
          <p:cNvSpPr txBox="1">
            <a:spLocks noGrp="1"/>
          </p:cNvSpPr>
          <p:nvPr>
            <p:ph type="body" idx="1"/>
          </p:nvPr>
        </p:nvSpPr>
        <p:spPr>
          <a:xfrm>
            <a:off x="380999" y="1010424"/>
            <a:ext cx="8550965" cy="5496394"/>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a:t>Die einzige Form, die im </a:t>
            </a:r>
            <a:r>
              <a:rPr lang="en-US" sz="1200" i="1"/>
              <a:t>Glaukom</a:t>
            </a:r>
            <a:r>
              <a:rPr lang="en-US" sz="1200"/>
              <a:t>-Lehrbuch als „selten“ beschrieben wird: </a:t>
            </a:r>
            <a:r>
              <a:rPr lang="en-US" sz="1200">
                <a:solidFill>
                  <a:srgbClr val="0000FF"/>
                </a:solidFill>
              </a:rPr>
              <a:t>phakoantigenes Glaukom</a:t>
            </a:r>
            <a:endParaRPr sz="2200">
              <a:solidFill>
                <a:srgbClr val="0000FF"/>
              </a:solidFill>
            </a:endParaRPr>
          </a:p>
        </p:txBody>
      </p:sp>
      <p:sp>
        <p:nvSpPr>
          <p:cNvPr id="165" name="Google Shape;165;p2"/>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66" name="Google Shape;166;p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2</a:t>
            </a:fld>
            <a:endParaRPr sz="1000" b="0" i="0" u="none" strike="noStrike" cap="non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20"/>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317" name="Google Shape;317;p20"/>
          <p:cNvSpPr txBox="1">
            <a:spLocks noGrp="1"/>
          </p:cNvSpPr>
          <p:nvPr>
            <p:ph type="body" idx="1"/>
          </p:nvPr>
        </p:nvSpPr>
        <p:spPr>
          <a:xfrm>
            <a:off x="380999" y="1010424"/>
            <a:ext cx="8550965" cy="5496394"/>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a:t>Die einzige Form, die im </a:t>
            </a:r>
            <a:r>
              <a:rPr lang="en-US" sz="1200" i="1"/>
              <a:t>Gla</a:t>
            </a:r>
            <a:r>
              <a:rPr lang="en-US" sz="1200"/>
              <a:t>ukom-Lehrbuch als „selten“ beschrieben wird: </a:t>
            </a:r>
            <a:r>
              <a:rPr lang="en-US" sz="1200">
                <a:solidFill>
                  <a:srgbClr val="0000FF"/>
                </a:solidFill>
              </a:rPr>
              <a:t>phakoantigenes Glaukom</a:t>
            </a:r>
            <a:endParaRPr sz="2200">
              <a:solidFill>
                <a:srgbClr val="0000FF"/>
              </a:solidFill>
            </a:endParaRPr>
          </a:p>
          <a:p>
            <a:pPr marL="342900" lvl="0" indent="-342900" algn="l" rtl="0">
              <a:spcBef>
                <a:spcPts val="240"/>
              </a:spcBef>
              <a:spcAft>
                <a:spcPts val="0"/>
              </a:spcAft>
              <a:buSzPts val="840"/>
              <a:buChar char="●"/>
            </a:pPr>
            <a:r>
              <a:rPr lang="en-US" sz="1200"/>
              <a:t>Pathogenese durch eine entzündliche Reaktion auf in die Vorderkammer gelangte Linsenproteine: </a:t>
            </a:r>
            <a:br>
              <a:rPr lang="en-US" sz="1200"/>
            </a:br>
            <a:r>
              <a:rPr lang="en-US" sz="1200">
                <a:solidFill>
                  <a:srgbClr val="0000FF"/>
                </a:solidFill>
              </a:rPr>
              <a:t>phakoantigenes Glaukom; phakolytisches Glaukom</a:t>
            </a:r>
            <a:endParaRPr sz="2200">
              <a:solidFill>
                <a:srgbClr val="0000FF"/>
              </a:solidFill>
            </a:endParaRPr>
          </a:p>
          <a:p>
            <a:pPr marL="342900" lvl="0" indent="-342900" algn="l" rtl="0">
              <a:spcBef>
                <a:spcPts val="240"/>
              </a:spcBef>
              <a:spcAft>
                <a:spcPts val="0"/>
              </a:spcAft>
              <a:buSzPts val="840"/>
              <a:buChar char="●"/>
            </a:pPr>
            <a:r>
              <a:rPr lang="en-US" sz="1200"/>
              <a:t>IgG-Antikörper-vermittelte Immunreaktion: </a:t>
            </a:r>
            <a:r>
              <a:rPr lang="en-US" sz="1200">
                <a:solidFill>
                  <a:srgbClr val="0000FF"/>
                </a:solidFill>
              </a:rPr>
              <a:t>phakoantigenes Glaukom</a:t>
            </a:r>
            <a:endParaRPr sz="2200">
              <a:solidFill>
                <a:srgbClr val="0000FF"/>
              </a:solidFill>
            </a:endParaRPr>
          </a:p>
          <a:p>
            <a:pPr marL="342900" lvl="0" indent="-342900" algn="l" rtl="0">
              <a:spcBef>
                <a:spcPts val="240"/>
              </a:spcBef>
              <a:spcAft>
                <a:spcPts val="0"/>
              </a:spcAft>
              <a:buSzPts val="840"/>
              <a:buChar char="●"/>
            </a:pPr>
            <a:r>
              <a:rPr lang="en-US" sz="1200"/>
              <a:t>Das Trabekelmaschenwerk (TM) ist durch Makrophagen verlegt/verstopft: </a:t>
            </a:r>
            <a:r>
              <a:rPr lang="en-US" sz="1200">
                <a:solidFill>
                  <a:srgbClr val="0000FF"/>
                </a:solidFill>
              </a:rPr>
              <a:t>phakolytisches Glaukom</a:t>
            </a:r>
            <a:endParaRPr sz="2200">
              <a:solidFill>
                <a:srgbClr val="0000FF"/>
              </a:solidFill>
            </a:endParaRPr>
          </a:p>
          <a:p>
            <a:pPr marL="342900" lvl="0" indent="-342900" algn="l" rtl="0">
              <a:spcBef>
                <a:spcPts val="240"/>
              </a:spcBef>
              <a:spcAft>
                <a:spcPts val="0"/>
              </a:spcAft>
              <a:buSzPts val="840"/>
              <a:buChar char="●"/>
            </a:pPr>
            <a:r>
              <a:rPr lang="en-US" sz="1200"/>
              <a:t>Fragmente des Linsenkortex können in der Vorderkammer sichtbar sein: </a:t>
            </a:r>
            <a:r>
              <a:rPr lang="en-US" sz="1200">
                <a:solidFill>
                  <a:srgbClr val="0000FF"/>
                </a:solidFill>
              </a:rPr>
              <a:t>Linsenpartikelglaukom</a:t>
            </a:r>
            <a:endParaRPr/>
          </a:p>
          <a:p>
            <a:pPr marL="342900" lvl="0" indent="-342900" algn="l" rtl="0">
              <a:spcBef>
                <a:spcPts val="240"/>
              </a:spcBef>
              <a:spcAft>
                <a:spcPts val="0"/>
              </a:spcAft>
              <a:buSzPts val="840"/>
              <a:buChar char="●"/>
            </a:pPr>
            <a:r>
              <a:rPr lang="en-US" sz="1200"/>
              <a:t>Auch bekannt als [Name der Erkrankung]</a:t>
            </a:r>
            <a:r>
              <a:rPr lang="en-US" sz="1200" i="1"/>
              <a:t>-Uveitis</a:t>
            </a:r>
            <a:r>
              <a:rPr lang="en-US" sz="1200"/>
              <a:t>: </a:t>
            </a:r>
            <a:r>
              <a:rPr lang="en-US" sz="1200">
                <a:solidFill>
                  <a:srgbClr val="0000FF"/>
                </a:solidFill>
              </a:rPr>
              <a:t>phakoantigenes Glaukom</a:t>
            </a:r>
            <a:endParaRPr sz="2200">
              <a:solidFill>
                <a:srgbClr val="0000FF"/>
              </a:solidFill>
            </a:endParaRPr>
          </a:p>
          <a:p>
            <a:pPr marL="342900" lvl="0" indent="-342900" algn="l" rtl="0">
              <a:spcBef>
                <a:spcPts val="240"/>
              </a:spcBef>
              <a:spcAft>
                <a:spcPts val="0"/>
              </a:spcAft>
              <a:buSzPts val="840"/>
              <a:buChar char="●"/>
            </a:pPr>
            <a:r>
              <a:rPr lang="en-US" sz="1200"/>
              <a:t>Die Kapsel ist intakt:</a:t>
            </a:r>
            <a:endParaRPr sz="2200">
              <a:solidFill>
                <a:srgbClr val="0000FF"/>
              </a:solidFill>
            </a:endParaRPr>
          </a:p>
        </p:txBody>
      </p:sp>
      <p:sp>
        <p:nvSpPr>
          <p:cNvPr id="318" name="Google Shape;318;p20"/>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319" name="Google Shape;319;p2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20</a:t>
            </a:fld>
            <a:endParaRPr sz="1000" b="0" i="0" u="none" strike="noStrike" cap="non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21"/>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25" name="Google Shape;325;p21"/>
          <p:cNvSpPr txBox="1">
            <a:spLocks noGrp="1"/>
          </p:cNvSpPr>
          <p:nvPr>
            <p:ph type="body" idx="1"/>
          </p:nvPr>
        </p:nvSpPr>
        <p:spPr>
          <a:xfrm>
            <a:off x="380999" y="1010424"/>
            <a:ext cx="8550965" cy="5496394"/>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a:t>Die einzige Form, die im </a:t>
            </a:r>
            <a:r>
              <a:rPr lang="en-US" sz="1200" i="1"/>
              <a:t>Gla</a:t>
            </a:r>
            <a:r>
              <a:rPr lang="en-US" sz="1200"/>
              <a:t>ukom-Lehrbuch als „selten“ beschrieben wird: </a:t>
            </a:r>
            <a:r>
              <a:rPr lang="en-US" sz="1200">
                <a:solidFill>
                  <a:srgbClr val="0000FF"/>
                </a:solidFill>
              </a:rPr>
              <a:t>phakoantigenes Glaukom</a:t>
            </a:r>
            <a:endParaRPr sz="2200">
              <a:solidFill>
                <a:srgbClr val="0000FF"/>
              </a:solidFill>
            </a:endParaRPr>
          </a:p>
          <a:p>
            <a:pPr marL="342900" lvl="0" indent="-342900" algn="l" rtl="0">
              <a:spcBef>
                <a:spcPts val="240"/>
              </a:spcBef>
              <a:spcAft>
                <a:spcPts val="0"/>
              </a:spcAft>
              <a:buSzPts val="840"/>
              <a:buChar char="●"/>
            </a:pPr>
            <a:r>
              <a:rPr lang="en-US" sz="1200"/>
              <a:t>Pathogenese durch eine entzündliche Reaktion auf in die Vorderkammer gelangte Linsenproteine: </a:t>
            </a:r>
            <a:br>
              <a:rPr lang="en-US" sz="1200"/>
            </a:br>
            <a:r>
              <a:rPr lang="en-US" sz="1200">
                <a:solidFill>
                  <a:srgbClr val="0000FF"/>
                </a:solidFill>
              </a:rPr>
              <a:t>phakoantigenes Glaukom; phakolytisches Glaukom</a:t>
            </a:r>
            <a:endParaRPr sz="2200">
              <a:solidFill>
                <a:srgbClr val="0000FF"/>
              </a:solidFill>
            </a:endParaRPr>
          </a:p>
          <a:p>
            <a:pPr marL="342900" lvl="0" indent="-342900" algn="l" rtl="0">
              <a:spcBef>
                <a:spcPts val="240"/>
              </a:spcBef>
              <a:spcAft>
                <a:spcPts val="0"/>
              </a:spcAft>
              <a:buSzPts val="840"/>
              <a:buChar char="●"/>
            </a:pPr>
            <a:r>
              <a:rPr lang="en-US" sz="1200"/>
              <a:t>IgG-Antikörper-vermittelte Immunreaktion: </a:t>
            </a:r>
            <a:r>
              <a:rPr lang="en-US" sz="1200">
                <a:solidFill>
                  <a:srgbClr val="0000FF"/>
                </a:solidFill>
              </a:rPr>
              <a:t>phakoantigenes Glaukom</a:t>
            </a:r>
            <a:endParaRPr sz="2200">
              <a:solidFill>
                <a:srgbClr val="0000FF"/>
              </a:solidFill>
            </a:endParaRPr>
          </a:p>
          <a:p>
            <a:pPr marL="342900" lvl="0" indent="-342900" algn="l" rtl="0">
              <a:spcBef>
                <a:spcPts val="240"/>
              </a:spcBef>
              <a:spcAft>
                <a:spcPts val="0"/>
              </a:spcAft>
              <a:buSzPts val="840"/>
              <a:buChar char="●"/>
            </a:pPr>
            <a:r>
              <a:rPr lang="en-US" sz="1200"/>
              <a:t>Das Trabekelmaschenwerk (TM) ist durch Makrophagen verlegt/verstopft: </a:t>
            </a:r>
            <a:r>
              <a:rPr lang="en-US" sz="1200">
                <a:solidFill>
                  <a:srgbClr val="0000FF"/>
                </a:solidFill>
              </a:rPr>
              <a:t>phakolytisches Glaukom</a:t>
            </a:r>
            <a:endParaRPr sz="2200">
              <a:solidFill>
                <a:srgbClr val="0000FF"/>
              </a:solidFill>
            </a:endParaRPr>
          </a:p>
          <a:p>
            <a:pPr marL="342900" lvl="0" indent="-342900" algn="l" rtl="0">
              <a:spcBef>
                <a:spcPts val="240"/>
              </a:spcBef>
              <a:spcAft>
                <a:spcPts val="0"/>
              </a:spcAft>
              <a:buSzPts val="840"/>
              <a:buChar char="●"/>
            </a:pPr>
            <a:r>
              <a:rPr lang="en-US" sz="1200"/>
              <a:t>Fragmente des Linsenkortex können in der Vorderkammer sichtbar sein: </a:t>
            </a:r>
            <a:r>
              <a:rPr lang="en-US" sz="1200">
                <a:solidFill>
                  <a:srgbClr val="0000FF"/>
                </a:solidFill>
              </a:rPr>
              <a:t>Linsenpartikelglaukom</a:t>
            </a:r>
            <a:endParaRPr/>
          </a:p>
          <a:p>
            <a:pPr marL="342900" lvl="0" indent="-342900" algn="l" rtl="0">
              <a:spcBef>
                <a:spcPts val="240"/>
              </a:spcBef>
              <a:spcAft>
                <a:spcPts val="0"/>
              </a:spcAft>
              <a:buSzPts val="840"/>
              <a:buChar char="●"/>
            </a:pPr>
            <a:r>
              <a:rPr lang="en-US" sz="1200"/>
              <a:t>Auch bekannt als [Name der Erkrankung]</a:t>
            </a:r>
            <a:r>
              <a:rPr lang="en-US" sz="1200" i="1"/>
              <a:t>-Uveitis</a:t>
            </a:r>
            <a:r>
              <a:rPr lang="en-US" sz="1200"/>
              <a:t>: </a:t>
            </a:r>
            <a:r>
              <a:rPr lang="en-US" sz="1200">
                <a:solidFill>
                  <a:srgbClr val="0000FF"/>
                </a:solidFill>
              </a:rPr>
              <a:t>phakoantigenes Glaukom</a:t>
            </a:r>
            <a:endParaRPr sz="2200">
              <a:solidFill>
                <a:srgbClr val="0000FF"/>
              </a:solidFill>
            </a:endParaRPr>
          </a:p>
          <a:p>
            <a:pPr marL="342900" lvl="0" indent="-342900" algn="l" rtl="0">
              <a:spcBef>
                <a:spcPts val="240"/>
              </a:spcBef>
              <a:spcAft>
                <a:spcPts val="0"/>
              </a:spcAft>
              <a:buSzPts val="840"/>
              <a:buChar char="●"/>
            </a:pPr>
            <a:r>
              <a:rPr lang="en-US" sz="1200"/>
              <a:t>Die Kapsel ist intakt: </a:t>
            </a:r>
            <a:r>
              <a:rPr lang="en-US" sz="1200">
                <a:solidFill>
                  <a:srgbClr val="0000FF"/>
                </a:solidFill>
              </a:rPr>
              <a:t>phakolytisches Glaukom</a:t>
            </a:r>
            <a:endParaRPr sz="2200">
              <a:solidFill>
                <a:srgbClr val="0000FF"/>
              </a:solidFill>
            </a:endParaRPr>
          </a:p>
        </p:txBody>
      </p:sp>
      <p:sp>
        <p:nvSpPr>
          <p:cNvPr id="326" name="Google Shape;326;p21"/>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327" name="Google Shape;327;p21"/>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21</a:t>
            </a:fld>
            <a:endParaRPr sz="1000" b="0" i="0" u="none" strike="noStrike" cap="non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22"/>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333" name="Google Shape;333;p22"/>
          <p:cNvSpPr txBox="1">
            <a:spLocks noGrp="1"/>
          </p:cNvSpPr>
          <p:nvPr>
            <p:ph type="body" idx="1"/>
          </p:nvPr>
        </p:nvSpPr>
        <p:spPr>
          <a:xfrm>
            <a:off x="380999" y="1010424"/>
            <a:ext cx="8550965" cy="5496394"/>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a:solidFill>
                  <a:srgbClr val="BFBFBF"/>
                </a:solidFill>
              </a:rPr>
              <a:t>Die einzige Form, die im </a:t>
            </a:r>
            <a:r>
              <a:rPr lang="en-US" sz="1200" i="1">
                <a:solidFill>
                  <a:srgbClr val="BFBFBF"/>
                </a:solidFill>
              </a:rPr>
              <a:t>Gla</a:t>
            </a:r>
            <a:r>
              <a:rPr lang="en-US" sz="1200">
                <a:solidFill>
                  <a:srgbClr val="BFBFBF"/>
                </a:solidFill>
              </a:rPr>
              <a:t>ukom-Lehrbuch als „selten“ beschrieben wird: phakoantigenes Glaukom</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Pathogenese durch eine entzündliche Reaktion auf in die Vorderkammer gelangte Linsenproteine: </a:t>
            </a:r>
            <a:br>
              <a:rPr lang="en-US" sz="1200">
                <a:solidFill>
                  <a:srgbClr val="BFBFBF"/>
                </a:solidFill>
              </a:rPr>
            </a:br>
            <a:r>
              <a:rPr lang="en-US" sz="1200">
                <a:solidFill>
                  <a:srgbClr val="BFBFBF"/>
                </a:solidFill>
              </a:rPr>
              <a:t>phakoantigenes Glaukom; phakolytisches Glaukom</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IgG-Antikörper-vermittelte Immunreaktion: phakoantigenes Glaukom</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Das Trabekelmaschenwerk (TM) ist durch Makrophagen verlegt/verstopft: phakolytisches Glaukom</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Fragmente des Linsenkortex können in der Vorderkammer sichtbar sein: Linsenpartikelglaukom</a:t>
            </a:r>
            <a:endParaRPr/>
          </a:p>
          <a:p>
            <a:pPr marL="342900" lvl="0" indent="-342900" algn="l" rtl="0">
              <a:spcBef>
                <a:spcPts val="240"/>
              </a:spcBef>
              <a:spcAft>
                <a:spcPts val="0"/>
              </a:spcAft>
              <a:buSzPts val="840"/>
              <a:buChar char="●"/>
            </a:pPr>
            <a:r>
              <a:rPr lang="en-US" sz="1200">
                <a:solidFill>
                  <a:srgbClr val="BFBFBF"/>
                </a:solidFill>
              </a:rPr>
              <a:t>Auch bekannt als [Name der Erkrankung]</a:t>
            </a:r>
            <a:r>
              <a:rPr lang="en-US" sz="1200" i="1">
                <a:solidFill>
                  <a:srgbClr val="BFBFBF"/>
                </a:solidFill>
              </a:rPr>
              <a:t>-Uveitis</a:t>
            </a:r>
            <a:r>
              <a:rPr lang="en-US" sz="1200">
                <a:solidFill>
                  <a:srgbClr val="BFBFBF"/>
                </a:solidFill>
              </a:rPr>
              <a:t>: phakoantigenes Glaukom</a:t>
            </a:r>
            <a:endParaRPr sz="2200">
              <a:solidFill>
                <a:srgbClr val="BFBFBF"/>
              </a:solidFill>
            </a:endParaRPr>
          </a:p>
          <a:p>
            <a:pPr marL="342900" lvl="0" indent="-342900" algn="l" rtl="0">
              <a:spcBef>
                <a:spcPts val="240"/>
              </a:spcBef>
              <a:spcAft>
                <a:spcPts val="0"/>
              </a:spcAft>
              <a:buSzPts val="840"/>
              <a:buChar char="●"/>
            </a:pPr>
            <a:r>
              <a:rPr lang="en-US" sz="1200" b="1"/>
              <a:t>Die Kapsel ist intakt: </a:t>
            </a:r>
            <a:r>
              <a:rPr lang="en-US" sz="1200" b="1">
                <a:solidFill>
                  <a:srgbClr val="0000FF"/>
                </a:solidFill>
              </a:rPr>
              <a:t>phakolytisches Glaukom</a:t>
            </a:r>
            <a:endParaRPr sz="2200" b="1">
              <a:solidFill>
                <a:srgbClr val="0000FF"/>
              </a:solidFill>
            </a:endParaRPr>
          </a:p>
        </p:txBody>
      </p:sp>
      <p:sp>
        <p:nvSpPr>
          <p:cNvPr id="334" name="Google Shape;334;p22"/>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335" name="Google Shape;335;p2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22</a:t>
            </a:fld>
            <a:endParaRPr sz="1000" b="0" i="0" u="none" strike="noStrike" cap="none">
              <a:solidFill>
                <a:srgbClr val="000000"/>
              </a:solidFill>
              <a:latin typeface="Arial"/>
              <a:ea typeface="Arial"/>
              <a:cs typeface="Arial"/>
              <a:sym typeface="Arial"/>
            </a:endParaRPr>
          </a:p>
        </p:txBody>
      </p:sp>
      <p:sp>
        <p:nvSpPr>
          <p:cNvPr id="336" name="Google Shape;336;p22"/>
          <p:cNvSpPr txBox="1"/>
          <p:nvPr/>
        </p:nvSpPr>
        <p:spPr>
          <a:xfrm>
            <a:off x="916057" y="4870808"/>
            <a:ext cx="66261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Was lässt sich daraus über den Zustand der Kapsel bei phakoantigenem und Linsenpartikel</a:t>
            </a:r>
            <a:r>
              <a:rPr lang="en-US" sz="1200" i="1">
                <a:solidFill>
                  <a:srgbClr val="0000FF"/>
                </a:solidFill>
              </a:rPr>
              <a:t>g</a:t>
            </a:r>
            <a:r>
              <a:rPr lang="en-US" sz="1200" i="1">
                <a:solidFill>
                  <a:srgbClr val="0000FF"/>
                </a:solidFill>
                <a:latin typeface="Arial"/>
                <a:ea typeface="Arial"/>
                <a:cs typeface="Arial"/>
                <a:sym typeface="Arial"/>
              </a:rPr>
              <a:t>laukom </a:t>
            </a:r>
            <a:r>
              <a:rPr lang="en-US" sz="1200" i="1">
                <a:solidFill>
                  <a:srgbClr val="0000FF"/>
                </a:solidFill>
              </a:rPr>
              <a:t>vermuten</a:t>
            </a:r>
            <a:r>
              <a:rPr lang="en-US" sz="1200" i="1">
                <a:solidFill>
                  <a:srgbClr val="0000FF"/>
                </a:solidFill>
                <a:latin typeface="Arial"/>
                <a:ea typeface="Arial"/>
                <a:cs typeface="Arial"/>
                <a:sym typeface="Arial"/>
              </a:rPr>
              <a:t>?</a:t>
            </a:r>
            <a:endParaRPr sz="1600">
              <a:solidFill>
                <a:srgbClr val="0000FF"/>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23"/>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42" name="Google Shape;342;p23"/>
          <p:cNvSpPr txBox="1">
            <a:spLocks noGrp="1"/>
          </p:cNvSpPr>
          <p:nvPr>
            <p:ph type="body" idx="1"/>
          </p:nvPr>
        </p:nvSpPr>
        <p:spPr>
          <a:xfrm>
            <a:off x="380999" y="1010424"/>
            <a:ext cx="8550965" cy="5496394"/>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a:solidFill>
                  <a:srgbClr val="BFBFBF"/>
                </a:solidFill>
              </a:rPr>
              <a:t>Die einzige Form, die im </a:t>
            </a:r>
            <a:r>
              <a:rPr lang="en-US" sz="1200" i="1">
                <a:solidFill>
                  <a:srgbClr val="BFBFBF"/>
                </a:solidFill>
              </a:rPr>
              <a:t>Gla</a:t>
            </a:r>
            <a:r>
              <a:rPr lang="en-US" sz="1200">
                <a:solidFill>
                  <a:srgbClr val="BFBFBF"/>
                </a:solidFill>
              </a:rPr>
              <a:t>ukom-Lehrbuch als „selten“ beschrieben wird: phakoantigenes Glaukom</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Pathogenese durch eine entzündliche Reaktion auf in die Vorderkammer gelangte Linsenproteine: </a:t>
            </a:r>
            <a:br>
              <a:rPr lang="en-US" sz="1200">
                <a:solidFill>
                  <a:srgbClr val="BFBFBF"/>
                </a:solidFill>
              </a:rPr>
            </a:br>
            <a:r>
              <a:rPr lang="en-US" sz="1200">
                <a:solidFill>
                  <a:srgbClr val="BFBFBF"/>
                </a:solidFill>
              </a:rPr>
              <a:t>phakoantigenes Glaukom; phakolytisches Glaukom</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IgG-Antikörper-vermittelte Immunreaktion: phakoantigenes Glaukom</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Das Trabekelmaschenwerk (TM) ist durch Makrophagen verlegt/verstopft: phakolytisches Glaukom</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Fragmente des Linsenkortex können in der Vorderkammer sichtbar sein: Linsenpartikelglaukom</a:t>
            </a:r>
            <a:endParaRPr/>
          </a:p>
          <a:p>
            <a:pPr marL="342900" lvl="0" indent="-342900" algn="l" rtl="0">
              <a:spcBef>
                <a:spcPts val="240"/>
              </a:spcBef>
              <a:spcAft>
                <a:spcPts val="0"/>
              </a:spcAft>
              <a:buSzPts val="840"/>
              <a:buChar char="●"/>
            </a:pPr>
            <a:r>
              <a:rPr lang="en-US" sz="1200">
                <a:solidFill>
                  <a:srgbClr val="BFBFBF"/>
                </a:solidFill>
              </a:rPr>
              <a:t>Auch bekannt als [Name der Erkrankung]</a:t>
            </a:r>
            <a:r>
              <a:rPr lang="en-US" sz="1200" i="1">
                <a:solidFill>
                  <a:srgbClr val="BFBFBF"/>
                </a:solidFill>
              </a:rPr>
              <a:t>-Uveitis</a:t>
            </a:r>
            <a:r>
              <a:rPr lang="en-US" sz="1200">
                <a:solidFill>
                  <a:srgbClr val="BFBFBF"/>
                </a:solidFill>
              </a:rPr>
              <a:t>: phakoantigenes Glaukom</a:t>
            </a:r>
            <a:endParaRPr sz="2200">
              <a:solidFill>
                <a:srgbClr val="BFBFBF"/>
              </a:solidFill>
            </a:endParaRPr>
          </a:p>
          <a:p>
            <a:pPr marL="342900" lvl="0" indent="-342900" algn="l" rtl="0">
              <a:spcBef>
                <a:spcPts val="240"/>
              </a:spcBef>
              <a:spcAft>
                <a:spcPts val="0"/>
              </a:spcAft>
              <a:buSzPts val="840"/>
              <a:buChar char="●"/>
            </a:pPr>
            <a:r>
              <a:rPr lang="en-US" sz="1200" b="1"/>
              <a:t>Die Kapsel ist intakt: </a:t>
            </a:r>
            <a:r>
              <a:rPr lang="en-US" sz="1200" b="1">
                <a:solidFill>
                  <a:srgbClr val="0000FF"/>
                </a:solidFill>
              </a:rPr>
              <a:t>phakolytisches Glaukom</a:t>
            </a:r>
            <a:endParaRPr sz="2200" b="1">
              <a:solidFill>
                <a:srgbClr val="0000FF"/>
              </a:solidFill>
            </a:endParaRPr>
          </a:p>
        </p:txBody>
      </p:sp>
      <p:sp>
        <p:nvSpPr>
          <p:cNvPr id="343" name="Google Shape;343;p23"/>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344" name="Google Shape;344;p2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23</a:t>
            </a:fld>
            <a:endParaRPr sz="1000" b="0" i="0" u="none" strike="noStrike" cap="none">
              <a:solidFill>
                <a:srgbClr val="000000"/>
              </a:solidFill>
              <a:latin typeface="Arial"/>
              <a:ea typeface="Arial"/>
              <a:cs typeface="Arial"/>
              <a:sym typeface="Arial"/>
            </a:endParaRPr>
          </a:p>
        </p:txBody>
      </p:sp>
      <p:sp>
        <p:nvSpPr>
          <p:cNvPr id="345" name="Google Shape;345;p23"/>
          <p:cNvSpPr txBox="1"/>
          <p:nvPr/>
        </p:nvSpPr>
        <p:spPr>
          <a:xfrm>
            <a:off x="916057" y="4870808"/>
            <a:ext cx="6626100" cy="5799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Was lässt sich daraus über den Zustand der Kapsel bei phakoantigenem und Linsenpartikelglaukom vermuten?</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Es bedeutet (richtig), dass die Kapsel bei diesen Erkrankungen </a:t>
            </a:r>
            <a:r>
              <a:rPr lang="en-US" sz="1200" b="1">
                <a:solidFill>
                  <a:srgbClr val="0000FF"/>
                </a:solidFill>
              </a:rPr>
              <a:t>eröffnet</a:t>
            </a:r>
            <a:r>
              <a:rPr lang="en-US" sz="1200">
                <a:solidFill>
                  <a:srgbClr val="0000FF"/>
                </a:solidFill>
                <a:latin typeface="Arial"/>
                <a:ea typeface="Arial"/>
                <a:cs typeface="Arial"/>
                <a:sym typeface="Arial"/>
              </a:rPr>
              <a:t> ist.</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24"/>
          <p:cNvSpPr txBox="1">
            <a:spLocks noGrp="1"/>
          </p:cNvSpPr>
          <p:nvPr>
            <p:ph type="body" idx="1"/>
          </p:nvPr>
        </p:nvSpPr>
        <p:spPr>
          <a:xfrm>
            <a:off x="380999" y="1010424"/>
            <a:ext cx="8550965" cy="5496394"/>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a:solidFill>
                  <a:srgbClr val="BFBFBF"/>
                </a:solidFill>
              </a:rPr>
              <a:t>Die einzige Form, die im </a:t>
            </a:r>
            <a:r>
              <a:rPr lang="en-US" sz="1200" i="1">
                <a:solidFill>
                  <a:srgbClr val="BFBFBF"/>
                </a:solidFill>
              </a:rPr>
              <a:t>Glaukom</a:t>
            </a:r>
            <a:r>
              <a:rPr lang="en-US" sz="1200">
                <a:solidFill>
                  <a:srgbClr val="BFBFBF"/>
                </a:solidFill>
              </a:rPr>
              <a:t>-Lehrbuch als „selten“ beschrieben wird: phakoantigenes Glaukom</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Pathogenese durch eine entzündliche Reaktion auf in die Vorderkammer gelangte Linsenproteine:</a:t>
            </a:r>
            <a:br>
              <a:rPr lang="en-US" sz="1200">
                <a:solidFill>
                  <a:srgbClr val="BFBFBF"/>
                </a:solidFill>
              </a:rPr>
            </a:br>
            <a:r>
              <a:rPr lang="en-US" sz="1200">
                <a:solidFill>
                  <a:srgbClr val="BFBFBF"/>
                </a:solidFill>
              </a:rPr>
              <a:t>phakoantigenes Glaukom; phakolytisches Glaukom</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IgG-Antikörper-vermittelte Immunreaktion: phakoantigenes Glaukom</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Das Trabekelmaschenwerk (TM) ist durch Makrophagen verlegt/verstopft: phakolytisches Glaukom</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Fragmente des Linsenkortex können in der Vorderkammer sichtbar sein: Linsenpartikelglaukom</a:t>
            </a:r>
            <a:endParaRPr/>
          </a:p>
          <a:p>
            <a:pPr marL="342900" lvl="0" indent="-342900" algn="l" rtl="0">
              <a:spcBef>
                <a:spcPts val="240"/>
              </a:spcBef>
              <a:spcAft>
                <a:spcPts val="0"/>
              </a:spcAft>
              <a:buSzPts val="840"/>
              <a:buChar char="●"/>
            </a:pPr>
            <a:r>
              <a:rPr lang="en-US" sz="1200">
                <a:solidFill>
                  <a:srgbClr val="BFBFBF"/>
                </a:solidFill>
              </a:rPr>
              <a:t>Auch bekannt als [Name der Erkrankung]</a:t>
            </a:r>
            <a:r>
              <a:rPr lang="en-US" sz="1200" i="1">
                <a:solidFill>
                  <a:srgbClr val="BFBFBF"/>
                </a:solidFill>
              </a:rPr>
              <a:t>-Uveitis</a:t>
            </a:r>
            <a:r>
              <a:rPr lang="en-US" sz="1200">
                <a:solidFill>
                  <a:srgbClr val="BFBFBF"/>
                </a:solidFill>
              </a:rPr>
              <a:t>: phakoantigenes Glaukom</a:t>
            </a:r>
            <a:endParaRPr sz="2200">
              <a:solidFill>
                <a:srgbClr val="BFBFBF"/>
              </a:solidFill>
            </a:endParaRPr>
          </a:p>
          <a:p>
            <a:pPr marL="342900" lvl="0" indent="-342900" algn="l" rtl="0">
              <a:spcBef>
                <a:spcPts val="240"/>
              </a:spcBef>
              <a:spcAft>
                <a:spcPts val="0"/>
              </a:spcAft>
              <a:buSzPts val="840"/>
              <a:buChar char="●"/>
            </a:pPr>
            <a:r>
              <a:rPr lang="en-US" sz="1200" b="1">
                <a:solidFill>
                  <a:srgbClr val="BFBFBF"/>
                </a:solidFill>
              </a:rPr>
              <a:t>Die Kapsel </a:t>
            </a:r>
            <a:r>
              <a:rPr lang="en-US" sz="1200" b="1"/>
              <a:t>ist intakt: </a:t>
            </a:r>
            <a:r>
              <a:rPr lang="en-US" sz="1200" b="1">
                <a:solidFill>
                  <a:srgbClr val="0000FF"/>
                </a:solidFill>
              </a:rPr>
              <a:t>phakolytisches Glaukom</a:t>
            </a:r>
            <a:endParaRPr sz="2200" b="1">
              <a:solidFill>
                <a:srgbClr val="0000FF"/>
              </a:solidFill>
            </a:endParaRPr>
          </a:p>
        </p:txBody>
      </p:sp>
      <p:sp>
        <p:nvSpPr>
          <p:cNvPr id="351" name="Google Shape;351;p24"/>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rgbClr val="BFBFBF"/>
                </a:solidFill>
              </a:rPr>
              <a:t>Ordnen Sie jeder Aussage das damit verbundene </a:t>
            </a:r>
            <a:r>
              <a:rPr lang="en-US" sz="1200" b="1">
                <a:solidFill>
                  <a:srgbClr val="BFBFBF"/>
                </a:solidFill>
              </a:rPr>
              <a:t>linsenbedingte sekundäre OWG </a:t>
            </a:r>
            <a:r>
              <a:rPr lang="en-US" sz="1200">
                <a:solidFill>
                  <a:srgbClr val="BFBFBF"/>
                </a:solidFill>
              </a:rPr>
              <a:t>zu (einige Aussagen können mehreren Formen zugeordnet werden)</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b="1">
                <a:solidFill>
                  <a:srgbClr val="BFBFBF"/>
                </a:solidFill>
              </a:rPr>
              <a:t>Phakolytisches Glaukom       Phakoantigenes Glaukom    Linsenpartikelglaukom</a:t>
            </a:r>
            <a:endParaRPr sz="1200">
              <a:solidFill>
                <a:srgbClr val="BFBFBF"/>
              </a:solidFill>
            </a:endParaRPr>
          </a:p>
        </p:txBody>
      </p:sp>
      <p:sp>
        <p:nvSpPr>
          <p:cNvPr id="352" name="Google Shape;352;p2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24</a:t>
            </a:fld>
            <a:endParaRPr sz="1000" b="0" i="0" u="none" strike="noStrike" cap="none">
              <a:solidFill>
                <a:srgbClr val="000000"/>
              </a:solidFill>
              <a:latin typeface="Arial"/>
              <a:ea typeface="Arial"/>
              <a:cs typeface="Arial"/>
              <a:sym typeface="Arial"/>
            </a:endParaRPr>
          </a:p>
        </p:txBody>
      </p:sp>
      <p:sp>
        <p:nvSpPr>
          <p:cNvPr id="353" name="Google Shape;353;p24"/>
          <p:cNvSpPr txBox="1"/>
          <p:nvPr/>
        </p:nvSpPr>
        <p:spPr>
          <a:xfrm>
            <a:off x="916057" y="4870808"/>
            <a:ext cx="6626100" cy="5799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Was lässt sich daraus über den Zustand der Kapsel bei phakoantigenem und Linsenpartikelglaukom vermuten?</a:t>
            </a:r>
            <a:endParaRPr>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Es bedeutet (richtig), dass die Kapsel bei diesen Erkrankungen </a:t>
            </a:r>
            <a:r>
              <a:rPr lang="en-US" sz="1200" b="1">
                <a:solidFill>
                  <a:srgbClr val="BFBFBF"/>
                </a:solidFill>
              </a:rPr>
              <a:t>eröffnet</a:t>
            </a:r>
            <a:r>
              <a:rPr lang="en-US" sz="1200">
                <a:solidFill>
                  <a:srgbClr val="BFBFBF"/>
                </a:solidFill>
              </a:rPr>
              <a:t> ist.</a:t>
            </a:r>
            <a:endParaRPr sz="1200" i="1">
              <a:solidFill>
                <a:srgbClr val="BFBFBF"/>
              </a:solidFill>
            </a:endParaRPr>
          </a:p>
        </p:txBody>
      </p:sp>
      <p:sp>
        <p:nvSpPr>
          <p:cNvPr id="354" name="Google Shape;354;p24"/>
          <p:cNvSpPr txBox="1"/>
          <p:nvPr/>
        </p:nvSpPr>
        <p:spPr>
          <a:xfrm>
            <a:off x="7546744" y="526365"/>
            <a:ext cx="1140000" cy="2094300"/>
          </a:xfrm>
          <a:prstGeom prst="rect">
            <a:avLst/>
          </a:prstGeom>
          <a:solidFill>
            <a:srgbClr val="CCFFCC"/>
          </a:solidFill>
          <a:ln>
            <a:noFill/>
          </a:ln>
        </p:spPr>
        <p:txBody>
          <a:bodyPr spcFirstLastPara="1" wrap="square" lIns="25400" tIns="12700" rIns="25400" bIns="12700" anchor="t" anchorCtr="0">
            <a:spAutoFit/>
          </a:bodyPr>
          <a:lstStyle/>
          <a:p>
            <a:pPr marL="0" marR="0" lvl="0" indent="0" algn="l" rtl="0">
              <a:lnSpc>
                <a:spcPct val="80000"/>
              </a:lnSpc>
              <a:spcBef>
                <a:spcPts val="0"/>
              </a:spcBef>
              <a:spcAft>
                <a:spcPts val="0"/>
              </a:spcAft>
              <a:buClr>
                <a:srgbClr val="0000FF"/>
              </a:buClr>
              <a:buSzPts val="1200"/>
              <a:buFont typeface="Arial"/>
              <a:buNone/>
            </a:pPr>
            <a:r>
              <a:rPr lang="en-US" sz="1200" b="1" i="0" u="none" strike="noStrike" cap="none">
                <a:solidFill>
                  <a:srgbClr val="0000FF"/>
                </a:solidFill>
                <a:latin typeface="Arial"/>
                <a:ea typeface="Arial"/>
                <a:cs typeface="Arial"/>
                <a:sym typeface="Arial"/>
              </a:rPr>
              <a:t>P</a:t>
            </a:r>
            <a:endParaRPr/>
          </a:p>
          <a:p>
            <a:pPr marL="0" marR="0" lvl="0" indent="0" algn="l" rtl="0">
              <a:lnSpc>
                <a:spcPct val="80000"/>
              </a:lnSpc>
              <a:spcBef>
                <a:spcPts val="0"/>
              </a:spcBef>
              <a:spcAft>
                <a:spcPts val="0"/>
              </a:spcAft>
              <a:buClr>
                <a:srgbClr val="0000FF"/>
              </a:buClr>
              <a:buSzPts val="1200"/>
              <a:buFont typeface="Arial"/>
              <a:buNone/>
            </a:pPr>
            <a:r>
              <a:rPr lang="en-US" sz="1200" b="1" i="0" u="none" strike="noStrike" cap="none">
                <a:solidFill>
                  <a:srgbClr val="0000FF"/>
                </a:solidFill>
                <a:latin typeface="Arial"/>
                <a:ea typeface="Arial"/>
                <a:cs typeface="Arial"/>
                <a:sym typeface="Arial"/>
              </a:rPr>
              <a:t>h</a:t>
            </a:r>
            <a:endParaRPr/>
          </a:p>
          <a:p>
            <a:pPr marL="0" marR="0" lvl="0" indent="0" algn="l" rtl="0">
              <a:lnSpc>
                <a:spcPct val="80000"/>
              </a:lnSpc>
              <a:spcBef>
                <a:spcPts val="0"/>
              </a:spcBef>
              <a:spcAft>
                <a:spcPts val="0"/>
              </a:spcAft>
              <a:buClr>
                <a:srgbClr val="0000FF"/>
              </a:buClr>
              <a:buSzPts val="1200"/>
              <a:buFont typeface="Arial"/>
              <a:buNone/>
            </a:pPr>
            <a:r>
              <a:rPr lang="en-US" sz="1200" b="1" i="0" u="none" strike="noStrike" cap="none">
                <a:solidFill>
                  <a:srgbClr val="0000FF"/>
                </a:solidFill>
                <a:latin typeface="Arial"/>
                <a:ea typeface="Arial"/>
                <a:cs typeface="Arial"/>
                <a:sym typeface="Arial"/>
              </a:rPr>
              <a:t>a</a:t>
            </a:r>
            <a:endParaRPr/>
          </a:p>
          <a:p>
            <a:pPr marL="0" marR="0" lvl="0" indent="0" algn="l" rtl="0">
              <a:lnSpc>
                <a:spcPct val="80000"/>
              </a:lnSpc>
              <a:spcBef>
                <a:spcPts val="0"/>
              </a:spcBef>
              <a:spcAft>
                <a:spcPts val="0"/>
              </a:spcAft>
              <a:buClr>
                <a:srgbClr val="0000FF"/>
              </a:buClr>
              <a:buSzPts val="1200"/>
              <a:buFont typeface="Arial"/>
              <a:buNone/>
            </a:pPr>
            <a:r>
              <a:rPr lang="en-US" sz="1200" b="1" i="0" u="none" strike="noStrike" cap="none">
                <a:solidFill>
                  <a:srgbClr val="0000FF"/>
                </a:solidFill>
                <a:latin typeface="Arial"/>
                <a:ea typeface="Arial"/>
                <a:cs typeface="Arial"/>
                <a:sym typeface="Arial"/>
              </a:rPr>
              <a:t>c</a:t>
            </a:r>
            <a:endParaRPr/>
          </a:p>
          <a:p>
            <a:pPr marL="0" marR="0" lvl="0" indent="0" algn="l" rtl="0">
              <a:lnSpc>
                <a:spcPct val="80000"/>
              </a:lnSpc>
              <a:spcBef>
                <a:spcPts val="0"/>
              </a:spcBef>
              <a:spcAft>
                <a:spcPts val="0"/>
              </a:spcAft>
              <a:buClr>
                <a:srgbClr val="0000FF"/>
              </a:buClr>
              <a:buSzPts val="1200"/>
              <a:buFont typeface="Arial"/>
              <a:buNone/>
            </a:pPr>
            <a:r>
              <a:rPr lang="en-US" sz="1200" b="1" i="0" u="none" strike="noStrike" cap="none">
                <a:solidFill>
                  <a:srgbClr val="0000FF"/>
                </a:solidFill>
                <a:latin typeface="Arial"/>
                <a:ea typeface="Arial"/>
                <a:cs typeface="Arial"/>
                <a:sym typeface="Arial"/>
              </a:rPr>
              <a:t>o</a:t>
            </a:r>
            <a:endParaRPr/>
          </a:p>
          <a:p>
            <a:pPr marL="0" marR="0" lvl="0" indent="0" algn="l" rtl="0">
              <a:lnSpc>
                <a:spcPct val="80000"/>
              </a:lnSpc>
              <a:spcBef>
                <a:spcPts val="0"/>
              </a:spcBef>
              <a:spcAft>
                <a:spcPts val="0"/>
              </a:spcAft>
              <a:buClr>
                <a:srgbClr val="0000FF"/>
              </a:buClr>
              <a:buSzPts val="1200"/>
              <a:buFont typeface="Arial"/>
              <a:buNone/>
            </a:pPr>
            <a:r>
              <a:rPr lang="en-US" sz="1200" b="1" i="0" u="none" strike="noStrike" cap="none">
                <a:solidFill>
                  <a:srgbClr val="0000FF"/>
                </a:solidFill>
                <a:latin typeface="Arial"/>
                <a:ea typeface="Arial"/>
                <a:cs typeface="Arial"/>
                <a:sym typeface="Arial"/>
              </a:rPr>
              <a:t>a</a:t>
            </a:r>
            <a:endParaRPr/>
          </a:p>
          <a:p>
            <a:pPr marL="0" marR="0" lvl="0" indent="0" algn="l" rtl="0">
              <a:lnSpc>
                <a:spcPct val="80000"/>
              </a:lnSpc>
              <a:spcBef>
                <a:spcPts val="0"/>
              </a:spcBef>
              <a:spcAft>
                <a:spcPts val="0"/>
              </a:spcAft>
              <a:buClr>
                <a:srgbClr val="0000FF"/>
              </a:buClr>
              <a:buSzPts val="1200"/>
              <a:buFont typeface="Arial"/>
              <a:buNone/>
            </a:pPr>
            <a:r>
              <a:rPr lang="en-US" sz="1200" b="1" i="0" u="none" strike="noStrike" cap="none">
                <a:solidFill>
                  <a:srgbClr val="0000FF"/>
                </a:solidFill>
                <a:latin typeface="Arial"/>
                <a:ea typeface="Arial"/>
                <a:cs typeface="Arial"/>
                <a:sym typeface="Arial"/>
              </a:rPr>
              <a:t>n</a:t>
            </a:r>
            <a:endParaRPr/>
          </a:p>
          <a:p>
            <a:pPr marL="0" marR="0" lvl="0" indent="0" algn="l" rtl="0">
              <a:lnSpc>
                <a:spcPct val="80000"/>
              </a:lnSpc>
              <a:spcBef>
                <a:spcPts val="0"/>
              </a:spcBef>
              <a:spcAft>
                <a:spcPts val="0"/>
              </a:spcAft>
              <a:buClr>
                <a:srgbClr val="0000FF"/>
              </a:buClr>
              <a:buSzPts val="1200"/>
              <a:buFont typeface="Arial"/>
              <a:buNone/>
            </a:pPr>
            <a:r>
              <a:rPr lang="en-US" sz="1200" b="1" i="0" u="none" strike="noStrike" cap="none">
                <a:solidFill>
                  <a:srgbClr val="0000FF"/>
                </a:solidFill>
                <a:latin typeface="Arial"/>
                <a:ea typeface="Arial"/>
                <a:cs typeface="Arial"/>
                <a:sym typeface="Arial"/>
              </a:rPr>
              <a:t>t</a:t>
            </a:r>
            <a:endParaRPr/>
          </a:p>
          <a:p>
            <a:pPr marL="0" marR="0" lvl="0" indent="0" algn="l" rtl="0">
              <a:lnSpc>
                <a:spcPct val="80000"/>
              </a:lnSpc>
              <a:spcBef>
                <a:spcPts val="0"/>
              </a:spcBef>
              <a:spcAft>
                <a:spcPts val="0"/>
              </a:spcAft>
              <a:buClr>
                <a:srgbClr val="0000FF"/>
              </a:buClr>
              <a:buSzPts val="1200"/>
              <a:buFont typeface="Arial"/>
              <a:buNone/>
            </a:pPr>
            <a:r>
              <a:rPr lang="en-US" sz="1200" b="1" i="0" u="none" strike="noStrike" cap="none">
                <a:solidFill>
                  <a:srgbClr val="0000FF"/>
                </a:solidFill>
                <a:latin typeface="Arial"/>
                <a:ea typeface="Arial"/>
                <a:cs typeface="Arial"/>
                <a:sym typeface="Arial"/>
              </a:rPr>
              <a:t>i</a:t>
            </a:r>
            <a:endParaRPr sz="2000" b="1" i="0" u="none" strike="noStrike" cap="none">
              <a:solidFill>
                <a:srgbClr val="0000FF"/>
              </a:solidFill>
              <a:latin typeface="Arial"/>
              <a:ea typeface="Arial"/>
              <a:cs typeface="Arial"/>
              <a:sym typeface="Arial"/>
            </a:endParaRPr>
          </a:p>
          <a:p>
            <a:pPr marL="0" marR="0" lvl="0" indent="0" algn="l" rtl="0">
              <a:lnSpc>
                <a:spcPct val="80000"/>
              </a:lnSpc>
              <a:spcBef>
                <a:spcPts val="0"/>
              </a:spcBef>
              <a:spcAft>
                <a:spcPts val="0"/>
              </a:spcAft>
              <a:buClr>
                <a:srgbClr val="0000FF"/>
              </a:buClr>
              <a:buSzPts val="1200"/>
              <a:buFont typeface="Arial"/>
              <a:buNone/>
            </a:pPr>
            <a:r>
              <a:rPr lang="en-US" sz="1200" b="1">
                <a:solidFill>
                  <a:srgbClr val="0000FF"/>
                </a:solidFill>
              </a:rPr>
              <a:t>g</a:t>
            </a:r>
            <a:endParaRPr/>
          </a:p>
          <a:p>
            <a:pPr marL="0" marR="0" lvl="0" indent="0" algn="l" rtl="0">
              <a:lnSpc>
                <a:spcPct val="80000"/>
              </a:lnSpc>
              <a:spcBef>
                <a:spcPts val="0"/>
              </a:spcBef>
              <a:spcAft>
                <a:spcPts val="0"/>
              </a:spcAft>
              <a:buClr>
                <a:srgbClr val="0000FF"/>
              </a:buClr>
              <a:buSzPts val="1200"/>
              <a:buFont typeface="Arial"/>
              <a:buNone/>
            </a:pPr>
            <a:r>
              <a:rPr lang="en-US" sz="1200" b="1" i="0" u="none" strike="noStrike" cap="none">
                <a:solidFill>
                  <a:srgbClr val="0000FF"/>
                </a:solidFill>
                <a:latin typeface="Arial"/>
                <a:ea typeface="Arial"/>
                <a:cs typeface="Arial"/>
                <a:sym typeface="Arial"/>
              </a:rPr>
              <a:t>e</a:t>
            </a:r>
            <a:endParaRPr sz="2000" b="1" i="1" u="none" strike="noStrike" cap="none">
              <a:solidFill>
                <a:srgbClr val="0000FF"/>
              </a:solidFill>
              <a:latin typeface="Arial"/>
              <a:ea typeface="Arial"/>
              <a:cs typeface="Arial"/>
              <a:sym typeface="Arial"/>
            </a:endParaRPr>
          </a:p>
          <a:p>
            <a:pPr marL="0" marR="0" lvl="0" indent="0" algn="l" rtl="0">
              <a:lnSpc>
                <a:spcPct val="80000"/>
              </a:lnSpc>
              <a:spcBef>
                <a:spcPts val="0"/>
              </a:spcBef>
              <a:spcAft>
                <a:spcPts val="0"/>
              </a:spcAft>
              <a:buClr>
                <a:srgbClr val="FF0000"/>
              </a:buClr>
              <a:buSzPts val="1200"/>
              <a:buFont typeface="Arial"/>
              <a:buNone/>
            </a:pPr>
            <a:r>
              <a:rPr lang="en-US" sz="1200" b="1" i="1" u="none" strike="noStrike" cap="none">
                <a:solidFill>
                  <a:srgbClr val="FF0000"/>
                </a:solidFill>
                <a:latin typeface="Arial"/>
                <a:ea typeface="Arial"/>
                <a:cs typeface="Arial"/>
                <a:sym typeface="Arial"/>
              </a:rPr>
              <a:t>n</a:t>
            </a:r>
            <a:r>
              <a:rPr lang="en-US" sz="1200" b="1" i="1">
                <a:solidFill>
                  <a:srgbClr val="0000FF"/>
                </a:solidFill>
              </a:rPr>
              <a:t>ot</a:t>
            </a:r>
            <a:endParaRPr>
              <a:solidFill>
                <a:srgbClr val="0000FF"/>
              </a:solidFill>
            </a:endParaRPr>
          </a:p>
          <a:p>
            <a:pPr marL="0" marR="0" lvl="0" indent="0" algn="l" rtl="0">
              <a:lnSpc>
                <a:spcPct val="80000"/>
              </a:lnSpc>
              <a:spcBef>
                <a:spcPts val="0"/>
              </a:spcBef>
              <a:spcAft>
                <a:spcPts val="0"/>
              </a:spcAft>
              <a:buClr>
                <a:srgbClr val="FF0000"/>
              </a:buClr>
              <a:buSzPts val="1200"/>
              <a:buFont typeface="Arial"/>
              <a:buNone/>
            </a:pPr>
            <a:r>
              <a:rPr lang="en-US" sz="1200" b="1" i="1" u="none" strike="noStrike" cap="none">
                <a:solidFill>
                  <a:srgbClr val="FF0000"/>
                </a:solidFill>
                <a:latin typeface="Arial"/>
                <a:ea typeface="Arial"/>
                <a:cs typeface="Arial"/>
                <a:sym typeface="Arial"/>
              </a:rPr>
              <a:t>i</a:t>
            </a:r>
            <a:r>
              <a:rPr lang="en-US" sz="1200" b="1" i="1" u="none" strike="noStrike" cap="none">
                <a:solidFill>
                  <a:srgbClr val="0000FF"/>
                </a:solidFill>
                <a:latin typeface="Arial"/>
                <a:ea typeface="Arial"/>
                <a:cs typeface="Arial"/>
                <a:sym typeface="Arial"/>
              </a:rPr>
              <a:t>nta</a:t>
            </a:r>
            <a:r>
              <a:rPr lang="en-US" sz="1200" b="1" i="1">
                <a:solidFill>
                  <a:srgbClr val="0000FF"/>
                </a:solidFill>
              </a:rPr>
              <a:t>c</a:t>
            </a:r>
            <a:r>
              <a:rPr lang="en-US" sz="1200" b="1" i="1" u="none" strike="noStrike" cap="none">
                <a:solidFill>
                  <a:srgbClr val="0000FF"/>
                </a:solidFill>
                <a:latin typeface="Arial"/>
                <a:ea typeface="Arial"/>
                <a:cs typeface="Arial"/>
                <a:sym typeface="Arial"/>
              </a:rPr>
              <a:t>t</a:t>
            </a:r>
            <a:endParaRPr>
              <a:solidFill>
                <a:srgbClr val="0000FF"/>
              </a:solidFill>
            </a:endParaRPr>
          </a:p>
          <a:p>
            <a:pPr marL="0" marR="0" lvl="0" indent="0" algn="l" rtl="0">
              <a:lnSpc>
                <a:spcPct val="80000"/>
              </a:lnSpc>
              <a:spcBef>
                <a:spcPts val="0"/>
              </a:spcBef>
              <a:spcAft>
                <a:spcPts val="0"/>
              </a:spcAft>
              <a:buClr>
                <a:srgbClr val="FF0000"/>
              </a:buClr>
              <a:buSzPts val="1200"/>
              <a:buFont typeface="Arial"/>
              <a:buNone/>
            </a:pPr>
            <a:r>
              <a:rPr lang="en-US" sz="1200" b="1" i="1">
                <a:solidFill>
                  <a:srgbClr val="FF0000"/>
                </a:solidFill>
              </a:rPr>
              <a:t>c</a:t>
            </a:r>
            <a:r>
              <a:rPr lang="en-US" sz="1200" b="1" i="1" u="none" strike="noStrike" cap="none">
                <a:solidFill>
                  <a:srgbClr val="0000FF"/>
                </a:solidFill>
                <a:latin typeface="Arial"/>
                <a:ea typeface="Arial"/>
                <a:cs typeface="Arial"/>
                <a:sym typeface="Arial"/>
              </a:rPr>
              <a:t>aps</a:t>
            </a:r>
            <a:r>
              <a:rPr lang="en-US" sz="1200" b="1" i="1">
                <a:solidFill>
                  <a:srgbClr val="0000FF"/>
                </a:solidFill>
              </a:rPr>
              <a:t>ule</a:t>
            </a:r>
            <a:endParaRPr sz="1200" b="1" i="1">
              <a:solidFill>
                <a:srgbClr val="0000FF"/>
              </a:solidFill>
            </a:endParaRPr>
          </a:p>
        </p:txBody>
      </p:sp>
      <p:sp>
        <p:nvSpPr>
          <p:cNvPr id="355" name="Google Shape;355;p24"/>
          <p:cNvSpPr txBox="1"/>
          <p:nvPr/>
        </p:nvSpPr>
        <p:spPr>
          <a:xfrm>
            <a:off x="3329834" y="1511250"/>
            <a:ext cx="1154400" cy="1503300"/>
          </a:xfrm>
          <a:prstGeom prst="rect">
            <a:avLst/>
          </a:prstGeom>
          <a:solidFill>
            <a:srgbClr val="CCFFCC"/>
          </a:solidFill>
          <a:ln>
            <a:noFill/>
          </a:ln>
        </p:spPr>
        <p:txBody>
          <a:bodyPr spcFirstLastPara="1" wrap="square" lIns="25400" tIns="12700" rIns="25400" bIns="12700" anchor="t" anchorCtr="0">
            <a:spAutoFit/>
          </a:bodyPr>
          <a:lstStyle/>
          <a:p>
            <a:pPr marL="0" marR="0" lvl="0" indent="0" algn="l" rtl="0">
              <a:lnSpc>
                <a:spcPct val="80000"/>
              </a:lnSpc>
              <a:spcBef>
                <a:spcPts val="0"/>
              </a:spcBef>
              <a:spcAft>
                <a:spcPts val="0"/>
              </a:spcAft>
              <a:buClr>
                <a:srgbClr val="FF0000"/>
              </a:buClr>
              <a:buSzPts val="1200"/>
              <a:buFont typeface="Arial"/>
              <a:buNone/>
            </a:pPr>
            <a:r>
              <a:rPr lang="en-US" sz="1200" b="1" i="0" u="none" strike="noStrike" cap="none">
                <a:solidFill>
                  <a:srgbClr val="FF0000"/>
                </a:solidFill>
                <a:latin typeface="Arial"/>
                <a:ea typeface="Arial"/>
                <a:cs typeface="Arial"/>
                <a:sym typeface="Arial"/>
              </a:rPr>
              <a:t>P</a:t>
            </a:r>
            <a:endParaRPr/>
          </a:p>
          <a:p>
            <a:pPr marL="0" marR="0" lvl="0" indent="0" algn="l" rtl="0">
              <a:lnSpc>
                <a:spcPct val="80000"/>
              </a:lnSpc>
              <a:spcBef>
                <a:spcPts val="0"/>
              </a:spcBef>
              <a:spcAft>
                <a:spcPts val="0"/>
              </a:spcAft>
              <a:buClr>
                <a:srgbClr val="FF0000"/>
              </a:buClr>
              <a:buSzPts val="1200"/>
              <a:buFont typeface="Arial"/>
              <a:buNone/>
            </a:pPr>
            <a:r>
              <a:rPr lang="en-US" sz="1200" b="1" i="0" u="none" strike="noStrike" cap="none">
                <a:solidFill>
                  <a:srgbClr val="FF0000"/>
                </a:solidFill>
                <a:latin typeface="Arial"/>
                <a:ea typeface="Arial"/>
                <a:cs typeface="Arial"/>
                <a:sym typeface="Arial"/>
              </a:rPr>
              <a:t>h</a:t>
            </a:r>
            <a:endParaRPr/>
          </a:p>
          <a:p>
            <a:pPr marL="0" marR="0" lvl="0" indent="0" algn="l" rtl="0">
              <a:lnSpc>
                <a:spcPct val="80000"/>
              </a:lnSpc>
              <a:spcBef>
                <a:spcPts val="0"/>
              </a:spcBef>
              <a:spcAft>
                <a:spcPts val="0"/>
              </a:spcAft>
              <a:buClr>
                <a:srgbClr val="FF0000"/>
              </a:buClr>
              <a:buSzPts val="1200"/>
              <a:buFont typeface="Arial"/>
              <a:buNone/>
            </a:pPr>
            <a:r>
              <a:rPr lang="en-US" sz="1200" b="1" i="0" u="none" strike="noStrike" cap="none">
                <a:solidFill>
                  <a:srgbClr val="FF0000"/>
                </a:solidFill>
                <a:latin typeface="Arial"/>
                <a:ea typeface="Arial"/>
                <a:cs typeface="Arial"/>
                <a:sym typeface="Arial"/>
              </a:rPr>
              <a:t>a</a:t>
            </a:r>
            <a:endParaRPr/>
          </a:p>
          <a:p>
            <a:pPr marL="0" marR="0" lvl="0" indent="0" algn="l" rtl="0">
              <a:lnSpc>
                <a:spcPct val="80000"/>
              </a:lnSpc>
              <a:spcBef>
                <a:spcPts val="0"/>
              </a:spcBef>
              <a:spcAft>
                <a:spcPts val="0"/>
              </a:spcAft>
              <a:buClr>
                <a:srgbClr val="FF0000"/>
              </a:buClr>
              <a:buSzPts val="1200"/>
              <a:buFont typeface="Arial"/>
              <a:buNone/>
            </a:pPr>
            <a:r>
              <a:rPr lang="en-US" sz="1200" b="1" i="0" u="none" strike="noStrike" cap="none">
                <a:solidFill>
                  <a:srgbClr val="FF0000"/>
                </a:solidFill>
                <a:latin typeface="Arial"/>
                <a:ea typeface="Arial"/>
                <a:cs typeface="Arial"/>
                <a:sym typeface="Arial"/>
              </a:rPr>
              <a:t>c</a:t>
            </a:r>
            <a:endParaRPr/>
          </a:p>
          <a:p>
            <a:pPr marL="0" marR="0" lvl="0" indent="0" algn="l" rtl="0">
              <a:lnSpc>
                <a:spcPct val="80000"/>
              </a:lnSpc>
              <a:spcBef>
                <a:spcPts val="0"/>
              </a:spcBef>
              <a:spcAft>
                <a:spcPts val="0"/>
              </a:spcAft>
              <a:buClr>
                <a:srgbClr val="FF0000"/>
              </a:buClr>
              <a:buSzPts val="1200"/>
              <a:buFont typeface="Arial"/>
              <a:buNone/>
            </a:pPr>
            <a:r>
              <a:rPr lang="en-US" sz="1200" b="1" i="0" u="none" strike="noStrike" cap="none">
                <a:solidFill>
                  <a:srgbClr val="FF0000"/>
                </a:solidFill>
                <a:latin typeface="Arial"/>
                <a:ea typeface="Arial"/>
                <a:cs typeface="Arial"/>
                <a:sym typeface="Arial"/>
              </a:rPr>
              <a:t>o</a:t>
            </a:r>
            <a:endParaRPr/>
          </a:p>
          <a:p>
            <a:pPr marL="0" marR="0" lvl="0" indent="0" algn="l" rtl="0">
              <a:lnSpc>
                <a:spcPct val="80000"/>
              </a:lnSpc>
              <a:spcBef>
                <a:spcPts val="0"/>
              </a:spcBef>
              <a:spcAft>
                <a:spcPts val="0"/>
              </a:spcAft>
              <a:buClr>
                <a:srgbClr val="FF0000"/>
              </a:buClr>
              <a:buSzPts val="1200"/>
              <a:buFont typeface="Arial"/>
              <a:buNone/>
            </a:pPr>
            <a:r>
              <a:rPr lang="en-US" sz="1200" b="1" i="0" u="none" strike="noStrike" cap="none">
                <a:solidFill>
                  <a:srgbClr val="FF0000"/>
                </a:solidFill>
                <a:latin typeface="Arial"/>
                <a:ea typeface="Arial"/>
                <a:cs typeface="Arial"/>
                <a:sym typeface="Arial"/>
              </a:rPr>
              <a:t>l</a:t>
            </a:r>
            <a:endParaRPr/>
          </a:p>
          <a:p>
            <a:pPr marL="0" marR="0" lvl="0" indent="0" algn="l" rtl="0">
              <a:lnSpc>
                <a:spcPct val="80000"/>
              </a:lnSpc>
              <a:spcBef>
                <a:spcPts val="0"/>
              </a:spcBef>
              <a:spcAft>
                <a:spcPts val="0"/>
              </a:spcAft>
              <a:buClr>
                <a:srgbClr val="FF0000"/>
              </a:buClr>
              <a:buSzPts val="1200"/>
              <a:buFont typeface="Arial"/>
              <a:buNone/>
            </a:pPr>
            <a:r>
              <a:rPr lang="en-US" sz="1200" b="1" i="0" u="none" strike="noStrike" cap="none">
                <a:solidFill>
                  <a:srgbClr val="FF0000"/>
                </a:solidFill>
                <a:latin typeface="Arial"/>
                <a:ea typeface="Arial"/>
                <a:cs typeface="Arial"/>
                <a:sym typeface="Arial"/>
              </a:rPr>
              <a:t>y</a:t>
            </a:r>
            <a:endParaRPr sz="2000" b="1" i="1" u="none" strike="noStrike" cap="none">
              <a:solidFill>
                <a:srgbClr val="FF0000"/>
              </a:solidFill>
              <a:latin typeface="Arial"/>
              <a:ea typeface="Arial"/>
              <a:cs typeface="Arial"/>
              <a:sym typeface="Arial"/>
            </a:endParaRPr>
          </a:p>
          <a:p>
            <a:pPr marL="0" marR="0" lvl="0" indent="0" algn="l" rtl="0">
              <a:lnSpc>
                <a:spcPct val="80000"/>
              </a:lnSpc>
              <a:spcBef>
                <a:spcPts val="0"/>
              </a:spcBef>
              <a:spcAft>
                <a:spcPts val="0"/>
              </a:spcAft>
              <a:buClr>
                <a:srgbClr val="0000FF"/>
              </a:buClr>
              <a:buSzPts val="1200"/>
              <a:buFont typeface="Arial"/>
              <a:buNone/>
            </a:pPr>
            <a:r>
              <a:rPr lang="en-US" sz="1200" b="1" i="1">
                <a:solidFill>
                  <a:srgbClr val="FF0000"/>
                </a:solidFill>
              </a:rPr>
              <a:t>t</a:t>
            </a:r>
            <a:r>
              <a:rPr lang="en-US" sz="1200" b="1" i="1">
                <a:solidFill>
                  <a:srgbClr val="0000FF"/>
                </a:solidFill>
              </a:rPr>
              <a:t>hrough</a:t>
            </a:r>
            <a:endParaRPr/>
          </a:p>
          <a:p>
            <a:pPr marL="0" marR="0" lvl="0" indent="0" algn="l" rtl="0">
              <a:lnSpc>
                <a:spcPct val="80000"/>
              </a:lnSpc>
              <a:spcBef>
                <a:spcPts val="0"/>
              </a:spcBef>
              <a:spcAft>
                <a:spcPts val="0"/>
              </a:spcAft>
              <a:buClr>
                <a:srgbClr val="0000FF"/>
              </a:buClr>
              <a:buSzPts val="1200"/>
              <a:buFont typeface="Arial"/>
              <a:buNone/>
            </a:pPr>
            <a:r>
              <a:rPr lang="en-US" sz="1200" b="1" i="1">
                <a:solidFill>
                  <a:srgbClr val="FF0000"/>
                </a:solidFill>
              </a:rPr>
              <a:t>i</a:t>
            </a:r>
            <a:r>
              <a:rPr lang="en-US" sz="1200" b="1" i="1">
                <a:solidFill>
                  <a:srgbClr val="0000FF"/>
                </a:solidFill>
              </a:rPr>
              <a:t>ntact</a:t>
            </a:r>
            <a:endParaRPr/>
          </a:p>
          <a:p>
            <a:pPr marL="0" marR="0" lvl="0" indent="0" algn="l" rtl="0">
              <a:lnSpc>
                <a:spcPct val="80000"/>
              </a:lnSpc>
              <a:spcBef>
                <a:spcPts val="0"/>
              </a:spcBef>
              <a:spcAft>
                <a:spcPts val="0"/>
              </a:spcAft>
              <a:buClr>
                <a:srgbClr val="0000FF"/>
              </a:buClr>
              <a:buSzPts val="1200"/>
              <a:buFont typeface="Arial"/>
              <a:buNone/>
            </a:pPr>
            <a:r>
              <a:rPr lang="en-US" sz="1200" b="1" i="1">
                <a:solidFill>
                  <a:srgbClr val="FF0000"/>
                </a:solidFill>
              </a:rPr>
              <a:t>c</a:t>
            </a:r>
            <a:r>
              <a:rPr lang="en-US" sz="1200" b="1" i="1">
                <a:solidFill>
                  <a:srgbClr val="0000FF"/>
                </a:solidFill>
              </a:rPr>
              <a:t>apsule</a:t>
            </a:r>
            <a:endParaRPr>
              <a:solidFill>
                <a:srgbClr val="0000FF"/>
              </a:solidFill>
            </a:endParaRPr>
          </a:p>
        </p:txBody>
      </p:sp>
      <p:sp>
        <p:nvSpPr>
          <p:cNvPr id="356" name="Google Shape;356;p24"/>
          <p:cNvSpPr/>
          <p:nvPr/>
        </p:nvSpPr>
        <p:spPr>
          <a:xfrm>
            <a:off x="4484317" y="2769295"/>
            <a:ext cx="3048000" cy="1676400"/>
          </a:xfrm>
          <a:prstGeom prst="leftRightArrow">
            <a:avLst>
              <a:gd name="adj1" fmla="val 51581"/>
              <a:gd name="adj2" fmla="val 32609"/>
            </a:avLst>
          </a:prstGeom>
          <a:solidFill>
            <a:srgbClr val="656600"/>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lnSpc>
                <a:spcPct val="108333"/>
              </a:lnSpc>
              <a:spcBef>
                <a:spcPts val="0"/>
              </a:spcBef>
              <a:spcAft>
                <a:spcPts val="0"/>
              </a:spcAft>
              <a:buClr>
                <a:schemeClr val="lt1"/>
              </a:buClr>
              <a:buSzPts val="1200"/>
              <a:buFont typeface="Arial"/>
              <a:buNone/>
            </a:pPr>
            <a:r>
              <a:rPr lang="en-US" sz="1200" b="0" i="0" u="none" strike="noStrike" cap="none">
                <a:solidFill>
                  <a:schemeClr val="lt1"/>
                </a:solidFill>
                <a:latin typeface="Arial"/>
                <a:ea typeface="Arial"/>
                <a:cs typeface="Arial"/>
                <a:sym typeface="Arial"/>
              </a:rPr>
              <a:t>So merke ich mir, dass die Kapsel beim phakolytischen Glaukom intakt ist, </a:t>
            </a:r>
            <a:r>
              <a:rPr lang="en-US" sz="1200" b="1" i="0" u="none" strike="noStrike" cap="none">
                <a:solidFill>
                  <a:schemeClr val="lt1"/>
                </a:solidFill>
                <a:latin typeface="Arial"/>
                <a:ea typeface="Arial"/>
                <a:cs typeface="Arial"/>
                <a:sym typeface="Arial"/>
              </a:rPr>
              <a:t>nicht</a:t>
            </a:r>
            <a:r>
              <a:rPr lang="en-US" sz="1200" b="0" i="0" u="none" strike="noStrike" cap="none">
                <a:solidFill>
                  <a:schemeClr val="lt1"/>
                </a:solidFill>
                <a:latin typeface="Arial"/>
                <a:ea typeface="Arial"/>
                <a:cs typeface="Arial"/>
                <a:sym typeface="Arial"/>
              </a:rPr>
              <a:t> jedoch beim  phakoantigenen Glaukom.</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25"/>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362" name="Google Shape;362;p25"/>
          <p:cNvSpPr txBox="1">
            <a:spLocks noGrp="1"/>
          </p:cNvSpPr>
          <p:nvPr>
            <p:ph type="body" idx="1"/>
          </p:nvPr>
        </p:nvSpPr>
        <p:spPr>
          <a:xfrm>
            <a:off x="380999" y="1010424"/>
            <a:ext cx="8550965" cy="5496394"/>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a:t>Die einzige Form, die im </a:t>
            </a:r>
            <a:r>
              <a:rPr lang="en-US" sz="1200" i="1"/>
              <a:t>Gla</a:t>
            </a:r>
            <a:r>
              <a:rPr lang="en-US" sz="1200"/>
              <a:t>ukom-Lehrbuch als „selten“ beschrieben wird: </a:t>
            </a:r>
            <a:r>
              <a:rPr lang="en-US" sz="1200">
                <a:solidFill>
                  <a:srgbClr val="0000FF"/>
                </a:solidFill>
              </a:rPr>
              <a:t>phakoantigenes Glaukom</a:t>
            </a:r>
            <a:endParaRPr sz="2200">
              <a:solidFill>
                <a:srgbClr val="0000FF"/>
              </a:solidFill>
            </a:endParaRPr>
          </a:p>
          <a:p>
            <a:pPr marL="342900" lvl="0" indent="-342900" algn="l" rtl="0">
              <a:spcBef>
                <a:spcPts val="240"/>
              </a:spcBef>
              <a:spcAft>
                <a:spcPts val="0"/>
              </a:spcAft>
              <a:buSzPts val="840"/>
              <a:buChar char="●"/>
            </a:pPr>
            <a:r>
              <a:rPr lang="en-US" sz="1200"/>
              <a:t>Pathogenese durch eine entzündliche Reaktion auf in die Vorderkammer gelangte Linsenproteine: </a:t>
            </a:r>
            <a:br>
              <a:rPr lang="en-US" sz="1200"/>
            </a:br>
            <a:r>
              <a:rPr lang="en-US" sz="1200">
                <a:solidFill>
                  <a:srgbClr val="0000FF"/>
                </a:solidFill>
              </a:rPr>
              <a:t>phakoantigenes Glaukom; phakolytisches Glaukom</a:t>
            </a:r>
            <a:endParaRPr sz="2200">
              <a:solidFill>
                <a:srgbClr val="0000FF"/>
              </a:solidFill>
            </a:endParaRPr>
          </a:p>
          <a:p>
            <a:pPr marL="342900" lvl="0" indent="-342900" algn="l" rtl="0">
              <a:spcBef>
                <a:spcPts val="240"/>
              </a:spcBef>
              <a:spcAft>
                <a:spcPts val="0"/>
              </a:spcAft>
              <a:buSzPts val="840"/>
              <a:buChar char="●"/>
            </a:pPr>
            <a:r>
              <a:rPr lang="en-US" sz="1200"/>
              <a:t>IgG-Antikörper-vermittelte Immunreaktion: </a:t>
            </a:r>
            <a:r>
              <a:rPr lang="en-US" sz="1200">
                <a:solidFill>
                  <a:srgbClr val="0000FF"/>
                </a:solidFill>
              </a:rPr>
              <a:t>phakoantigenes Glaukom</a:t>
            </a:r>
            <a:endParaRPr sz="2200">
              <a:solidFill>
                <a:srgbClr val="0000FF"/>
              </a:solidFill>
            </a:endParaRPr>
          </a:p>
          <a:p>
            <a:pPr marL="342900" lvl="0" indent="-342900" algn="l" rtl="0">
              <a:spcBef>
                <a:spcPts val="240"/>
              </a:spcBef>
              <a:spcAft>
                <a:spcPts val="0"/>
              </a:spcAft>
              <a:buSzPts val="840"/>
              <a:buChar char="●"/>
            </a:pPr>
            <a:r>
              <a:rPr lang="en-US" sz="1200"/>
              <a:t>Das Trabekelmaschenwerk (TM) ist durch Makrophagen verlegt/verstopft: </a:t>
            </a:r>
            <a:r>
              <a:rPr lang="en-US" sz="1200">
                <a:solidFill>
                  <a:srgbClr val="0000FF"/>
                </a:solidFill>
              </a:rPr>
              <a:t>phakolytisches Glaukom</a:t>
            </a:r>
            <a:endParaRPr sz="2200">
              <a:solidFill>
                <a:srgbClr val="0000FF"/>
              </a:solidFill>
            </a:endParaRPr>
          </a:p>
          <a:p>
            <a:pPr marL="342900" lvl="0" indent="-342900" algn="l" rtl="0">
              <a:spcBef>
                <a:spcPts val="240"/>
              </a:spcBef>
              <a:spcAft>
                <a:spcPts val="0"/>
              </a:spcAft>
              <a:buSzPts val="840"/>
              <a:buChar char="●"/>
            </a:pPr>
            <a:r>
              <a:rPr lang="en-US" sz="1200"/>
              <a:t>Fragmente des Linsenkortex können in der Vorderkammer sichtbar sein: </a:t>
            </a:r>
            <a:r>
              <a:rPr lang="en-US" sz="1200">
                <a:solidFill>
                  <a:srgbClr val="0000FF"/>
                </a:solidFill>
              </a:rPr>
              <a:t>Linsenpartikelglaukom</a:t>
            </a:r>
            <a:endParaRPr/>
          </a:p>
          <a:p>
            <a:pPr marL="342900" lvl="0" indent="-342900" algn="l" rtl="0">
              <a:spcBef>
                <a:spcPts val="240"/>
              </a:spcBef>
              <a:spcAft>
                <a:spcPts val="0"/>
              </a:spcAft>
              <a:buSzPts val="840"/>
              <a:buChar char="●"/>
            </a:pPr>
            <a:r>
              <a:rPr lang="en-US" sz="1200"/>
              <a:t>Auch bekannt als [Name der Erkrankung]</a:t>
            </a:r>
            <a:r>
              <a:rPr lang="en-US" sz="1200" i="1"/>
              <a:t>-Uveitis</a:t>
            </a:r>
            <a:r>
              <a:rPr lang="en-US" sz="1200"/>
              <a:t>: </a:t>
            </a:r>
            <a:r>
              <a:rPr lang="en-US" sz="1200">
                <a:solidFill>
                  <a:srgbClr val="0000FF"/>
                </a:solidFill>
              </a:rPr>
              <a:t>phakoantigenes Glaukom</a:t>
            </a:r>
            <a:endParaRPr sz="2200">
              <a:solidFill>
                <a:srgbClr val="0000FF"/>
              </a:solidFill>
            </a:endParaRPr>
          </a:p>
          <a:p>
            <a:pPr marL="342900" lvl="0" indent="-342900" algn="l" rtl="0">
              <a:spcBef>
                <a:spcPts val="240"/>
              </a:spcBef>
              <a:spcAft>
                <a:spcPts val="0"/>
              </a:spcAft>
              <a:buSzPts val="840"/>
              <a:buChar char="●"/>
            </a:pPr>
            <a:r>
              <a:rPr lang="en-US" sz="1200"/>
              <a:t>Die Kapsel ist intakt: </a:t>
            </a:r>
            <a:r>
              <a:rPr lang="en-US" sz="1200">
                <a:solidFill>
                  <a:srgbClr val="0000FF"/>
                </a:solidFill>
              </a:rPr>
              <a:t>phakolytisches Glaukom</a:t>
            </a:r>
            <a:endParaRPr sz="2200">
              <a:solidFill>
                <a:srgbClr val="0000FF"/>
              </a:solidFill>
            </a:endParaRPr>
          </a:p>
          <a:p>
            <a:pPr marL="342900" lvl="0" indent="-342900" algn="l" rtl="0">
              <a:spcBef>
                <a:spcPts val="240"/>
              </a:spcBef>
              <a:spcAft>
                <a:spcPts val="0"/>
              </a:spcAft>
              <a:buSzPts val="840"/>
              <a:buChar char="●"/>
            </a:pPr>
            <a:r>
              <a:rPr lang="en-US" sz="1200"/>
              <a:t>Es besteht eine granulomatöse Entzündungsreaktion in der Vorderkammer:</a:t>
            </a:r>
            <a:endParaRPr sz="2200">
              <a:solidFill>
                <a:srgbClr val="0000FF"/>
              </a:solidFill>
            </a:endParaRPr>
          </a:p>
        </p:txBody>
      </p:sp>
      <p:sp>
        <p:nvSpPr>
          <p:cNvPr id="363" name="Google Shape;363;p25"/>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364" name="Google Shape;364;p2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25</a:t>
            </a:fld>
            <a:endParaRPr sz="1000" b="0" i="0" u="none" strike="noStrike" cap="non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26"/>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70" name="Google Shape;370;p26"/>
          <p:cNvSpPr txBox="1">
            <a:spLocks noGrp="1"/>
          </p:cNvSpPr>
          <p:nvPr>
            <p:ph type="body" idx="1"/>
          </p:nvPr>
        </p:nvSpPr>
        <p:spPr>
          <a:xfrm>
            <a:off x="380999" y="1010424"/>
            <a:ext cx="8550965" cy="5496394"/>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a:t>Die einzige Form, die im </a:t>
            </a:r>
            <a:r>
              <a:rPr lang="en-US" sz="1200" i="1"/>
              <a:t>Gla</a:t>
            </a:r>
            <a:r>
              <a:rPr lang="en-US" sz="1200"/>
              <a:t>ukom-Lehrbuch als „selten“ beschrieben wird: </a:t>
            </a:r>
            <a:r>
              <a:rPr lang="en-US" sz="1200">
                <a:solidFill>
                  <a:srgbClr val="0000FF"/>
                </a:solidFill>
              </a:rPr>
              <a:t>phakoantigenes Glaukom</a:t>
            </a:r>
            <a:endParaRPr sz="2200">
              <a:solidFill>
                <a:srgbClr val="0000FF"/>
              </a:solidFill>
            </a:endParaRPr>
          </a:p>
          <a:p>
            <a:pPr marL="342900" lvl="0" indent="-342900" algn="l" rtl="0">
              <a:spcBef>
                <a:spcPts val="240"/>
              </a:spcBef>
              <a:spcAft>
                <a:spcPts val="0"/>
              </a:spcAft>
              <a:buSzPts val="840"/>
              <a:buChar char="●"/>
            </a:pPr>
            <a:r>
              <a:rPr lang="en-US" sz="1200"/>
              <a:t>Pathogenese durch eine entzündliche Reaktion auf in die Vorderkammer gelangte Linsenproteine:  </a:t>
            </a:r>
            <a:br>
              <a:rPr lang="en-US" sz="1200"/>
            </a:br>
            <a:r>
              <a:rPr lang="en-US" sz="1200">
                <a:solidFill>
                  <a:srgbClr val="0000FF"/>
                </a:solidFill>
              </a:rPr>
              <a:t>phakoantigenes Glaukom; phakolytisches Glaukom</a:t>
            </a:r>
            <a:endParaRPr sz="2200">
              <a:solidFill>
                <a:srgbClr val="0000FF"/>
              </a:solidFill>
            </a:endParaRPr>
          </a:p>
          <a:p>
            <a:pPr marL="342900" lvl="0" indent="-342900" algn="l" rtl="0">
              <a:spcBef>
                <a:spcPts val="240"/>
              </a:spcBef>
              <a:spcAft>
                <a:spcPts val="0"/>
              </a:spcAft>
              <a:buSzPts val="840"/>
              <a:buChar char="●"/>
            </a:pPr>
            <a:r>
              <a:rPr lang="en-US" sz="1200"/>
              <a:t>IgG-Antikörper-vermittelte Immunreaktion: </a:t>
            </a:r>
            <a:r>
              <a:rPr lang="en-US" sz="1200">
                <a:solidFill>
                  <a:srgbClr val="0000FF"/>
                </a:solidFill>
              </a:rPr>
              <a:t>phakoantigenes Glaukom</a:t>
            </a:r>
            <a:endParaRPr sz="2200">
              <a:solidFill>
                <a:srgbClr val="0000FF"/>
              </a:solidFill>
            </a:endParaRPr>
          </a:p>
          <a:p>
            <a:pPr marL="342900" lvl="0" indent="-342900" algn="l" rtl="0">
              <a:spcBef>
                <a:spcPts val="240"/>
              </a:spcBef>
              <a:spcAft>
                <a:spcPts val="0"/>
              </a:spcAft>
              <a:buSzPts val="840"/>
              <a:buChar char="●"/>
            </a:pPr>
            <a:r>
              <a:rPr lang="en-US" sz="1200"/>
              <a:t>Das Trabekelmaschenwerk (TM) ist durch Makrophagen verlegt/verstopft: </a:t>
            </a:r>
            <a:r>
              <a:rPr lang="en-US" sz="1200">
                <a:solidFill>
                  <a:srgbClr val="0000FF"/>
                </a:solidFill>
              </a:rPr>
              <a:t>phakolytisches Glaukom</a:t>
            </a:r>
            <a:endParaRPr sz="2200">
              <a:solidFill>
                <a:srgbClr val="0000FF"/>
              </a:solidFill>
            </a:endParaRPr>
          </a:p>
          <a:p>
            <a:pPr marL="342900" lvl="0" indent="-342900" algn="l" rtl="0">
              <a:spcBef>
                <a:spcPts val="240"/>
              </a:spcBef>
              <a:spcAft>
                <a:spcPts val="0"/>
              </a:spcAft>
              <a:buSzPts val="840"/>
              <a:buChar char="●"/>
            </a:pPr>
            <a:r>
              <a:rPr lang="en-US" sz="1200"/>
              <a:t>Fragmente des Linsenkortex können in der Vorderkammer sichtbar sein: </a:t>
            </a:r>
            <a:r>
              <a:rPr lang="en-US" sz="1200">
                <a:solidFill>
                  <a:srgbClr val="0000FF"/>
                </a:solidFill>
              </a:rPr>
              <a:t>Linsenpartikelglaukom</a:t>
            </a:r>
            <a:endParaRPr/>
          </a:p>
          <a:p>
            <a:pPr marL="342900" lvl="0" indent="-342900" algn="l" rtl="0">
              <a:spcBef>
                <a:spcPts val="240"/>
              </a:spcBef>
              <a:spcAft>
                <a:spcPts val="0"/>
              </a:spcAft>
              <a:buSzPts val="840"/>
              <a:buChar char="●"/>
            </a:pPr>
            <a:r>
              <a:rPr lang="en-US" sz="1200"/>
              <a:t>Auch bekannt als [Name der Erkrankung]</a:t>
            </a:r>
            <a:r>
              <a:rPr lang="en-US" sz="1200" i="1"/>
              <a:t>-Uveitis</a:t>
            </a:r>
            <a:r>
              <a:rPr lang="en-US" sz="1200"/>
              <a:t>: </a:t>
            </a:r>
            <a:r>
              <a:rPr lang="en-US" sz="1200">
                <a:solidFill>
                  <a:srgbClr val="0000FF"/>
                </a:solidFill>
              </a:rPr>
              <a:t>phakoantigenes Glaukom</a:t>
            </a:r>
            <a:endParaRPr sz="2200">
              <a:solidFill>
                <a:srgbClr val="0000FF"/>
              </a:solidFill>
            </a:endParaRPr>
          </a:p>
          <a:p>
            <a:pPr marL="342900" lvl="0" indent="-342900" algn="l" rtl="0">
              <a:spcBef>
                <a:spcPts val="240"/>
              </a:spcBef>
              <a:spcAft>
                <a:spcPts val="0"/>
              </a:spcAft>
              <a:buSzPts val="840"/>
              <a:buChar char="●"/>
            </a:pPr>
            <a:r>
              <a:rPr lang="en-US" sz="1200"/>
              <a:t>Die Kapsel ist intakt: </a:t>
            </a:r>
            <a:r>
              <a:rPr lang="en-US" sz="1200">
                <a:solidFill>
                  <a:srgbClr val="0000FF"/>
                </a:solidFill>
              </a:rPr>
              <a:t>phakolytisches Glaukom</a:t>
            </a:r>
            <a:endParaRPr sz="2200">
              <a:solidFill>
                <a:srgbClr val="0000FF"/>
              </a:solidFill>
            </a:endParaRPr>
          </a:p>
          <a:p>
            <a:pPr marL="342900" lvl="0" indent="-342900" algn="l" rtl="0">
              <a:spcBef>
                <a:spcPts val="240"/>
              </a:spcBef>
              <a:spcAft>
                <a:spcPts val="0"/>
              </a:spcAft>
              <a:buSzPts val="840"/>
              <a:buChar char="●"/>
            </a:pPr>
            <a:r>
              <a:rPr lang="en-US" sz="1200"/>
              <a:t>Es besteht eine granulomatöse Entzündungsreaktion in der Vorderkammer: </a:t>
            </a:r>
            <a:r>
              <a:rPr lang="en-US" sz="1200">
                <a:solidFill>
                  <a:srgbClr val="0000FF"/>
                </a:solidFill>
              </a:rPr>
              <a:t>phakoantigenes Glaukom</a:t>
            </a:r>
            <a:endParaRPr sz="2200">
              <a:solidFill>
                <a:srgbClr val="0000FF"/>
              </a:solidFill>
            </a:endParaRPr>
          </a:p>
        </p:txBody>
      </p:sp>
      <p:sp>
        <p:nvSpPr>
          <p:cNvPr id="371" name="Google Shape;371;p26"/>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372" name="Google Shape;372;p2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26</a:t>
            </a:fld>
            <a:endParaRPr sz="1000" b="0" i="0" u="none" strike="noStrike" cap="none">
              <a:solidFill>
                <a:srgbClr val="000000"/>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27"/>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378" name="Google Shape;378;p27"/>
          <p:cNvSpPr txBox="1">
            <a:spLocks noGrp="1"/>
          </p:cNvSpPr>
          <p:nvPr>
            <p:ph type="body" idx="1"/>
          </p:nvPr>
        </p:nvSpPr>
        <p:spPr>
          <a:xfrm>
            <a:off x="380999" y="1010424"/>
            <a:ext cx="8550965" cy="5496394"/>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a:t>Die einzige Form, die im </a:t>
            </a:r>
            <a:r>
              <a:rPr lang="en-US" sz="1200" i="1"/>
              <a:t>Gla</a:t>
            </a:r>
            <a:r>
              <a:rPr lang="en-US" sz="1200"/>
              <a:t>ukom-Lehrbuch als „selten“ beschrieben wird: </a:t>
            </a:r>
            <a:r>
              <a:rPr lang="en-US" sz="1200">
                <a:solidFill>
                  <a:srgbClr val="0000FF"/>
                </a:solidFill>
              </a:rPr>
              <a:t>phakoantigenes Glaukom</a:t>
            </a:r>
            <a:endParaRPr sz="2200">
              <a:solidFill>
                <a:srgbClr val="0000FF"/>
              </a:solidFill>
            </a:endParaRPr>
          </a:p>
          <a:p>
            <a:pPr marL="342900" lvl="0" indent="-342900" algn="l" rtl="0">
              <a:spcBef>
                <a:spcPts val="240"/>
              </a:spcBef>
              <a:spcAft>
                <a:spcPts val="0"/>
              </a:spcAft>
              <a:buSzPts val="840"/>
              <a:buChar char="●"/>
            </a:pPr>
            <a:r>
              <a:rPr lang="en-US" sz="1200"/>
              <a:t>Pathogenese durch eine entzündliche Reaktion auf in die Vorderkammer gelangte Linsenproteine: </a:t>
            </a:r>
            <a:br>
              <a:rPr lang="en-US" sz="1200"/>
            </a:br>
            <a:r>
              <a:rPr lang="en-US" sz="1200">
                <a:solidFill>
                  <a:srgbClr val="0000FF"/>
                </a:solidFill>
              </a:rPr>
              <a:t>phakoantigenes Glaukom; phakolytisches Glaukom</a:t>
            </a:r>
            <a:endParaRPr sz="2200">
              <a:solidFill>
                <a:srgbClr val="0000FF"/>
              </a:solidFill>
            </a:endParaRPr>
          </a:p>
          <a:p>
            <a:pPr marL="342900" lvl="0" indent="-342900" algn="l" rtl="0">
              <a:spcBef>
                <a:spcPts val="240"/>
              </a:spcBef>
              <a:spcAft>
                <a:spcPts val="0"/>
              </a:spcAft>
              <a:buSzPts val="840"/>
              <a:buChar char="●"/>
            </a:pPr>
            <a:r>
              <a:rPr lang="en-US" sz="1200"/>
              <a:t>IgG-Antikörper-vermittelte Immunreaktion: </a:t>
            </a:r>
            <a:r>
              <a:rPr lang="en-US" sz="1200">
                <a:solidFill>
                  <a:srgbClr val="0000FF"/>
                </a:solidFill>
              </a:rPr>
              <a:t>phakoantigenes Glaukom</a:t>
            </a:r>
            <a:endParaRPr sz="2200">
              <a:solidFill>
                <a:srgbClr val="0000FF"/>
              </a:solidFill>
            </a:endParaRPr>
          </a:p>
          <a:p>
            <a:pPr marL="342900" lvl="0" indent="-342900" algn="l" rtl="0">
              <a:spcBef>
                <a:spcPts val="240"/>
              </a:spcBef>
              <a:spcAft>
                <a:spcPts val="0"/>
              </a:spcAft>
              <a:buSzPts val="840"/>
              <a:buChar char="●"/>
            </a:pPr>
            <a:r>
              <a:rPr lang="en-US" sz="1200"/>
              <a:t>Das Trabekelmaschenwerk (TM) ist durch Makrophagen verlegt/verstopft: </a:t>
            </a:r>
            <a:r>
              <a:rPr lang="en-US" sz="1200">
                <a:solidFill>
                  <a:srgbClr val="0000FF"/>
                </a:solidFill>
              </a:rPr>
              <a:t>phakolytisches Glaukom</a:t>
            </a:r>
            <a:endParaRPr sz="2200">
              <a:solidFill>
                <a:srgbClr val="0000FF"/>
              </a:solidFill>
            </a:endParaRPr>
          </a:p>
          <a:p>
            <a:pPr marL="342900" lvl="0" indent="-342900" algn="l" rtl="0">
              <a:spcBef>
                <a:spcPts val="240"/>
              </a:spcBef>
              <a:spcAft>
                <a:spcPts val="0"/>
              </a:spcAft>
              <a:buSzPts val="840"/>
              <a:buChar char="●"/>
            </a:pPr>
            <a:r>
              <a:rPr lang="en-US" sz="1200"/>
              <a:t>Fragmente des Linsenkortex können in der Vorderkammer sichtbar sein: </a:t>
            </a:r>
            <a:r>
              <a:rPr lang="en-US" sz="1200">
                <a:solidFill>
                  <a:srgbClr val="0000FF"/>
                </a:solidFill>
              </a:rPr>
              <a:t>Linsenpartikelglaukom</a:t>
            </a:r>
            <a:endParaRPr/>
          </a:p>
          <a:p>
            <a:pPr marL="342900" lvl="0" indent="-342900" algn="l" rtl="0">
              <a:spcBef>
                <a:spcPts val="240"/>
              </a:spcBef>
              <a:spcAft>
                <a:spcPts val="0"/>
              </a:spcAft>
              <a:buSzPts val="840"/>
              <a:buChar char="●"/>
            </a:pPr>
            <a:r>
              <a:rPr lang="en-US" sz="1200"/>
              <a:t>Auch bekannt als [Name der Erkrankung]</a:t>
            </a:r>
            <a:r>
              <a:rPr lang="en-US" sz="1200" i="1"/>
              <a:t>-Uveitis</a:t>
            </a:r>
            <a:r>
              <a:rPr lang="en-US" sz="1200"/>
              <a:t>: </a:t>
            </a:r>
            <a:r>
              <a:rPr lang="en-US" sz="1200">
                <a:solidFill>
                  <a:srgbClr val="0000FF"/>
                </a:solidFill>
              </a:rPr>
              <a:t>phakoantigenes Glaukom</a:t>
            </a:r>
            <a:endParaRPr sz="2200">
              <a:solidFill>
                <a:srgbClr val="0000FF"/>
              </a:solidFill>
            </a:endParaRPr>
          </a:p>
          <a:p>
            <a:pPr marL="342900" lvl="0" indent="-342900" algn="l" rtl="0">
              <a:spcBef>
                <a:spcPts val="240"/>
              </a:spcBef>
              <a:spcAft>
                <a:spcPts val="0"/>
              </a:spcAft>
              <a:buSzPts val="840"/>
              <a:buChar char="●"/>
            </a:pPr>
            <a:r>
              <a:rPr lang="en-US" sz="1200"/>
              <a:t>Die Kapsel ist intakt: </a:t>
            </a:r>
            <a:r>
              <a:rPr lang="en-US" sz="1200">
                <a:solidFill>
                  <a:srgbClr val="0000FF"/>
                </a:solidFill>
              </a:rPr>
              <a:t>phakolytisches Glaukom</a:t>
            </a:r>
            <a:endParaRPr sz="2200">
              <a:solidFill>
                <a:srgbClr val="0000FF"/>
              </a:solidFill>
            </a:endParaRPr>
          </a:p>
          <a:p>
            <a:pPr marL="342900" lvl="0" indent="-342900" algn="l" rtl="0">
              <a:spcBef>
                <a:spcPts val="240"/>
              </a:spcBef>
              <a:spcAft>
                <a:spcPts val="0"/>
              </a:spcAft>
              <a:buSzPts val="840"/>
              <a:buChar char="●"/>
            </a:pPr>
            <a:r>
              <a:rPr lang="en-US" sz="1200"/>
              <a:t>Es besteht eine granulomatöse Entzündungsreaktion in der Vorderkammer: </a:t>
            </a:r>
            <a:r>
              <a:rPr lang="en-US" sz="1200">
                <a:solidFill>
                  <a:srgbClr val="0000FF"/>
                </a:solidFill>
              </a:rPr>
              <a:t>phakoantigenes Glaukom</a:t>
            </a:r>
            <a:endParaRPr/>
          </a:p>
          <a:p>
            <a:pPr marL="342900" lvl="0" indent="-342900" algn="l" rtl="0">
              <a:spcBef>
                <a:spcPts val="240"/>
              </a:spcBef>
              <a:spcAft>
                <a:spcPts val="0"/>
              </a:spcAft>
              <a:buSzPts val="840"/>
              <a:buChar char="●"/>
            </a:pPr>
            <a:r>
              <a:rPr lang="en-US" sz="1200"/>
              <a:t>Reaktion auf </a:t>
            </a:r>
            <a:r>
              <a:rPr lang="en-US" sz="1200" i="1"/>
              <a:t>normale </a:t>
            </a:r>
            <a:r>
              <a:rPr lang="en-US" sz="1200"/>
              <a:t>Linsenproteine:</a:t>
            </a:r>
            <a:endParaRPr sz="2200">
              <a:solidFill>
                <a:srgbClr val="0000FF"/>
              </a:solidFill>
            </a:endParaRPr>
          </a:p>
        </p:txBody>
      </p:sp>
      <p:sp>
        <p:nvSpPr>
          <p:cNvPr id="379" name="Google Shape;379;p27"/>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380" name="Google Shape;380;p2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27</a:t>
            </a:fld>
            <a:endParaRPr sz="1000" b="0" i="0" u="none" strike="noStrike" cap="none">
              <a:solidFill>
                <a:srgbClr val="000000"/>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28"/>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86" name="Google Shape;386;p28"/>
          <p:cNvSpPr txBox="1">
            <a:spLocks noGrp="1"/>
          </p:cNvSpPr>
          <p:nvPr>
            <p:ph type="body" idx="1"/>
          </p:nvPr>
        </p:nvSpPr>
        <p:spPr>
          <a:xfrm>
            <a:off x="380999" y="1010424"/>
            <a:ext cx="8550965" cy="5496394"/>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a:t>Die einzige Form, die im </a:t>
            </a:r>
            <a:r>
              <a:rPr lang="en-US" sz="1200" i="1"/>
              <a:t>Gla</a:t>
            </a:r>
            <a:r>
              <a:rPr lang="en-US" sz="1200"/>
              <a:t>ukom-Lehrbuch als „selten“ beschrieben wird: </a:t>
            </a:r>
            <a:r>
              <a:rPr lang="en-US" sz="1200">
                <a:solidFill>
                  <a:srgbClr val="0000FF"/>
                </a:solidFill>
              </a:rPr>
              <a:t>phakoantigenes Glaukom</a:t>
            </a:r>
            <a:endParaRPr sz="2200">
              <a:solidFill>
                <a:srgbClr val="0000FF"/>
              </a:solidFill>
            </a:endParaRPr>
          </a:p>
          <a:p>
            <a:pPr marL="342900" lvl="0" indent="-342900" algn="l" rtl="0">
              <a:spcBef>
                <a:spcPts val="240"/>
              </a:spcBef>
              <a:spcAft>
                <a:spcPts val="0"/>
              </a:spcAft>
              <a:buSzPts val="840"/>
              <a:buChar char="●"/>
            </a:pPr>
            <a:r>
              <a:rPr lang="en-US" sz="1200"/>
              <a:t>Pathogenese durch eine entzündliche Reaktion auf in die Vorderkammer gelangte Linsenproteine: </a:t>
            </a:r>
            <a:br>
              <a:rPr lang="en-US" sz="1200"/>
            </a:br>
            <a:r>
              <a:rPr lang="en-US" sz="1200">
                <a:solidFill>
                  <a:srgbClr val="0000FF"/>
                </a:solidFill>
              </a:rPr>
              <a:t>phakoantigenes Glaukom; phakolytisches Glaukom</a:t>
            </a:r>
            <a:endParaRPr sz="2200">
              <a:solidFill>
                <a:srgbClr val="0000FF"/>
              </a:solidFill>
            </a:endParaRPr>
          </a:p>
          <a:p>
            <a:pPr marL="342900" lvl="0" indent="-342900" algn="l" rtl="0">
              <a:spcBef>
                <a:spcPts val="240"/>
              </a:spcBef>
              <a:spcAft>
                <a:spcPts val="0"/>
              </a:spcAft>
              <a:buSzPts val="840"/>
              <a:buChar char="●"/>
            </a:pPr>
            <a:r>
              <a:rPr lang="en-US" sz="1200"/>
              <a:t>IgG-Antikörper-vermittelte Immunreaktion: </a:t>
            </a:r>
            <a:r>
              <a:rPr lang="en-US" sz="1200">
                <a:solidFill>
                  <a:srgbClr val="0000FF"/>
                </a:solidFill>
              </a:rPr>
              <a:t>phakoantigenes Glaukom</a:t>
            </a:r>
            <a:endParaRPr sz="2200">
              <a:solidFill>
                <a:srgbClr val="0000FF"/>
              </a:solidFill>
            </a:endParaRPr>
          </a:p>
          <a:p>
            <a:pPr marL="342900" lvl="0" indent="-342900" algn="l" rtl="0">
              <a:spcBef>
                <a:spcPts val="240"/>
              </a:spcBef>
              <a:spcAft>
                <a:spcPts val="0"/>
              </a:spcAft>
              <a:buSzPts val="840"/>
              <a:buChar char="●"/>
            </a:pPr>
            <a:r>
              <a:rPr lang="en-US" sz="1200"/>
              <a:t>Das Trabekelmaschenwerk (TM) ist durch Makrophagen verlegt/verstopft: </a:t>
            </a:r>
            <a:r>
              <a:rPr lang="en-US" sz="1200">
                <a:solidFill>
                  <a:srgbClr val="0000FF"/>
                </a:solidFill>
              </a:rPr>
              <a:t>phakolytisches Glaukom</a:t>
            </a:r>
            <a:endParaRPr sz="2200">
              <a:solidFill>
                <a:srgbClr val="0000FF"/>
              </a:solidFill>
            </a:endParaRPr>
          </a:p>
          <a:p>
            <a:pPr marL="342900" lvl="0" indent="-342900" algn="l" rtl="0">
              <a:spcBef>
                <a:spcPts val="240"/>
              </a:spcBef>
              <a:spcAft>
                <a:spcPts val="0"/>
              </a:spcAft>
              <a:buSzPts val="840"/>
              <a:buChar char="●"/>
            </a:pPr>
            <a:r>
              <a:rPr lang="en-US" sz="1200"/>
              <a:t>Fragmente des Linsenkortex können in der Vorderkammer sichtbar sein: </a:t>
            </a:r>
            <a:r>
              <a:rPr lang="en-US" sz="1200">
                <a:solidFill>
                  <a:srgbClr val="0000FF"/>
                </a:solidFill>
              </a:rPr>
              <a:t>Linsenpartikelglaukom</a:t>
            </a:r>
            <a:endParaRPr/>
          </a:p>
          <a:p>
            <a:pPr marL="342900" lvl="0" indent="-342900" algn="l" rtl="0">
              <a:spcBef>
                <a:spcPts val="240"/>
              </a:spcBef>
              <a:spcAft>
                <a:spcPts val="0"/>
              </a:spcAft>
              <a:buSzPts val="840"/>
              <a:buChar char="●"/>
            </a:pPr>
            <a:r>
              <a:rPr lang="en-US" sz="1200"/>
              <a:t>Auch bekannt als [Name der Erkrankung]</a:t>
            </a:r>
            <a:r>
              <a:rPr lang="en-US" sz="1200" i="1"/>
              <a:t>-Uveitis</a:t>
            </a:r>
            <a:r>
              <a:rPr lang="en-US" sz="1200"/>
              <a:t>: </a:t>
            </a:r>
            <a:r>
              <a:rPr lang="en-US" sz="1200">
                <a:solidFill>
                  <a:srgbClr val="0000FF"/>
                </a:solidFill>
              </a:rPr>
              <a:t>phakoantigenes Glaukom</a:t>
            </a:r>
            <a:endParaRPr sz="2200">
              <a:solidFill>
                <a:srgbClr val="0000FF"/>
              </a:solidFill>
            </a:endParaRPr>
          </a:p>
          <a:p>
            <a:pPr marL="342900" lvl="0" indent="-342900" algn="l" rtl="0">
              <a:spcBef>
                <a:spcPts val="240"/>
              </a:spcBef>
              <a:spcAft>
                <a:spcPts val="0"/>
              </a:spcAft>
              <a:buSzPts val="840"/>
              <a:buChar char="●"/>
            </a:pPr>
            <a:r>
              <a:rPr lang="en-US" sz="1200"/>
              <a:t>Die Kapsel ist intakt: </a:t>
            </a:r>
            <a:r>
              <a:rPr lang="en-US" sz="1200">
                <a:solidFill>
                  <a:srgbClr val="0000FF"/>
                </a:solidFill>
              </a:rPr>
              <a:t>phakolytisches Glaukom</a:t>
            </a:r>
            <a:endParaRPr sz="2200">
              <a:solidFill>
                <a:srgbClr val="0000FF"/>
              </a:solidFill>
            </a:endParaRPr>
          </a:p>
          <a:p>
            <a:pPr marL="342900" lvl="0" indent="-342900" algn="l" rtl="0">
              <a:spcBef>
                <a:spcPts val="240"/>
              </a:spcBef>
              <a:spcAft>
                <a:spcPts val="0"/>
              </a:spcAft>
              <a:buSzPts val="840"/>
              <a:buChar char="●"/>
            </a:pPr>
            <a:r>
              <a:rPr lang="en-US" sz="1200"/>
              <a:t>Es besteht eine granulomatöse Entzündungsreaktion in der Vorderkammer: </a:t>
            </a:r>
            <a:r>
              <a:rPr lang="en-US" sz="1200">
                <a:solidFill>
                  <a:srgbClr val="0000FF"/>
                </a:solidFill>
              </a:rPr>
              <a:t>phakoantigenes Glaukom</a:t>
            </a:r>
            <a:endParaRPr/>
          </a:p>
          <a:p>
            <a:pPr marL="342900" lvl="0" indent="-342900" algn="l" rtl="0">
              <a:spcBef>
                <a:spcPts val="240"/>
              </a:spcBef>
              <a:spcAft>
                <a:spcPts val="0"/>
              </a:spcAft>
              <a:buSzPts val="840"/>
              <a:buChar char="●"/>
            </a:pPr>
            <a:r>
              <a:rPr lang="en-US" sz="1200"/>
              <a:t>Reaktion auf </a:t>
            </a:r>
            <a:r>
              <a:rPr lang="en-US" sz="1200" i="1"/>
              <a:t>normale </a:t>
            </a:r>
            <a:r>
              <a:rPr lang="en-US" sz="1200"/>
              <a:t>Linsenproteine: </a:t>
            </a:r>
            <a:r>
              <a:rPr lang="en-US" sz="1200">
                <a:solidFill>
                  <a:srgbClr val="0000FF"/>
                </a:solidFill>
              </a:rPr>
              <a:t>phakoantigenes Glaukom</a:t>
            </a:r>
            <a:endParaRPr sz="2200">
              <a:solidFill>
                <a:srgbClr val="0000FF"/>
              </a:solidFill>
            </a:endParaRPr>
          </a:p>
        </p:txBody>
      </p:sp>
      <p:sp>
        <p:nvSpPr>
          <p:cNvPr id="387" name="Google Shape;387;p28"/>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388" name="Google Shape;388;p2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28</a:t>
            </a:fld>
            <a:endParaRPr sz="1000" b="0" i="0" u="none" strike="noStrike" cap="none">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29"/>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394" name="Google Shape;394;p29"/>
          <p:cNvSpPr txBox="1">
            <a:spLocks noGrp="1"/>
          </p:cNvSpPr>
          <p:nvPr>
            <p:ph type="body" idx="1"/>
          </p:nvPr>
        </p:nvSpPr>
        <p:spPr>
          <a:xfrm>
            <a:off x="380999" y="1010424"/>
            <a:ext cx="8550965"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Die einzige Form, die im </a:t>
            </a:r>
            <a:r>
              <a:rPr lang="en-US" sz="1200" i="1">
                <a:solidFill>
                  <a:srgbClr val="BFBFBF"/>
                </a:solidFill>
              </a:rPr>
              <a:t>Gla</a:t>
            </a:r>
            <a:r>
              <a:rPr lang="en-US" sz="1200">
                <a:solidFill>
                  <a:srgbClr val="BFBFBF"/>
                </a:solidFill>
              </a:rPr>
              <a:t>ukom-Lehrbuch als „selten“ beschrieben wird: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Pathogenese durch eine entzündliche Reaktion auf in die Vorderkammer gelangte Linsenproteine: </a:t>
            </a:r>
            <a:br>
              <a:rPr lang="en-US" sz="1200">
                <a:solidFill>
                  <a:srgbClr val="BFBFBF"/>
                </a:solidFill>
              </a:rPr>
            </a:br>
            <a:r>
              <a:rPr lang="en-US" sz="1200">
                <a:solidFill>
                  <a:srgbClr val="BFBFBF"/>
                </a:solidFill>
              </a:rPr>
              <a:t>phakoantigenes Glaukom; phakolytisches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IgG-Antikörper-vermittelte Immunreaktion: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Das Trabekelmaschenwerk (TM) ist durch Makrophagen verlegt/verstopft: phakolytisches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Fragmente des Linsenkortex können in der Vorderkammer sichtbar sein: Linsenpartikelglaukom</a:t>
            </a:r>
            <a:endParaRPr>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Auch bekannt als [Name der Erkrankung]</a:t>
            </a:r>
            <a:r>
              <a:rPr lang="en-US" sz="1200" i="1">
                <a:solidFill>
                  <a:srgbClr val="BFBFBF"/>
                </a:solidFill>
              </a:rPr>
              <a:t>-Uveitis</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Die Kapsel ist intakt: phakolytisches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Es besteht eine granulomatöse Entzündungsreaktion in der Vorderkammer: phakoantigenes Glaukom</a:t>
            </a:r>
            <a:endParaRPr>
              <a:solidFill>
                <a:srgbClr val="BFBFBF"/>
              </a:solidFill>
            </a:endParaRPr>
          </a:p>
          <a:p>
            <a:pPr marL="342900" lvl="0" indent="-316230" algn="l" rtl="0">
              <a:spcBef>
                <a:spcPts val="240"/>
              </a:spcBef>
              <a:spcAft>
                <a:spcPts val="0"/>
              </a:spcAft>
              <a:buSzPts val="840"/>
              <a:buChar char="●"/>
            </a:pPr>
            <a:r>
              <a:rPr lang="en-US" sz="1200" b="1"/>
              <a:t>Reaktion auf </a:t>
            </a:r>
            <a:r>
              <a:rPr lang="en-US" sz="1200" b="1" i="1"/>
              <a:t>normale </a:t>
            </a:r>
            <a:r>
              <a:rPr lang="en-US" sz="1200" b="1"/>
              <a:t>Linsenproteine: </a:t>
            </a:r>
            <a:r>
              <a:rPr lang="en-US" sz="1200" b="1">
                <a:solidFill>
                  <a:srgbClr val="0000FF"/>
                </a:solidFill>
              </a:rPr>
              <a:t>phakoantigenes Glaukom</a:t>
            </a:r>
            <a:endParaRPr sz="1200" b="1">
              <a:solidFill>
                <a:srgbClr val="BFBFBF"/>
              </a:solidFill>
            </a:endParaRPr>
          </a:p>
        </p:txBody>
      </p:sp>
      <p:sp>
        <p:nvSpPr>
          <p:cNvPr id="395" name="Google Shape;395;p29"/>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396" name="Google Shape;396;p29"/>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29</a:t>
            </a:fld>
            <a:endParaRPr sz="1000" b="0" i="0" u="none" strike="noStrike" cap="none">
              <a:solidFill>
                <a:srgbClr val="000000"/>
              </a:solidFill>
              <a:latin typeface="Arial"/>
              <a:ea typeface="Arial"/>
              <a:cs typeface="Arial"/>
              <a:sym typeface="Arial"/>
            </a:endParaRPr>
          </a:p>
        </p:txBody>
      </p:sp>
      <p:sp>
        <p:nvSpPr>
          <p:cNvPr id="397" name="Google Shape;397;p29"/>
          <p:cNvSpPr txBox="1"/>
          <p:nvPr/>
        </p:nvSpPr>
        <p:spPr>
          <a:xfrm>
            <a:off x="954158" y="1467597"/>
            <a:ext cx="6798300" cy="15033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rPr>
              <a:t>Welche Bedeutung hat die Tatsache, dass das phakoantigene Glaukom durch eine Immunreaktion gegen normale, körpereigene Linsenproteine vermittelt wird?</a:t>
            </a:r>
            <a:endParaRPr sz="1600" i="1">
              <a:solidFill>
                <a:srgbClr val="C8C860"/>
              </a:solidFill>
              <a:latin typeface="Arial"/>
              <a:ea typeface="Arial"/>
              <a:cs typeface="Arial"/>
              <a:sym typeface="Arial"/>
            </a:endParaRPr>
          </a:p>
          <a:p>
            <a:pPr marL="0" marR="0" lvl="0" indent="0" algn="l" rtl="0">
              <a:spcBef>
                <a:spcPts val="0"/>
              </a:spcBef>
              <a:spcAft>
                <a:spcPts val="0"/>
              </a:spcAft>
              <a:buNone/>
            </a:pPr>
            <a:r>
              <a:rPr lang="en-US" sz="1200">
                <a:solidFill>
                  <a:srgbClr val="C8C860"/>
                </a:solidFill>
                <a:latin typeface="Arial"/>
                <a:ea typeface="Arial"/>
                <a:cs typeface="Arial"/>
                <a:sym typeface="Arial"/>
              </a:rPr>
              <a:t>In phaken Augen gelangen winzige Mengen an Linsenproteinen durch die Kapsel in die Vorderkammer. Aus diesem Grund genießen normale Linsenproteine ein gewisses Maß an immunologischer Privilegierung und werden vom Auge gut vertragen. Eine Verletzung der Kapsel führt jedoch dazu, dass große Mengen an Linsenproteinen in die Vorderkammer gelangen. Wenn dieser Zustrom die Privilegierung aufhebt, kann es zu schweren Entzündungen, d. h. zu einer phakoantigenen Uveitis – und zu einem Glaukom – kommen.</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3"/>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72" name="Google Shape;172;p3"/>
          <p:cNvSpPr txBox="1">
            <a:spLocks noGrp="1"/>
          </p:cNvSpPr>
          <p:nvPr>
            <p:ph type="body" idx="1"/>
          </p:nvPr>
        </p:nvSpPr>
        <p:spPr>
          <a:xfrm>
            <a:off x="380999" y="1010424"/>
            <a:ext cx="8550965" cy="5496394"/>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a:t>Die einzige Form, die im </a:t>
            </a:r>
            <a:r>
              <a:rPr lang="en-US" sz="1200" i="1"/>
              <a:t>Gla</a:t>
            </a:r>
            <a:r>
              <a:rPr lang="en-US" sz="1200"/>
              <a:t>ukom-Lehrbuch als „selten“ beschrieben wird: </a:t>
            </a:r>
            <a:r>
              <a:rPr lang="en-US" sz="1200">
                <a:solidFill>
                  <a:srgbClr val="0000FF"/>
                </a:solidFill>
              </a:rPr>
              <a:t>phakoantigenes Glaukom</a:t>
            </a:r>
            <a:endParaRPr sz="2200">
              <a:solidFill>
                <a:srgbClr val="0000FF"/>
              </a:solidFill>
            </a:endParaRPr>
          </a:p>
          <a:p>
            <a:pPr marL="342900" lvl="0" indent="-342900" algn="l" rtl="0">
              <a:spcBef>
                <a:spcPts val="240"/>
              </a:spcBef>
              <a:spcAft>
                <a:spcPts val="0"/>
              </a:spcAft>
              <a:buSzPts val="840"/>
              <a:buChar char="●"/>
            </a:pPr>
            <a:r>
              <a:rPr lang="en-US" sz="1200"/>
              <a:t>Pathogenese durch eine entzündliche Reaktion auf in die Vorderkammer gelangte Linsenproteine:</a:t>
            </a:r>
            <a:endParaRPr sz="2200">
              <a:solidFill>
                <a:srgbClr val="0000FF"/>
              </a:solidFill>
            </a:endParaRPr>
          </a:p>
        </p:txBody>
      </p:sp>
      <p:sp>
        <p:nvSpPr>
          <p:cNvPr id="173" name="Google Shape;173;p3"/>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74" name="Google Shape;174;p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3</a:t>
            </a:fld>
            <a:endParaRPr sz="1000" b="0" i="0" u="none" strike="noStrike" cap="non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30"/>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03" name="Google Shape;403;p30"/>
          <p:cNvSpPr txBox="1">
            <a:spLocks noGrp="1"/>
          </p:cNvSpPr>
          <p:nvPr>
            <p:ph type="body" idx="1"/>
          </p:nvPr>
        </p:nvSpPr>
        <p:spPr>
          <a:xfrm>
            <a:off x="380999" y="1010424"/>
            <a:ext cx="8550965"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Die einzige Form, die im </a:t>
            </a:r>
            <a:r>
              <a:rPr lang="en-US" sz="1200" i="1">
                <a:solidFill>
                  <a:srgbClr val="BFBFBF"/>
                </a:solidFill>
              </a:rPr>
              <a:t>Gla</a:t>
            </a:r>
            <a:r>
              <a:rPr lang="en-US" sz="1200">
                <a:solidFill>
                  <a:srgbClr val="BFBFBF"/>
                </a:solidFill>
              </a:rPr>
              <a:t>ukom-Lehrbuch als „selten“ beschrieben wird: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Pathogenese durch eine entzündliche Reaktion auf in die Vorderkammer gelangte Linsenproteine: </a:t>
            </a:r>
            <a:br>
              <a:rPr lang="en-US" sz="1200">
                <a:solidFill>
                  <a:srgbClr val="BFBFBF"/>
                </a:solidFill>
              </a:rPr>
            </a:br>
            <a:r>
              <a:rPr lang="en-US" sz="1200">
                <a:solidFill>
                  <a:srgbClr val="BFBFBF"/>
                </a:solidFill>
              </a:rPr>
              <a:t>phakoantigenes Glaukom; phakolytisches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IgG-Antikörper-vermittelte Immunreaktion: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Das Trabekelmaschenwerk (TM) ist durch Makrophagen verlegt/verstopft: phakolytisches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Fragmente des Linsenkortex können in der Vorderkammer sichtbar sein: Linsenpartikelglaukom</a:t>
            </a:r>
            <a:endParaRPr>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Auch bekannt als [Name der Erkrankung]</a:t>
            </a:r>
            <a:r>
              <a:rPr lang="en-US" sz="1200" i="1">
                <a:solidFill>
                  <a:srgbClr val="BFBFBF"/>
                </a:solidFill>
              </a:rPr>
              <a:t>-Uveitis</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Die Kapsel ist intakt: phakolytisches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Es besteht eine granulomatöse Entzündungsreaktion in der Vorderkammer: phakoantigenes Glaukom</a:t>
            </a:r>
            <a:endParaRPr>
              <a:solidFill>
                <a:srgbClr val="BFBFBF"/>
              </a:solidFill>
            </a:endParaRPr>
          </a:p>
          <a:p>
            <a:pPr marL="342900" lvl="0" indent="-316230" algn="l" rtl="0">
              <a:spcBef>
                <a:spcPts val="240"/>
              </a:spcBef>
              <a:spcAft>
                <a:spcPts val="0"/>
              </a:spcAft>
              <a:buSzPts val="840"/>
              <a:buChar char="●"/>
            </a:pPr>
            <a:r>
              <a:rPr lang="en-US" sz="1200" b="1"/>
              <a:t>Reaktion auf </a:t>
            </a:r>
            <a:r>
              <a:rPr lang="en-US" sz="1200" b="1" i="1"/>
              <a:t>normale </a:t>
            </a:r>
            <a:r>
              <a:rPr lang="en-US" sz="1200" b="1"/>
              <a:t>Linsenproteine: </a:t>
            </a:r>
            <a:r>
              <a:rPr lang="en-US" sz="1200" b="1">
                <a:solidFill>
                  <a:srgbClr val="0000FF"/>
                </a:solidFill>
              </a:rPr>
              <a:t>phakoantigenes Glaukom</a:t>
            </a:r>
            <a:endParaRPr sz="1200">
              <a:solidFill>
                <a:srgbClr val="BFBFBF"/>
              </a:solidFill>
            </a:endParaRPr>
          </a:p>
        </p:txBody>
      </p:sp>
      <p:sp>
        <p:nvSpPr>
          <p:cNvPr id="404" name="Google Shape;404;p30"/>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405" name="Google Shape;405;p3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30</a:t>
            </a:fld>
            <a:endParaRPr sz="1000" b="0" i="0" u="none" strike="noStrike" cap="none">
              <a:solidFill>
                <a:srgbClr val="000000"/>
              </a:solidFill>
              <a:latin typeface="Arial"/>
              <a:ea typeface="Arial"/>
              <a:cs typeface="Arial"/>
              <a:sym typeface="Arial"/>
            </a:endParaRPr>
          </a:p>
        </p:txBody>
      </p:sp>
      <p:sp>
        <p:nvSpPr>
          <p:cNvPr id="406" name="Google Shape;406;p30"/>
          <p:cNvSpPr txBox="1"/>
          <p:nvPr/>
        </p:nvSpPr>
        <p:spPr>
          <a:xfrm>
            <a:off x="954158" y="1467597"/>
            <a:ext cx="6798300" cy="15033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Welche Bedeutung hat die Tatsache, dass das phakoantigene Glaukom durch eine Immunreaktion gegen normale, körpereigene Linsenproteine vermittelt wird?</a:t>
            </a:r>
            <a:endParaRPr/>
          </a:p>
          <a:p>
            <a:pPr marL="0" marR="0" lvl="0" indent="0" algn="l" rtl="0">
              <a:spcBef>
                <a:spcPts val="0"/>
              </a:spcBef>
              <a:spcAft>
                <a:spcPts val="0"/>
              </a:spcAft>
              <a:buNone/>
            </a:pPr>
            <a:r>
              <a:rPr lang="en-US" sz="1200">
                <a:solidFill>
                  <a:srgbClr val="0000FF"/>
                </a:solidFill>
              </a:rPr>
              <a:t>Bei phaken Augen gelangen geringste Mengen an Linsenproteinen durch die intakte Linsenkapsel in die Vorderkammer. Aufgrund dieses kontinuierlichen, physiologischen Antigenkontakts besitzen normale Linsenproteine eine gewisse immunologische Privilegierung und werden vom Auge gut toleriert.</a:t>
            </a:r>
            <a:r>
              <a:rPr lang="en-US" sz="1200">
                <a:solidFill>
                  <a:srgbClr val="0000FF"/>
                </a:solidFill>
                <a:latin typeface="Arial"/>
                <a:ea typeface="Arial"/>
                <a:cs typeface="Arial"/>
                <a:sym typeface="Arial"/>
              </a:rPr>
              <a:t> </a:t>
            </a:r>
            <a:r>
              <a:rPr lang="en-US" sz="1200">
                <a:solidFill>
                  <a:srgbClr val="C8C860"/>
                </a:solidFill>
                <a:latin typeface="Arial"/>
                <a:ea typeface="Arial"/>
                <a:cs typeface="Arial"/>
                <a:sym typeface="Arial"/>
              </a:rPr>
              <a:t>Eine Verletzung der Kapsel führt jedoch dazu, dass große Mengen an Linsenproteinen in die Vorderkammer gelangen. Wenn dieser Zustrom die Privilegierung aufhebt, kann es zu schweren Entzündungen, d. h. zu einer phakoantigenen Uveitis – und zu einem Glaukom – kommen.</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31"/>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12" name="Google Shape;412;p31"/>
          <p:cNvSpPr txBox="1">
            <a:spLocks noGrp="1"/>
          </p:cNvSpPr>
          <p:nvPr>
            <p:ph type="body" idx="1"/>
          </p:nvPr>
        </p:nvSpPr>
        <p:spPr>
          <a:xfrm>
            <a:off x="380999" y="1010424"/>
            <a:ext cx="8550965"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Die einzige Form, die im </a:t>
            </a:r>
            <a:r>
              <a:rPr lang="en-US" sz="1200" i="1">
                <a:solidFill>
                  <a:srgbClr val="BFBFBF"/>
                </a:solidFill>
              </a:rPr>
              <a:t>Gla</a:t>
            </a:r>
            <a:r>
              <a:rPr lang="en-US" sz="1200">
                <a:solidFill>
                  <a:srgbClr val="BFBFBF"/>
                </a:solidFill>
              </a:rPr>
              <a:t>ukom-Lehrbuch als „selten“ beschrieben wird: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Pathogenese durch eine entzündliche Reaktion auf in die Vorderkammer gelangte Linsenproteine: </a:t>
            </a:r>
            <a:br>
              <a:rPr lang="en-US" sz="1200">
                <a:solidFill>
                  <a:srgbClr val="BFBFBF"/>
                </a:solidFill>
              </a:rPr>
            </a:br>
            <a:r>
              <a:rPr lang="en-US" sz="1200">
                <a:solidFill>
                  <a:srgbClr val="BFBFBF"/>
                </a:solidFill>
              </a:rPr>
              <a:t>phakoantigenes Glaukom; phakolytisches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IgG-Antikörper-vermittelte Immunreaktion: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Das Trabekelmaschenwerk (TM) ist durch Makrophagen verlegt/verstopft: phakolytisches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Fragmente des Linsenkortex können in der Vorderkammer sichtbar sein: Linsenpartikelglaukom</a:t>
            </a:r>
            <a:endParaRPr>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Auch bekannt als [Name der Erkrankung]</a:t>
            </a:r>
            <a:r>
              <a:rPr lang="en-US" sz="1200" i="1">
                <a:solidFill>
                  <a:srgbClr val="BFBFBF"/>
                </a:solidFill>
              </a:rPr>
              <a:t>-Uveitis</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Die Kapsel ist intakt: phakolytisches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Es besteht eine granulomatöse Entzündungsreaktion in der Vorderkammer: phakoantigenes Glaukom</a:t>
            </a:r>
            <a:endParaRPr>
              <a:solidFill>
                <a:srgbClr val="BFBFBF"/>
              </a:solidFill>
            </a:endParaRPr>
          </a:p>
          <a:p>
            <a:pPr marL="342900" lvl="0" indent="-316230" algn="l" rtl="0">
              <a:spcBef>
                <a:spcPts val="240"/>
              </a:spcBef>
              <a:spcAft>
                <a:spcPts val="0"/>
              </a:spcAft>
              <a:buSzPts val="840"/>
              <a:buChar char="●"/>
            </a:pPr>
            <a:r>
              <a:rPr lang="en-US" sz="1200" b="1"/>
              <a:t>Reaktion auf </a:t>
            </a:r>
            <a:r>
              <a:rPr lang="en-US" sz="1200" b="1" i="1"/>
              <a:t>normale </a:t>
            </a:r>
            <a:r>
              <a:rPr lang="en-US" sz="1200" b="1"/>
              <a:t>Linsenproteine: </a:t>
            </a:r>
            <a:r>
              <a:rPr lang="en-US" sz="1200" b="1">
                <a:solidFill>
                  <a:srgbClr val="0000FF"/>
                </a:solidFill>
              </a:rPr>
              <a:t>phakoantigenes Glaukom</a:t>
            </a:r>
            <a:endParaRPr sz="1200">
              <a:solidFill>
                <a:srgbClr val="BFBFBF"/>
              </a:solidFill>
            </a:endParaRPr>
          </a:p>
        </p:txBody>
      </p:sp>
      <p:sp>
        <p:nvSpPr>
          <p:cNvPr id="413" name="Google Shape;413;p31"/>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414" name="Google Shape;414;p31"/>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31</a:t>
            </a:fld>
            <a:endParaRPr sz="1000" b="0" i="0" u="none" strike="noStrike" cap="none">
              <a:solidFill>
                <a:srgbClr val="000000"/>
              </a:solidFill>
              <a:latin typeface="Arial"/>
              <a:ea typeface="Arial"/>
              <a:cs typeface="Arial"/>
              <a:sym typeface="Arial"/>
            </a:endParaRPr>
          </a:p>
        </p:txBody>
      </p:sp>
      <p:sp>
        <p:nvSpPr>
          <p:cNvPr id="415" name="Google Shape;415;p31"/>
          <p:cNvSpPr txBox="1"/>
          <p:nvPr/>
        </p:nvSpPr>
        <p:spPr>
          <a:xfrm>
            <a:off x="954158" y="1467597"/>
            <a:ext cx="6798300" cy="18726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Welche Bedeutung hat die Tatsache, dass das phakoantigene Glaukom durch eine Immunreaktion gegen normale, körpereigene Linsenproteine vermittelt wird?</a:t>
            </a:r>
            <a:endParaRPr>
              <a:solidFill>
                <a:schemeClr val="dk1"/>
              </a:solidFill>
            </a:endParaRPr>
          </a:p>
          <a:p>
            <a:pPr marL="0" marR="0" lvl="0" indent="0" algn="l" rtl="0">
              <a:spcBef>
                <a:spcPts val="0"/>
              </a:spcBef>
              <a:spcAft>
                <a:spcPts val="0"/>
              </a:spcAft>
              <a:buNone/>
            </a:pPr>
            <a:r>
              <a:rPr lang="en-US" sz="1200">
                <a:solidFill>
                  <a:srgbClr val="0000FF"/>
                </a:solidFill>
              </a:rPr>
              <a:t>Bei phaken Augen gelangen geringste Mengen an Linsenproteinen durch die intakte Linsenkapsel in die Vorderkammer. Aufgrund dieses kontinuierlichen, physiologischen Antigenkontakts besitzen normale Linsenproteine eine gewisse immunologische Privilegierung und werden vom Auge gut toleriert.</a:t>
            </a:r>
            <a:r>
              <a:rPr lang="en-US" sz="1200">
                <a:solidFill>
                  <a:srgbClr val="0000FF"/>
                </a:solidFill>
                <a:latin typeface="Arial"/>
                <a:ea typeface="Arial"/>
                <a:cs typeface="Arial"/>
                <a:sym typeface="Arial"/>
              </a:rPr>
              <a:t> </a:t>
            </a:r>
            <a:r>
              <a:rPr lang="en-US" sz="1200">
                <a:solidFill>
                  <a:schemeClr val="dk1"/>
                </a:solidFill>
              </a:rPr>
              <a:t>Eine Verletzung bzw. Ruptur der Linsenkapsel führt jedoch zum massiven Austritt von Linsenproteinen in die Vorderkammer. Übersteigt dieser Antigenzufluss die immunologische Toleranzschwelle, kann das immunologische Privileg gegenüber den Linsenproteinen aufgehoben werden. Infolgedessen sind eine ausgeprägte intraokulare Entzündungsreaktion im Sinne einer phakoantigenen Uveitis sowie die Entstehung eines Sekundärglaukoms möglich.</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32"/>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421" name="Google Shape;421;p32"/>
          <p:cNvSpPr txBox="1">
            <a:spLocks noGrp="1"/>
          </p:cNvSpPr>
          <p:nvPr>
            <p:ph type="body" idx="1"/>
          </p:nvPr>
        </p:nvSpPr>
        <p:spPr>
          <a:xfrm>
            <a:off x="380999" y="1010424"/>
            <a:ext cx="8550965"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SzPts val="840"/>
              <a:buChar char="●"/>
            </a:pPr>
            <a:r>
              <a:rPr lang="en-US" sz="1200"/>
              <a:t>Die einzige Form, die im </a:t>
            </a:r>
            <a:r>
              <a:rPr lang="en-US" sz="1200" i="1"/>
              <a:t>Gla</a:t>
            </a:r>
            <a:r>
              <a:rPr lang="en-US" sz="1200"/>
              <a:t>ukom-Lehrbuch als „selten“ beschrieben wird: </a:t>
            </a:r>
            <a:r>
              <a:rPr lang="en-US" sz="1200">
                <a:solidFill>
                  <a:srgbClr val="0000FF"/>
                </a:solidFill>
              </a:rPr>
              <a:t>phakoantigenes Glaukom</a:t>
            </a:r>
            <a:endParaRPr sz="2200">
              <a:solidFill>
                <a:srgbClr val="0000FF"/>
              </a:solidFill>
            </a:endParaRPr>
          </a:p>
          <a:p>
            <a:pPr marL="342900" lvl="0" indent="-316230" algn="l" rtl="0">
              <a:spcBef>
                <a:spcPts val="240"/>
              </a:spcBef>
              <a:spcAft>
                <a:spcPts val="0"/>
              </a:spcAft>
              <a:buSzPts val="840"/>
              <a:buChar char="●"/>
            </a:pPr>
            <a:r>
              <a:rPr lang="en-US" sz="1200"/>
              <a:t>Pathogenese durch eine entzündliche Reaktion auf in die Vorderkammer gelangte Linsenproteine: </a:t>
            </a:r>
            <a:br>
              <a:rPr lang="en-US" sz="1200"/>
            </a:br>
            <a:r>
              <a:rPr lang="en-US" sz="1200">
                <a:solidFill>
                  <a:srgbClr val="0000FF"/>
                </a:solidFill>
              </a:rPr>
              <a:t>phakoantigenes Glaukom; phakolytisches Glaukom</a:t>
            </a:r>
            <a:endParaRPr sz="2200">
              <a:solidFill>
                <a:srgbClr val="0000FF"/>
              </a:solidFill>
            </a:endParaRPr>
          </a:p>
          <a:p>
            <a:pPr marL="342900" lvl="0" indent="-316230" algn="l" rtl="0">
              <a:spcBef>
                <a:spcPts val="240"/>
              </a:spcBef>
              <a:spcAft>
                <a:spcPts val="0"/>
              </a:spcAft>
              <a:buSzPts val="840"/>
              <a:buChar char="●"/>
            </a:pPr>
            <a:r>
              <a:rPr lang="en-US" sz="1200"/>
              <a:t>IgG-Antikörper-vermittelte Immunreaktion: </a:t>
            </a:r>
            <a:r>
              <a:rPr lang="en-US" sz="1200">
                <a:solidFill>
                  <a:srgbClr val="0000FF"/>
                </a:solidFill>
              </a:rPr>
              <a:t>phakoantigenes Glaukom</a:t>
            </a:r>
            <a:endParaRPr sz="2200">
              <a:solidFill>
                <a:srgbClr val="0000FF"/>
              </a:solidFill>
            </a:endParaRPr>
          </a:p>
          <a:p>
            <a:pPr marL="342900" lvl="0" indent="-316230" algn="l" rtl="0">
              <a:spcBef>
                <a:spcPts val="240"/>
              </a:spcBef>
              <a:spcAft>
                <a:spcPts val="0"/>
              </a:spcAft>
              <a:buSzPts val="840"/>
              <a:buChar char="●"/>
            </a:pPr>
            <a:r>
              <a:rPr lang="en-US" sz="1200"/>
              <a:t>Das Trabekelmaschenwerk (TM) ist durch Makrophagen verlegt/verstopft: </a:t>
            </a:r>
            <a:r>
              <a:rPr lang="en-US" sz="1200">
                <a:solidFill>
                  <a:srgbClr val="0000FF"/>
                </a:solidFill>
              </a:rPr>
              <a:t>phakolytisches Glaukom</a:t>
            </a:r>
            <a:endParaRPr sz="2200">
              <a:solidFill>
                <a:srgbClr val="0000FF"/>
              </a:solidFill>
            </a:endParaRPr>
          </a:p>
          <a:p>
            <a:pPr marL="342900" lvl="0" indent="-316230" algn="l" rtl="0">
              <a:spcBef>
                <a:spcPts val="240"/>
              </a:spcBef>
              <a:spcAft>
                <a:spcPts val="0"/>
              </a:spcAft>
              <a:buSzPts val="840"/>
              <a:buChar char="●"/>
            </a:pPr>
            <a:r>
              <a:rPr lang="en-US" sz="1200"/>
              <a:t>Fragmente des Linsenkortex können in der Vorderkammer sichtbar sein: </a:t>
            </a:r>
            <a:r>
              <a:rPr lang="en-US" sz="1200">
                <a:solidFill>
                  <a:srgbClr val="0000FF"/>
                </a:solidFill>
              </a:rPr>
              <a:t>Linsenpartikelglaukom</a:t>
            </a:r>
            <a:endParaRPr/>
          </a:p>
          <a:p>
            <a:pPr marL="342900" lvl="0" indent="-316230" algn="l" rtl="0">
              <a:spcBef>
                <a:spcPts val="240"/>
              </a:spcBef>
              <a:spcAft>
                <a:spcPts val="0"/>
              </a:spcAft>
              <a:buSzPts val="840"/>
              <a:buChar char="●"/>
            </a:pPr>
            <a:r>
              <a:rPr lang="en-US" sz="1200"/>
              <a:t>Auch bekannt als [Name der Erkrankung]</a:t>
            </a:r>
            <a:r>
              <a:rPr lang="en-US" sz="1200" i="1"/>
              <a:t>-Uveitis</a:t>
            </a:r>
            <a:r>
              <a:rPr lang="en-US" sz="1200"/>
              <a:t>: </a:t>
            </a:r>
            <a:r>
              <a:rPr lang="en-US" sz="1200">
                <a:solidFill>
                  <a:srgbClr val="0000FF"/>
                </a:solidFill>
              </a:rPr>
              <a:t>phakoantigenes Glaukom</a:t>
            </a:r>
            <a:endParaRPr sz="2200">
              <a:solidFill>
                <a:srgbClr val="0000FF"/>
              </a:solidFill>
            </a:endParaRPr>
          </a:p>
          <a:p>
            <a:pPr marL="342900" lvl="0" indent="-316230" algn="l" rtl="0">
              <a:spcBef>
                <a:spcPts val="240"/>
              </a:spcBef>
              <a:spcAft>
                <a:spcPts val="0"/>
              </a:spcAft>
              <a:buSzPts val="840"/>
              <a:buChar char="●"/>
            </a:pPr>
            <a:r>
              <a:rPr lang="en-US" sz="1200"/>
              <a:t>Die Kapsel ist intakt: </a:t>
            </a:r>
            <a:r>
              <a:rPr lang="en-US" sz="1200">
                <a:solidFill>
                  <a:srgbClr val="0000FF"/>
                </a:solidFill>
              </a:rPr>
              <a:t>phakolytisches Glaukom</a:t>
            </a:r>
            <a:endParaRPr sz="2200">
              <a:solidFill>
                <a:srgbClr val="0000FF"/>
              </a:solidFill>
            </a:endParaRPr>
          </a:p>
          <a:p>
            <a:pPr marL="342900" lvl="0" indent="-316230" algn="l" rtl="0">
              <a:spcBef>
                <a:spcPts val="240"/>
              </a:spcBef>
              <a:spcAft>
                <a:spcPts val="0"/>
              </a:spcAft>
              <a:buSzPts val="840"/>
              <a:buChar char="●"/>
            </a:pPr>
            <a:r>
              <a:rPr lang="en-US" sz="1200"/>
              <a:t>Es besteht eine granulomatöse Entzündungsreaktion in der Vorderkammer: </a:t>
            </a:r>
            <a:r>
              <a:rPr lang="en-US" sz="1200">
                <a:solidFill>
                  <a:srgbClr val="0000FF"/>
                </a:solidFill>
              </a:rPr>
              <a:t>phakoantigenes Glaukom</a:t>
            </a:r>
            <a:endParaRPr/>
          </a:p>
          <a:p>
            <a:pPr marL="342900" lvl="0" indent="-316230" algn="l" rtl="0">
              <a:spcBef>
                <a:spcPts val="240"/>
              </a:spcBef>
              <a:spcAft>
                <a:spcPts val="0"/>
              </a:spcAft>
              <a:buSzPts val="840"/>
              <a:buChar char="●"/>
            </a:pPr>
            <a:r>
              <a:rPr lang="en-US" sz="1200"/>
              <a:t>Reaktion auf </a:t>
            </a:r>
            <a:r>
              <a:rPr lang="en-US" sz="1200" i="1"/>
              <a:t>normale </a:t>
            </a:r>
            <a:r>
              <a:rPr lang="en-US" sz="1200"/>
              <a:t>Linsenproteine: </a:t>
            </a:r>
            <a:r>
              <a:rPr lang="en-US" sz="1200">
                <a:solidFill>
                  <a:srgbClr val="0000FF"/>
                </a:solidFill>
              </a:rPr>
              <a:t>phakoantigenes Glaukom</a:t>
            </a:r>
            <a:endParaRPr sz="1200"/>
          </a:p>
          <a:p>
            <a:pPr marL="342900" lvl="0" indent="-342900" algn="l" rtl="0">
              <a:spcBef>
                <a:spcPts val="240"/>
              </a:spcBef>
              <a:spcAft>
                <a:spcPts val="0"/>
              </a:spcAft>
              <a:buSzPts val="840"/>
              <a:buChar char="●"/>
            </a:pPr>
            <a:r>
              <a:rPr lang="en-US" sz="1200"/>
              <a:t>Reaktion auf </a:t>
            </a:r>
            <a:r>
              <a:rPr lang="en-US" sz="1200" i="1"/>
              <a:t>denaturierte </a:t>
            </a:r>
            <a:r>
              <a:rPr lang="en-US" sz="1200"/>
              <a:t>Linsenproteine:</a:t>
            </a:r>
            <a:endParaRPr sz="2200">
              <a:solidFill>
                <a:srgbClr val="0000FF"/>
              </a:solidFill>
            </a:endParaRPr>
          </a:p>
        </p:txBody>
      </p:sp>
      <p:sp>
        <p:nvSpPr>
          <p:cNvPr id="422" name="Google Shape;422;p32"/>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423" name="Google Shape;423;p3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32</a:t>
            </a:fld>
            <a:endParaRPr sz="1000" b="0" i="0" u="none" strike="noStrike" cap="none">
              <a:solidFill>
                <a:srgbClr val="000000"/>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33"/>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29" name="Google Shape;429;p33"/>
          <p:cNvSpPr txBox="1">
            <a:spLocks noGrp="1"/>
          </p:cNvSpPr>
          <p:nvPr>
            <p:ph type="body" idx="1"/>
          </p:nvPr>
        </p:nvSpPr>
        <p:spPr>
          <a:xfrm>
            <a:off x="380999" y="1010424"/>
            <a:ext cx="8550965"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SzPts val="840"/>
              <a:buChar char="●"/>
            </a:pPr>
            <a:r>
              <a:rPr lang="en-US" sz="1200"/>
              <a:t>Die einzige Form, die im </a:t>
            </a:r>
            <a:r>
              <a:rPr lang="en-US" sz="1200" i="1"/>
              <a:t>Gla</a:t>
            </a:r>
            <a:r>
              <a:rPr lang="en-US" sz="1200"/>
              <a:t>ukom-Lehrbuch als „selten“ beschrieben wird: </a:t>
            </a:r>
            <a:r>
              <a:rPr lang="en-US" sz="1200">
                <a:solidFill>
                  <a:srgbClr val="0000FF"/>
                </a:solidFill>
              </a:rPr>
              <a:t>phakoantigenes Glaukom</a:t>
            </a:r>
            <a:endParaRPr sz="2200">
              <a:solidFill>
                <a:srgbClr val="0000FF"/>
              </a:solidFill>
            </a:endParaRPr>
          </a:p>
          <a:p>
            <a:pPr marL="342900" lvl="0" indent="-316230" algn="l" rtl="0">
              <a:spcBef>
                <a:spcPts val="240"/>
              </a:spcBef>
              <a:spcAft>
                <a:spcPts val="0"/>
              </a:spcAft>
              <a:buSzPts val="840"/>
              <a:buChar char="●"/>
            </a:pPr>
            <a:r>
              <a:rPr lang="en-US" sz="1200"/>
              <a:t>Pathogenese durch eine entzündliche Reaktion auf in die Vorderkammer gelangte Linsenproteine: </a:t>
            </a:r>
            <a:br>
              <a:rPr lang="en-US" sz="1200"/>
            </a:br>
            <a:r>
              <a:rPr lang="en-US" sz="1200">
                <a:solidFill>
                  <a:srgbClr val="0000FF"/>
                </a:solidFill>
              </a:rPr>
              <a:t>phakoantigenes Glaukom; phakolytisches Glaukom</a:t>
            </a:r>
            <a:endParaRPr sz="2200">
              <a:solidFill>
                <a:srgbClr val="0000FF"/>
              </a:solidFill>
            </a:endParaRPr>
          </a:p>
          <a:p>
            <a:pPr marL="342900" lvl="0" indent="-316230" algn="l" rtl="0">
              <a:spcBef>
                <a:spcPts val="240"/>
              </a:spcBef>
              <a:spcAft>
                <a:spcPts val="0"/>
              </a:spcAft>
              <a:buSzPts val="840"/>
              <a:buChar char="●"/>
            </a:pPr>
            <a:r>
              <a:rPr lang="en-US" sz="1200"/>
              <a:t>IgG-Antikörper-vermittelte Immunreaktion: </a:t>
            </a:r>
            <a:r>
              <a:rPr lang="en-US" sz="1200">
                <a:solidFill>
                  <a:srgbClr val="0000FF"/>
                </a:solidFill>
              </a:rPr>
              <a:t>phakoantigenes Glaukom</a:t>
            </a:r>
            <a:endParaRPr sz="2200">
              <a:solidFill>
                <a:srgbClr val="0000FF"/>
              </a:solidFill>
            </a:endParaRPr>
          </a:p>
          <a:p>
            <a:pPr marL="342900" lvl="0" indent="-316230" algn="l" rtl="0">
              <a:spcBef>
                <a:spcPts val="240"/>
              </a:spcBef>
              <a:spcAft>
                <a:spcPts val="0"/>
              </a:spcAft>
              <a:buSzPts val="840"/>
              <a:buChar char="●"/>
            </a:pPr>
            <a:r>
              <a:rPr lang="en-US" sz="1200"/>
              <a:t>Das Trabekelmaschenwerk (TM) ist durch Makrophagen verlegt/verstopft: </a:t>
            </a:r>
            <a:r>
              <a:rPr lang="en-US" sz="1200">
                <a:solidFill>
                  <a:srgbClr val="0000FF"/>
                </a:solidFill>
              </a:rPr>
              <a:t>phakolytisches Glaukom</a:t>
            </a:r>
            <a:endParaRPr sz="2200">
              <a:solidFill>
                <a:srgbClr val="0000FF"/>
              </a:solidFill>
            </a:endParaRPr>
          </a:p>
          <a:p>
            <a:pPr marL="342900" lvl="0" indent="-316230" algn="l" rtl="0">
              <a:spcBef>
                <a:spcPts val="240"/>
              </a:spcBef>
              <a:spcAft>
                <a:spcPts val="0"/>
              </a:spcAft>
              <a:buSzPts val="840"/>
              <a:buChar char="●"/>
            </a:pPr>
            <a:r>
              <a:rPr lang="en-US" sz="1200"/>
              <a:t>Fragmente des Linsenkortex können in der Vorderkammer sichtbar sein: </a:t>
            </a:r>
            <a:r>
              <a:rPr lang="en-US" sz="1200">
                <a:solidFill>
                  <a:srgbClr val="0000FF"/>
                </a:solidFill>
              </a:rPr>
              <a:t>Linsenpartikelglaukom</a:t>
            </a:r>
            <a:endParaRPr/>
          </a:p>
          <a:p>
            <a:pPr marL="342900" lvl="0" indent="-316230" algn="l" rtl="0">
              <a:spcBef>
                <a:spcPts val="240"/>
              </a:spcBef>
              <a:spcAft>
                <a:spcPts val="0"/>
              </a:spcAft>
              <a:buSzPts val="840"/>
              <a:buChar char="●"/>
            </a:pPr>
            <a:r>
              <a:rPr lang="en-US" sz="1200"/>
              <a:t>Auch bekannt als [Name der Erkrankung]</a:t>
            </a:r>
            <a:r>
              <a:rPr lang="en-US" sz="1200" i="1"/>
              <a:t>-Uveitis</a:t>
            </a:r>
            <a:r>
              <a:rPr lang="en-US" sz="1200"/>
              <a:t>: </a:t>
            </a:r>
            <a:r>
              <a:rPr lang="en-US" sz="1200">
                <a:solidFill>
                  <a:srgbClr val="0000FF"/>
                </a:solidFill>
              </a:rPr>
              <a:t>phakoantigenes Glaukom</a:t>
            </a:r>
            <a:endParaRPr sz="2200">
              <a:solidFill>
                <a:srgbClr val="0000FF"/>
              </a:solidFill>
            </a:endParaRPr>
          </a:p>
          <a:p>
            <a:pPr marL="342900" lvl="0" indent="-316230" algn="l" rtl="0">
              <a:spcBef>
                <a:spcPts val="240"/>
              </a:spcBef>
              <a:spcAft>
                <a:spcPts val="0"/>
              </a:spcAft>
              <a:buSzPts val="840"/>
              <a:buChar char="●"/>
            </a:pPr>
            <a:r>
              <a:rPr lang="en-US" sz="1200"/>
              <a:t>Die Kapsel ist intakt: </a:t>
            </a:r>
            <a:r>
              <a:rPr lang="en-US" sz="1200">
                <a:solidFill>
                  <a:srgbClr val="0000FF"/>
                </a:solidFill>
              </a:rPr>
              <a:t>phakolytisches Glaukom</a:t>
            </a:r>
            <a:endParaRPr sz="2200">
              <a:solidFill>
                <a:srgbClr val="0000FF"/>
              </a:solidFill>
            </a:endParaRPr>
          </a:p>
          <a:p>
            <a:pPr marL="342900" lvl="0" indent="-316230" algn="l" rtl="0">
              <a:spcBef>
                <a:spcPts val="240"/>
              </a:spcBef>
              <a:spcAft>
                <a:spcPts val="0"/>
              </a:spcAft>
              <a:buSzPts val="840"/>
              <a:buChar char="●"/>
            </a:pPr>
            <a:r>
              <a:rPr lang="en-US" sz="1200"/>
              <a:t>Es besteht eine granulomatöse Entzündungsreaktion in der Vorderkammer: </a:t>
            </a:r>
            <a:r>
              <a:rPr lang="en-US" sz="1200">
                <a:solidFill>
                  <a:srgbClr val="0000FF"/>
                </a:solidFill>
              </a:rPr>
              <a:t>phakoantigenes Glaukom</a:t>
            </a:r>
            <a:endParaRPr/>
          </a:p>
          <a:p>
            <a:pPr marL="342900" lvl="0" indent="-316230" algn="l" rtl="0">
              <a:spcBef>
                <a:spcPts val="240"/>
              </a:spcBef>
              <a:spcAft>
                <a:spcPts val="0"/>
              </a:spcAft>
              <a:buSzPts val="840"/>
              <a:buChar char="●"/>
            </a:pPr>
            <a:r>
              <a:rPr lang="en-US" sz="1200"/>
              <a:t>Reaktion auf </a:t>
            </a:r>
            <a:r>
              <a:rPr lang="en-US" sz="1200" i="1"/>
              <a:t>normale </a:t>
            </a:r>
            <a:r>
              <a:rPr lang="en-US" sz="1200"/>
              <a:t>Linsenproteine: </a:t>
            </a:r>
            <a:r>
              <a:rPr lang="en-US" sz="1200">
                <a:solidFill>
                  <a:srgbClr val="0000FF"/>
                </a:solidFill>
              </a:rPr>
              <a:t>phakoantigenes Glaukom</a:t>
            </a:r>
            <a:endParaRPr sz="1200"/>
          </a:p>
          <a:p>
            <a:pPr marL="342900" lvl="0" indent="-342900" algn="l" rtl="0">
              <a:spcBef>
                <a:spcPts val="240"/>
              </a:spcBef>
              <a:spcAft>
                <a:spcPts val="0"/>
              </a:spcAft>
              <a:buSzPts val="840"/>
              <a:buChar char="●"/>
            </a:pPr>
            <a:r>
              <a:rPr lang="en-US" sz="1200"/>
              <a:t>Reaktion auf </a:t>
            </a:r>
            <a:r>
              <a:rPr lang="en-US" sz="1200" i="1"/>
              <a:t>denaturierte </a:t>
            </a:r>
            <a:r>
              <a:rPr lang="en-US" sz="1200"/>
              <a:t>Linsenproteine: </a:t>
            </a:r>
            <a:r>
              <a:rPr lang="en-US" sz="1200">
                <a:solidFill>
                  <a:srgbClr val="0000FF"/>
                </a:solidFill>
              </a:rPr>
              <a:t>phakolytisches Glaukom</a:t>
            </a:r>
            <a:endParaRPr sz="2200">
              <a:solidFill>
                <a:srgbClr val="0000FF"/>
              </a:solidFill>
            </a:endParaRPr>
          </a:p>
        </p:txBody>
      </p:sp>
      <p:sp>
        <p:nvSpPr>
          <p:cNvPr id="430" name="Google Shape;430;p33"/>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431" name="Google Shape;431;p3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33</a:t>
            </a:fld>
            <a:endParaRPr sz="1000" b="0" i="0" u="none" strike="noStrike" cap="none">
              <a:solidFill>
                <a:srgbClr val="000000"/>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Google Shape;436;p34"/>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437" name="Google Shape;437;p34"/>
          <p:cNvSpPr txBox="1">
            <a:spLocks noGrp="1"/>
          </p:cNvSpPr>
          <p:nvPr>
            <p:ph type="body" idx="1"/>
          </p:nvPr>
        </p:nvSpPr>
        <p:spPr>
          <a:xfrm>
            <a:off x="380999" y="1010424"/>
            <a:ext cx="8550965"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Die einzige Form, die im </a:t>
            </a:r>
            <a:r>
              <a:rPr lang="en-US" sz="1200" i="1">
                <a:solidFill>
                  <a:srgbClr val="BFBFBF"/>
                </a:solidFill>
              </a:rPr>
              <a:t>Gla</a:t>
            </a:r>
            <a:r>
              <a:rPr lang="en-US" sz="1200">
                <a:solidFill>
                  <a:srgbClr val="BFBFBF"/>
                </a:solidFill>
              </a:rPr>
              <a:t>ukom-Lehrbuch als „selten“ beschrieben wird: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Pathogenese durch eine entzündliche Reaktion auf in die Vorderkammer gelangte Linsenproteine: </a:t>
            </a:r>
            <a:br>
              <a:rPr lang="en-US" sz="1200">
                <a:solidFill>
                  <a:srgbClr val="BFBFBF"/>
                </a:solidFill>
              </a:rPr>
            </a:br>
            <a:r>
              <a:rPr lang="en-US" sz="1200">
                <a:solidFill>
                  <a:srgbClr val="BFBFBF"/>
                </a:solidFill>
              </a:rPr>
              <a:t>phakoantigenes Glaukom; phakolytisches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IgG-Antikörper-vermittelte Immunreaktion: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Das Trabekelmaschenwerk (TM) ist durch Makrophagen verlegt/verstopft: phakolytisches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Fragmente des Linsenkortex können in der Vorderkammer sichtbar sein: Linsenpartikelglaukom</a:t>
            </a:r>
            <a:endParaRPr>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Auch bekannt als [Name der Erkrankung]</a:t>
            </a:r>
            <a:r>
              <a:rPr lang="en-US" sz="1200" i="1">
                <a:solidFill>
                  <a:srgbClr val="BFBFBF"/>
                </a:solidFill>
              </a:rPr>
              <a:t>-Uveitis</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Die Kapsel ist intakt: phakolytisches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Es besteht eine granulomatöse Entzündungsreaktion in der Vorderkammer: phakoantigenes Glaukom</a:t>
            </a:r>
            <a:endParaRPr>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Reaktion auf </a:t>
            </a:r>
            <a:r>
              <a:rPr lang="en-US" sz="1200" i="1">
                <a:solidFill>
                  <a:srgbClr val="BFBFBF"/>
                </a:solidFill>
              </a:rPr>
              <a:t>normale </a:t>
            </a:r>
            <a:r>
              <a:rPr lang="en-US" sz="1200">
                <a:solidFill>
                  <a:srgbClr val="BFBFBF"/>
                </a:solidFill>
              </a:rPr>
              <a:t>Linsenproteine: phakoantigenes Glaukom</a:t>
            </a:r>
            <a:endParaRPr sz="1200">
              <a:solidFill>
                <a:srgbClr val="BFBFBF"/>
              </a:solidFill>
            </a:endParaRPr>
          </a:p>
          <a:p>
            <a:pPr marL="342900" lvl="0" indent="-316230" algn="l" rtl="0">
              <a:spcBef>
                <a:spcPts val="240"/>
              </a:spcBef>
              <a:spcAft>
                <a:spcPts val="0"/>
              </a:spcAft>
              <a:buClr>
                <a:schemeClr val="dk1"/>
              </a:buClr>
              <a:buSzPts val="840"/>
              <a:buChar char="●"/>
            </a:pPr>
            <a:r>
              <a:rPr lang="en-US" sz="1200" b="1"/>
              <a:t>Reaktion auf </a:t>
            </a:r>
            <a:r>
              <a:rPr lang="en-US" sz="1200" b="1" i="1"/>
              <a:t>denaturierte </a:t>
            </a:r>
            <a:r>
              <a:rPr lang="en-US" sz="1200" b="1"/>
              <a:t>Linsenproteine: phakolytisches Glaukom</a:t>
            </a:r>
            <a:endParaRPr sz="1200" b="1"/>
          </a:p>
        </p:txBody>
      </p:sp>
      <p:sp>
        <p:nvSpPr>
          <p:cNvPr id="438" name="Google Shape;438;p34"/>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439" name="Google Shape;439;p3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34</a:t>
            </a:fld>
            <a:endParaRPr sz="1000" b="0" i="0" u="none" strike="noStrike" cap="none">
              <a:solidFill>
                <a:srgbClr val="000000"/>
              </a:solidFill>
              <a:latin typeface="Arial"/>
              <a:ea typeface="Arial"/>
              <a:cs typeface="Arial"/>
              <a:sym typeface="Arial"/>
            </a:endParaRPr>
          </a:p>
        </p:txBody>
      </p:sp>
      <p:sp>
        <p:nvSpPr>
          <p:cNvPr id="440" name="Google Shape;440;p34"/>
          <p:cNvSpPr txBox="1"/>
          <p:nvPr/>
        </p:nvSpPr>
        <p:spPr>
          <a:xfrm>
            <a:off x="828263" y="1725545"/>
            <a:ext cx="7308600" cy="2734800"/>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Was bedeutet es, wenn man sagt, ein Protein sei „denaturiert“?</a:t>
            </a:r>
            <a:endParaRPr sz="1600" i="1">
              <a:solidFill>
                <a:srgbClr val="FFCCFF"/>
              </a:solidFill>
              <a:latin typeface="Arial"/>
              <a:ea typeface="Arial"/>
              <a:cs typeface="Arial"/>
              <a:sym typeface="Arial"/>
            </a:endParaRPr>
          </a:p>
          <a:p>
            <a:pPr marL="0" marR="0" lvl="0" indent="0" algn="l" rtl="0">
              <a:spcBef>
                <a:spcPts val="0"/>
              </a:spcBef>
              <a:spcAft>
                <a:spcPts val="0"/>
              </a:spcAft>
              <a:buNone/>
            </a:pPr>
            <a:r>
              <a:rPr lang="en-US" sz="1200">
                <a:solidFill>
                  <a:srgbClr val="FFCCFF"/>
                </a:solidFill>
                <a:latin typeface="Arial"/>
                <a:ea typeface="Arial"/>
                <a:cs typeface="Arial"/>
                <a:sym typeface="Arial"/>
              </a:rPr>
              <a:t>Es bedeutet, dass das Protein aus seiner nativen Konformation herausgedrängt wurde. Da die Funktion eines Proteins untrennbar mit seiner Form verbunden ist, verhalten sich denaturierte Proteine nicht so wie in ihrer nativen Form.</a:t>
            </a:r>
            <a:endParaRPr/>
          </a:p>
          <a:p>
            <a:pPr marL="0" marR="0" lvl="0" indent="0" algn="l" rtl="0">
              <a:spcBef>
                <a:spcPts val="0"/>
              </a:spcBef>
              <a:spcAft>
                <a:spcPts val="0"/>
              </a:spcAft>
              <a:buNone/>
            </a:pPr>
            <a:endParaRPr sz="1600">
              <a:solidFill>
                <a:srgbClr val="FFCCFF"/>
              </a:solidFill>
              <a:latin typeface="Arial"/>
              <a:ea typeface="Arial"/>
              <a:cs typeface="Arial"/>
              <a:sym typeface="Arial"/>
            </a:endParaRPr>
          </a:p>
          <a:p>
            <a:pPr marL="0" marR="0" lvl="0" indent="0" algn="l" rtl="0">
              <a:spcBef>
                <a:spcPts val="0"/>
              </a:spcBef>
              <a:spcAft>
                <a:spcPts val="0"/>
              </a:spcAft>
              <a:buNone/>
            </a:pPr>
            <a:r>
              <a:rPr lang="en-US" sz="1200" i="1">
                <a:solidFill>
                  <a:srgbClr val="FFCCFF"/>
                </a:solidFill>
                <a:latin typeface="Arial"/>
                <a:ea typeface="Arial"/>
                <a:cs typeface="Arial"/>
                <a:sym typeface="Arial"/>
              </a:rPr>
              <a:t>Können Sie ein Beispiel für die Denaturierung von Proteinen nennen?</a:t>
            </a:r>
            <a:endParaRPr/>
          </a:p>
          <a:p>
            <a:pPr marL="0" marR="0" lvl="0" indent="0" algn="l" rtl="0">
              <a:spcBef>
                <a:spcPts val="0"/>
              </a:spcBef>
              <a:spcAft>
                <a:spcPts val="0"/>
              </a:spcAft>
              <a:buNone/>
            </a:pPr>
            <a:r>
              <a:rPr lang="en-US" sz="1200">
                <a:solidFill>
                  <a:srgbClr val="FFCCFF"/>
                </a:solidFill>
                <a:latin typeface="Arial"/>
                <a:ea typeface="Arial"/>
                <a:cs typeface="Arial"/>
                <a:sym typeface="Arial"/>
              </a:rPr>
              <a:t>Nehmen Sie Eiweiß. In seinem nativen Zustand ist es eine klare Flüssigkeit. Wenn es jedoch ausreichend erhitzt wird, verwandelt es sich in einen weißen Feststoff. (Und wenn man ausreichend Salsa auf den weißen Feststoff gibt, wird es köstlich.)</a:t>
            </a:r>
            <a:endParaRPr/>
          </a:p>
          <a:p>
            <a:pPr marL="0" marR="0" lvl="0" indent="0" algn="l" rtl="0">
              <a:spcBef>
                <a:spcPts val="0"/>
              </a:spcBef>
              <a:spcAft>
                <a:spcPts val="0"/>
              </a:spcAft>
              <a:buNone/>
            </a:pPr>
            <a:endParaRPr sz="1600">
              <a:solidFill>
                <a:srgbClr val="FFCCFF"/>
              </a:solidFill>
              <a:latin typeface="Arial"/>
              <a:ea typeface="Arial"/>
              <a:cs typeface="Arial"/>
              <a:sym typeface="Arial"/>
            </a:endParaRPr>
          </a:p>
          <a:p>
            <a:pPr marL="0" marR="0" lvl="0" indent="0" algn="l" rtl="0">
              <a:spcBef>
                <a:spcPts val="0"/>
              </a:spcBef>
              <a:spcAft>
                <a:spcPts val="0"/>
              </a:spcAft>
              <a:buNone/>
            </a:pPr>
            <a:r>
              <a:rPr lang="en-US" sz="1200" i="1">
                <a:solidFill>
                  <a:srgbClr val="FFCCFF"/>
                </a:solidFill>
                <a:latin typeface="Arial"/>
                <a:ea typeface="Arial"/>
                <a:cs typeface="Arial"/>
                <a:sym typeface="Arial"/>
              </a:rPr>
              <a:t>Welche Rolle spielt die Denaturierung im Entzündungsprozess?</a:t>
            </a:r>
            <a:endParaRPr/>
          </a:p>
          <a:p>
            <a:pPr marL="0" marR="0" lvl="0" indent="0" algn="l" rtl="0">
              <a:spcBef>
                <a:spcPts val="0"/>
              </a:spcBef>
              <a:spcAft>
                <a:spcPts val="0"/>
              </a:spcAft>
              <a:buNone/>
            </a:pPr>
            <a:r>
              <a:rPr lang="en-US" sz="1200">
                <a:solidFill>
                  <a:srgbClr val="FFCCFF"/>
                </a:solidFill>
                <a:latin typeface="Arial"/>
                <a:ea typeface="Arial"/>
                <a:cs typeface="Arial"/>
                <a:sym typeface="Arial"/>
              </a:rPr>
              <a:t>Erinnern Sie sich daran, dass normale Linsenproteine ein gewisses Maß an immunologischer Privilegierung genießen. Im Gegensatz dazu genießen </a:t>
            </a:r>
            <a:r>
              <a:rPr lang="en-US" sz="1200" i="1">
                <a:solidFill>
                  <a:srgbClr val="FFCCFF"/>
                </a:solidFill>
                <a:latin typeface="Arial"/>
                <a:ea typeface="Arial"/>
                <a:cs typeface="Arial"/>
                <a:sym typeface="Arial"/>
              </a:rPr>
              <a:t>denaturierte </a:t>
            </a:r>
            <a:r>
              <a:rPr lang="en-US" sz="1200">
                <a:solidFill>
                  <a:srgbClr val="FFCCFF"/>
                </a:solidFill>
                <a:latin typeface="Arial"/>
                <a:ea typeface="Arial"/>
                <a:cs typeface="Arial"/>
                <a:sym typeface="Arial"/>
              </a:rPr>
              <a:t>Proteine keine immunologische Privilegierung und neigen daher dazu, Makrophagen in großer Zahl anzuziehen.</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35"/>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6" name="Google Shape;446;p35"/>
          <p:cNvSpPr txBox="1">
            <a:spLocks noGrp="1"/>
          </p:cNvSpPr>
          <p:nvPr>
            <p:ph type="body" idx="1"/>
          </p:nvPr>
        </p:nvSpPr>
        <p:spPr>
          <a:xfrm>
            <a:off x="380999" y="1010424"/>
            <a:ext cx="8550965"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Die einzige Form, die im </a:t>
            </a:r>
            <a:r>
              <a:rPr lang="en-US" sz="1200" i="1">
                <a:solidFill>
                  <a:srgbClr val="BFBFBF"/>
                </a:solidFill>
              </a:rPr>
              <a:t>Gla</a:t>
            </a:r>
            <a:r>
              <a:rPr lang="en-US" sz="1200">
                <a:solidFill>
                  <a:srgbClr val="BFBFBF"/>
                </a:solidFill>
              </a:rPr>
              <a:t>ukom-Lehrbuch als „selten“ beschrieben wird: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Pathogenese durch eine entzündliche Reaktion auf in die Vorderkammer gelangte Linsenproteine: </a:t>
            </a:r>
            <a:br>
              <a:rPr lang="en-US" sz="1200">
                <a:solidFill>
                  <a:srgbClr val="BFBFBF"/>
                </a:solidFill>
              </a:rPr>
            </a:br>
            <a:r>
              <a:rPr lang="en-US" sz="1200">
                <a:solidFill>
                  <a:srgbClr val="BFBFBF"/>
                </a:solidFill>
              </a:rPr>
              <a:t>phakoantigenes Glaukom; phakolytisches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IgG-Antikörper-vermittelte Immunreaktion: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Das Trabekelmaschenwerk (TM) ist durch Makrophagen verlegt/verstopft: phakolytisches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Fragmente des Linsenkortex können in der Vorderkammer sichtbar sein: Linsenpartikelglaukom</a:t>
            </a:r>
            <a:endParaRPr>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Auch bekannt als [Name der Erkrankung]</a:t>
            </a:r>
            <a:r>
              <a:rPr lang="en-US" sz="1200" i="1">
                <a:solidFill>
                  <a:srgbClr val="BFBFBF"/>
                </a:solidFill>
              </a:rPr>
              <a:t>-Uveitis</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Die Kapsel ist intakt: phakolytisches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Es besteht eine granulomatöse Entzündungsreaktion in der Vorderkammer: phakoantigenes Glaukom</a:t>
            </a:r>
            <a:endParaRPr>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Reaktion auf </a:t>
            </a:r>
            <a:r>
              <a:rPr lang="en-US" sz="1200" i="1">
                <a:solidFill>
                  <a:srgbClr val="BFBFBF"/>
                </a:solidFill>
              </a:rPr>
              <a:t>normale </a:t>
            </a:r>
            <a:r>
              <a:rPr lang="en-US" sz="1200">
                <a:solidFill>
                  <a:srgbClr val="BFBFBF"/>
                </a:solidFill>
              </a:rPr>
              <a:t>Linsenproteine: phakoantigenes Glaukom</a:t>
            </a:r>
            <a:endParaRPr sz="1200">
              <a:solidFill>
                <a:srgbClr val="BFBFBF"/>
              </a:solidFill>
            </a:endParaRPr>
          </a:p>
          <a:p>
            <a:pPr marL="342900" lvl="0" indent="-316230" algn="l" rtl="0">
              <a:spcBef>
                <a:spcPts val="240"/>
              </a:spcBef>
              <a:spcAft>
                <a:spcPts val="0"/>
              </a:spcAft>
              <a:buClr>
                <a:schemeClr val="dk1"/>
              </a:buClr>
              <a:buSzPts val="840"/>
              <a:buChar char="●"/>
            </a:pPr>
            <a:r>
              <a:rPr lang="en-US" sz="1200" b="1"/>
              <a:t>Reaktion auf </a:t>
            </a:r>
            <a:r>
              <a:rPr lang="en-US" sz="1200" b="1" i="1"/>
              <a:t>denaturierte </a:t>
            </a:r>
            <a:r>
              <a:rPr lang="en-US" sz="1200" b="1"/>
              <a:t>Linsenproteine: phakolytisches Glaukom</a:t>
            </a:r>
            <a:endParaRPr sz="1200">
              <a:solidFill>
                <a:srgbClr val="BFBFBF"/>
              </a:solidFill>
            </a:endParaRPr>
          </a:p>
        </p:txBody>
      </p:sp>
      <p:sp>
        <p:nvSpPr>
          <p:cNvPr id="447" name="Google Shape;447;p35"/>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448" name="Google Shape;448;p3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35</a:t>
            </a:fld>
            <a:endParaRPr sz="1000" b="0" i="0" u="none" strike="noStrike" cap="none">
              <a:solidFill>
                <a:srgbClr val="000000"/>
              </a:solidFill>
              <a:latin typeface="Arial"/>
              <a:ea typeface="Arial"/>
              <a:cs typeface="Arial"/>
              <a:sym typeface="Arial"/>
            </a:endParaRPr>
          </a:p>
        </p:txBody>
      </p:sp>
      <p:sp>
        <p:nvSpPr>
          <p:cNvPr id="449" name="Google Shape;449;p35"/>
          <p:cNvSpPr txBox="1"/>
          <p:nvPr/>
        </p:nvSpPr>
        <p:spPr>
          <a:xfrm>
            <a:off x="828263" y="1725545"/>
            <a:ext cx="7308600" cy="2919300"/>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Was bedeutet es, wenn man sagt, ein Protein sei „denaturiert“?</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Es bedeutet</a:t>
            </a:r>
            <a:r>
              <a:rPr lang="en-US" sz="1200">
                <a:solidFill>
                  <a:srgbClr val="0000FF"/>
                </a:solidFill>
              </a:rPr>
              <a:t>, dass das Protein aus seiner nativen Konformation herausgelöst bzw. in seiner räumlichen Struktur verändert wurde. Da die Funktion eines Proteins untrennbar mit seiner spezifischen dreidimensionalen Struktur verknüpft ist, weisen denaturierte Proteine nicht mehr die Eigenschaften und Funktionalität ihrer nativen Form auf.</a:t>
            </a:r>
            <a:endParaRPr sz="1600">
              <a:solidFill>
                <a:srgbClr val="FFCCFF"/>
              </a:solidFill>
              <a:latin typeface="Arial"/>
              <a:ea typeface="Arial"/>
              <a:cs typeface="Arial"/>
              <a:sym typeface="Arial"/>
            </a:endParaRPr>
          </a:p>
          <a:p>
            <a:pPr marL="0" marR="0" lvl="0" indent="0" algn="l" rtl="0">
              <a:spcBef>
                <a:spcPts val="0"/>
              </a:spcBef>
              <a:spcAft>
                <a:spcPts val="0"/>
              </a:spcAft>
              <a:buNone/>
            </a:pPr>
            <a:endParaRPr sz="1600">
              <a:solidFill>
                <a:srgbClr val="FFCCFF"/>
              </a:solidFill>
              <a:latin typeface="Arial"/>
              <a:ea typeface="Arial"/>
              <a:cs typeface="Arial"/>
              <a:sym typeface="Arial"/>
            </a:endParaRPr>
          </a:p>
          <a:p>
            <a:pPr marL="0" marR="0" lvl="0" indent="0" algn="l" rtl="0">
              <a:spcBef>
                <a:spcPts val="0"/>
              </a:spcBef>
              <a:spcAft>
                <a:spcPts val="0"/>
              </a:spcAft>
              <a:buNone/>
            </a:pPr>
            <a:r>
              <a:rPr lang="en-US" sz="1200" i="1">
                <a:solidFill>
                  <a:srgbClr val="FFCCFF"/>
                </a:solidFill>
                <a:latin typeface="Arial"/>
                <a:ea typeface="Arial"/>
                <a:cs typeface="Arial"/>
                <a:sym typeface="Arial"/>
              </a:rPr>
              <a:t>Können Sie ein Beispiel für die Denaturierung von Proteinen nennen?</a:t>
            </a:r>
            <a:endParaRPr/>
          </a:p>
          <a:p>
            <a:pPr marL="0" marR="0" lvl="0" indent="0" algn="l" rtl="0">
              <a:spcBef>
                <a:spcPts val="0"/>
              </a:spcBef>
              <a:spcAft>
                <a:spcPts val="0"/>
              </a:spcAft>
              <a:buNone/>
            </a:pPr>
            <a:r>
              <a:rPr lang="en-US" sz="1200">
                <a:solidFill>
                  <a:srgbClr val="FFCCFF"/>
                </a:solidFill>
                <a:latin typeface="Arial"/>
                <a:ea typeface="Arial"/>
                <a:cs typeface="Arial"/>
                <a:sym typeface="Arial"/>
              </a:rPr>
              <a:t>Nehmen Sie Eiweiß. In seinem nativen Zustand ist es eine klare Flüssigkeit. Wenn es jedoch ausreichend erhitzt wird, verwandelt es sich in einen weißen Feststoff. (Und wenn man ausreichend Salsa auf den weißen Feststoff gibt, wird es köstlich.)</a:t>
            </a:r>
            <a:endParaRPr/>
          </a:p>
          <a:p>
            <a:pPr marL="0" marR="0" lvl="0" indent="0" algn="l" rtl="0">
              <a:spcBef>
                <a:spcPts val="0"/>
              </a:spcBef>
              <a:spcAft>
                <a:spcPts val="0"/>
              </a:spcAft>
              <a:buNone/>
            </a:pPr>
            <a:endParaRPr sz="1600">
              <a:solidFill>
                <a:srgbClr val="FFCCFF"/>
              </a:solidFill>
              <a:latin typeface="Arial"/>
              <a:ea typeface="Arial"/>
              <a:cs typeface="Arial"/>
              <a:sym typeface="Arial"/>
            </a:endParaRPr>
          </a:p>
          <a:p>
            <a:pPr marL="0" marR="0" lvl="0" indent="0" algn="l" rtl="0">
              <a:spcBef>
                <a:spcPts val="0"/>
              </a:spcBef>
              <a:spcAft>
                <a:spcPts val="0"/>
              </a:spcAft>
              <a:buNone/>
            </a:pPr>
            <a:r>
              <a:rPr lang="en-US" sz="1200" i="1">
                <a:solidFill>
                  <a:srgbClr val="FFCCFF"/>
                </a:solidFill>
                <a:latin typeface="Arial"/>
                <a:ea typeface="Arial"/>
                <a:cs typeface="Arial"/>
                <a:sym typeface="Arial"/>
              </a:rPr>
              <a:t>Welche Rolle spielt die Denaturierung im Entzündungsprozess?</a:t>
            </a:r>
            <a:endParaRPr/>
          </a:p>
          <a:p>
            <a:pPr marL="0" marR="0" lvl="0" indent="0" algn="l" rtl="0">
              <a:spcBef>
                <a:spcPts val="0"/>
              </a:spcBef>
              <a:spcAft>
                <a:spcPts val="0"/>
              </a:spcAft>
              <a:buNone/>
            </a:pPr>
            <a:r>
              <a:rPr lang="en-US" sz="1200">
                <a:solidFill>
                  <a:srgbClr val="FFCCFF"/>
                </a:solidFill>
                <a:latin typeface="Arial"/>
                <a:ea typeface="Arial"/>
                <a:cs typeface="Arial"/>
                <a:sym typeface="Arial"/>
              </a:rPr>
              <a:t>Erinnern Sie sich daran, dass normale Linsenproteine ein gewisses Maß an immunologischer Privilegierung genießen. Im Gegensatz dazu genießen </a:t>
            </a:r>
            <a:r>
              <a:rPr lang="en-US" sz="1200" i="1">
                <a:solidFill>
                  <a:srgbClr val="FFCCFF"/>
                </a:solidFill>
                <a:latin typeface="Arial"/>
                <a:ea typeface="Arial"/>
                <a:cs typeface="Arial"/>
                <a:sym typeface="Arial"/>
              </a:rPr>
              <a:t>denaturierte </a:t>
            </a:r>
            <a:r>
              <a:rPr lang="en-US" sz="1200">
                <a:solidFill>
                  <a:srgbClr val="FFCCFF"/>
                </a:solidFill>
                <a:latin typeface="Arial"/>
                <a:ea typeface="Arial"/>
                <a:cs typeface="Arial"/>
                <a:sym typeface="Arial"/>
              </a:rPr>
              <a:t>Proteine keine immunologische Privilegierung und neigen daher dazu, Makrophagen in großer Zahl anzuziehen.</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454" name="Google Shape;454;p36"/>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455" name="Google Shape;455;p36"/>
          <p:cNvSpPr txBox="1">
            <a:spLocks noGrp="1"/>
          </p:cNvSpPr>
          <p:nvPr>
            <p:ph type="body" idx="1"/>
          </p:nvPr>
        </p:nvSpPr>
        <p:spPr>
          <a:xfrm>
            <a:off x="380999" y="1010424"/>
            <a:ext cx="8550965"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Die einzige Form, die im </a:t>
            </a:r>
            <a:r>
              <a:rPr lang="en-US" sz="1200" i="1">
                <a:solidFill>
                  <a:srgbClr val="BFBFBF"/>
                </a:solidFill>
              </a:rPr>
              <a:t>Gla</a:t>
            </a:r>
            <a:r>
              <a:rPr lang="en-US" sz="1200">
                <a:solidFill>
                  <a:srgbClr val="BFBFBF"/>
                </a:solidFill>
              </a:rPr>
              <a:t>ukom-Lehrbuch als „selten“ beschrieben wird: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Pathogenese durch eine entzündliche Reaktion auf in die Vorderkammer gelangte Linsenproteine: </a:t>
            </a:r>
            <a:br>
              <a:rPr lang="en-US" sz="1200">
                <a:solidFill>
                  <a:srgbClr val="BFBFBF"/>
                </a:solidFill>
              </a:rPr>
            </a:br>
            <a:r>
              <a:rPr lang="en-US" sz="1200">
                <a:solidFill>
                  <a:srgbClr val="BFBFBF"/>
                </a:solidFill>
              </a:rPr>
              <a:t>phakoantigenes Glaukom; phakolytisches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IgG-Antikörper-vermittelte Immunreaktion: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Das Trabekelmaschenwerk (TM) ist durch Makrophagen verlegt/verstopft: phakolytisches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Fragmente des Linsenkortex können in der Vorderkammer sichtbar sein: Linsenpartikelglaukom</a:t>
            </a:r>
            <a:endParaRPr>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Auch bekannt als [Name der Erkrankung]</a:t>
            </a:r>
            <a:r>
              <a:rPr lang="en-US" sz="1200" i="1">
                <a:solidFill>
                  <a:srgbClr val="BFBFBF"/>
                </a:solidFill>
              </a:rPr>
              <a:t>-Uveitis</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Die Kapsel ist intakt: phakolytisches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Es besteht eine granulomatöse Entzündungsreaktion in der Vorderkammer: phakoantigenes Glaukom</a:t>
            </a:r>
            <a:endParaRPr>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Reaktion auf </a:t>
            </a:r>
            <a:r>
              <a:rPr lang="en-US" sz="1200" i="1">
                <a:solidFill>
                  <a:srgbClr val="BFBFBF"/>
                </a:solidFill>
              </a:rPr>
              <a:t>normale </a:t>
            </a:r>
            <a:r>
              <a:rPr lang="en-US" sz="1200">
                <a:solidFill>
                  <a:srgbClr val="BFBFBF"/>
                </a:solidFill>
              </a:rPr>
              <a:t>Linsenproteine: phakoantigenes Glaukom</a:t>
            </a:r>
            <a:endParaRPr sz="1200">
              <a:solidFill>
                <a:srgbClr val="BFBFBF"/>
              </a:solidFill>
            </a:endParaRPr>
          </a:p>
          <a:p>
            <a:pPr marL="342900" lvl="0" indent="-316230" algn="l" rtl="0">
              <a:spcBef>
                <a:spcPts val="240"/>
              </a:spcBef>
              <a:spcAft>
                <a:spcPts val="0"/>
              </a:spcAft>
              <a:buClr>
                <a:schemeClr val="dk1"/>
              </a:buClr>
              <a:buSzPts val="840"/>
              <a:buChar char="●"/>
            </a:pPr>
            <a:r>
              <a:rPr lang="en-US" sz="1200" b="1"/>
              <a:t>Reaktion auf </a:t>
            </a:r>
            <a:r>
              <a:rPr lang="en-US" sz="1200" b="1" i="1"/>
              <a:t>denaturierte </a:t>
            </a:r>
            <a:r>
              <a:rPr lang="en-US" sz="1200" b="1"/>
              <a:t>Linsenproteine: phakolytisches Glaukom</a:t>
            </a:r>
            <a:endParaRPr sz="1200">
              <a:solidFill>
                <a:srgbClr val="BFBFBF"/>
              </a:solidFill>
            </a:endParaRPr>
          </a:p>
        </p:txBody>
      </p:sp>
      <p:sp>
        <p:nvSpPr>
          <p:cNvPr id="456" name="Google Shape;456;p36"/>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457" name="Google Shape;457;p3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36</a:t>
            </a:fld>
            <a:endParaRPr sz="1000" b="0" i="0" u="none" strike="noStrike" cap="none">
              <a:solidFill>
                <a:srgbClr val="000000"/>
              </a:solidFill>
              <a:latin typeface="Arial"/>
              <a:ea typeface="Arial"/>
              <a:cs typeface="Arial"/>
              <a:sym typeface="Arial"/>
            </a:endParaRPr>
          </a:p>
        </p:txBody>
      </p:sp>
      <p:sp>
        <p:nvSpPr>
          <p:cNvPr id="458" name="Google Shape;458;p36"/>
          <p:cNvSpPr txBox="1"/>
          <p:nvPr/>
        </p:nvSpPr>
        <p:spPr>
          <a:xfrm>
            <a:off x="828263" y="1725545"/>
            <a:ext cx="7308600" cy="2919300"/>
          </a:xfrm>
          <a:prstGeom prst="rect">
            <a:avLst/>
          </a:prstGeom>
          <a:solidFill>
            <a:srgbClr val="FFCCF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Was bedeutet es, wenn man sagt, ein Protein sei „denaturiert“?</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0000FF"/>
                </a:solidFill>
              </a:rPr>
              <a:t>Es bedeutet, dass das Protein aus seiner nativen Konformation herausgelöst bzw. in seiner räumlichen Struktur verändert wurde. Da die Funktion eines Proteins untrennbar mit seiner spezifischen dreidimensionalen Struktur verknüpft ist, weisen denaturierte Proteine nicht mehr die Eigenschaften und Funktionalität ihrer nativen Form auf.</a:t>
            </a:r>
            <a:endParaRPr sz="1200" i="1">
              <a:solidFill>
                <a:srgbClr val="0000FF"/>
              </a:solidFill>
            </a:endParaRPr>
          </a:p>
          <a:p>
            <a:pPr marL="0" marR="0" lvl="0" indent="0" algn="l" rtl="0">
              <a:spcBef>
                <a:spcPts val="0"/>
              </a:spcBef>
              <a:spcAft>
                <a:spcPts val="0"/>
              </a:spcAft>
              <a:buNone/>
            </a:pPr>
            <a:endParaRPr sz="1600">
              <a:solidFill>
                <a:srgbClr val="0000FF"/>
              </a:solidFill>
              <a:latin typeface="Arial"/>
              <a:ea typeface="Arial"/>
              <a:cs typeface="Arial"/>
              <a:sym typeface="Arial"/>
            </a:endParaRPr>
          </a:p>
          <a:p>
            <a:pPr marL="0" marR="0" lvl="0" indent="0" algn="l" rtl="0">
              <a:spcBef>
                <a:spcPts val="0"/>
              </a:spcBef>
              <a:spcAft>
                <a:spcPts val="0"/>
              </a:spcAft>
              <a:buNone/>
            </a:pPr>
            <a:r>
              <a:rPr lang="en-US" sz="1200" i="1">
                <a:solidFill>
                  <a:srgbClr val="0000FF"/>
                </a:solidFill>
                <a:latin typeface="Arial"/>
                <a:ea typeface="Arial"/>
                <a:cs typeface="Arial"/>
                <a:sym typeface="Arial"/>
              </a:rPr>
              <a:t>Können Sie ein Beispiel für </a:t>
            </a:r>
            <a:r>
              <a:rPr lang="en-US" sz="1200" i="1">
                <a:solidFill>
                  <a:srgbClr val="0000FF"/>
                </a:solidFill>
              </a:rPr>
              <a:t>eine</a:t>
            </a:r>
            <a:r>
              <a:rPr lang="en-US" sz="1200" i="1">
                <a:solidFill>
                  <a:srgbClr val="0000FF"/>
                </a:solidFill>
                <a:latin typeface="Arial"/>
                <a:ea typeface="Arial"/>
                <a:cs typeface="Arial"/>
                <a:sym typeface="Arial"/>
              </a:rPr>
              <a:t> Denaturierung von Proteinen nennen?</a:t>
            </a:r>
            <a:endParaRPr sz="1600" i="1">
              <a:solidFill>
                <a:srgbClr val="FFCCFF"/>
              </a:solidFill>
              <a:latin typeface="Arial"/>
              <a:ea typeface="Arial"/>
              <a:cs typeface="Arial"/>
              <a:sym typeface="Arial"/>
            </a:endParaRPr>
          </a:p>
          <a:p>
            <a:pPr marL="0" marR="0" lvl="0" indent="0" algn="l" rtl="0">
              <a:spcBef>
                <a:spcPts val="0"/>
              </a:spcBef>
              <a:spcAft>
                <a:spcPts val="0"/>
              </a:spcAft>
              <a:buNone/>
            </a:pPr>
            <a:r>
              <a:rPr lang="en-US" sz="1200">
                <a:solidFill>
                  <a:srgbClr val="FFCCFF"/>
                </a:solidFill>
                <a:latin typeface="Arial"/>
                <a:ea typeface="Arial"/>
                <a:cs typeface="Arial"/>
                <a:sym typeface="Arial"/>
              </a:rPr>
              <a:t>Nehmen Sie Eiweiß. In seinem nativen Zustand ist es eine klare Flüssigkeit. Wenn es jedoch ausreichend erhitzt wird, verwandelt es sich in einen weißen Feststoff. (Und wenn man ausreichend Salsa auf den weißen Feststoff gibt, wird es köstlich.)</a:t>
            </a:r>
            <a:endParaRPr/>
          </a:p>
          <a:p>
            <a:pPr marL="0" marR="0" lvl="0" indent="0" algn="l" rtl="0">
              <a:spcBef>
                <a:spcPts val="0"/>
              </a:spcBef>
              <a:spcAft>
                <a:spcPts val="0"/>
              </a:spcAft>
              <a:buNone/>
            </a:pPr>
            <a:endParaRPr sz="1600">
              <a:solidFill>
                <a:srgbClr val="FFCCFF"/>
              </a:solidFill>
              <a:latin typeface="Arial"/>
              <a:ea typeface="Arial"/>
              <a:cs typeface="Arial"/>
              <a:sym typeface="Arial"/>
            </a:endParaRPr>
          </a:p>
          <a:p>
            <a:pPr marL="0" marR="0" lvl="0" indent="0" algn="l" rtl="0">
              <a:spcBef>
                <a:spcPts val="0"/>
              </a:spcBef>
              <a:spcAft>
                <a:spcPts val="0"/>
              </a:spcAft>
              <a:buNone/>
            </a:pPr>
            <a:r>
              <a:rPr lang="en-US" sz="1200" i="1">
                <a:solidFill>
                  <a:srgbClr val="FFCCFF"/>
                </a:solidFill>
                <a:latin typeface="Arial"/>
                <a:ea typeface="Arial"/>
                <a:cs typeface="Arial"/>
                <a:sym typeface="Arial"/>
              </a:rPr>
              <a:t>Welche Rolle spielt die Denaturierung im Entzündungsprozess?</a:t>
            </a:r>
            <a:endParaRPr/>
          </a:p>
          <a:p>
            <a:pPr marL="0" marR="0" lvl="0" indent="0" algn="l" rtl="0">
              <a:spcBef>
                <a:spcPts val="0"/>
              </a:spcBef>
              <a:spcAft>
                <a:spcPts val="0"/>
              </a:spcAft>
              <a:buNone/>
            </a:pPr>
            <a:r>
              <a:rPr lang="en-US" sz="1200">
                <a:solidFill>
                  <a:srgbClr val="FFCCFF"/>
                </a:solidFill>
                <a:latin typeface="Arial"/>
                <a:ea typeface="Arial"/>
                <a:cs typeface="Arial"/>
                <a:sym typeface="Arial"/>
              </a:rPr>
              <a:t>Erinnern Sie sich daran, dass normale Linsenproteine ein gewisses Maß an immunologischer Privilegierung genießen. Im Gegensatz dazu genießen </a:t>
            </a:r>
            <a:r>
              <a:rPr lang="en-US" sz="1200" i="1">
                <a:solidFill>
                  <a:srgbClr val="FFCCFF"/>
                </a:solidFill>
                <a:latin typeface="Arial"/>
                <a:ea typeface="Arial"/>
                <a:cs typeface="Arial"/>
                <a:sym typeface="Arial"/>
              </a:rPr>
              <a:t>denaturierte </a:t>
            </a:r>
            <a:r>
              <a:rPr lang="en-US" sz="1200">
                <a:solidFill>
                  <a:srgbClr val="FFCCFF"/>
                </a:solidFill>
                <a:latin typeface="Arial"/>
                <a:ea typeface="Arial"/>
                <a:cs typeface="Arial"/>
                <a:sym typeface="Arial"/>
              </a:rPr>
              <a:t>Proteine keine immunologische Privilegierung und neigen daher dazu, Makrophagen in großer Zahl anzuziehen.</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37"/>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64" name="Google Shape;464;p37"/>
          <p:cNvSpPr txBox="1">
            <a:spLocks noGrp="1"/>
          </p:cNvSpPr>
          <p:nvPr>
            <p:ph type="body" idx="1"/>
          </p:nvPr>
        </p:nvSpPr>
        <p:spPr>
          <a:xfrm>
            <a:off x="380999" y="1010424"/>
            <a:ext cx="8550965"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Die einzige Form, die im </a:t>
            </a:r>
            <a:r>
              <a:rPr lang="en-US" sz="1200" i="1">
                <a:solidFill>
                  <a:srgbClr val="BFBFBF"/>
                </a:solidFill>
              </a:rPr>
              <a:t>Gla</a:t>
            </a:r>
            <a:r>
              <a:rPr lang="en-US" sz="1200">
                <a:solidFill>
                  <a:srgbClr val="BFBFBF"/>
                </a:solidFill>
              </a:rPr>
              <a:t>ukom-Lehrbuch als „selten“ beschrieben wird: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Pathogenese durch eine entzündliche Reaktion auf in die Vorderkammer gelangte Linsenproteine: </a:t>
            </a:r>
            <a:br>
              <a:rPr lang="en-US" sz="1200">
                <a:solidFill>
                  <a:srgbClr val="BFBFBF"/>
                </a:solidFill>
              </a:rPr>
            </a:br>
            <a:r>
              <a:rPr lang="en-US" sz="1200">
                <a:solidFill>
                  <a:srgbClr val="BFBFBF"/>
                </a:solidFill>
              </a:rPr>
              <a:t>phakoantigenes Glaukom; phakolytisches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IgG-Antikörper-vermittelte Immunreaktion: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Das Trabekelmaschenwerk (TM) ist durch Makrophagen verlegt/verstopft: phakolytisches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Fragmente des Linsenkortex können in der Vorderkammer sichtbar sein: Linsenpartikelglaukom</a:t>
            </a:r>
            <a:endParaRPr>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Auch bekannt als [Name der Erkrankung]</a:t>
            </a:r>
            <a:r>
              <a:rPr lang="en-US" sz="1200" i="1">
                <a:solidFill>
                  <a:srgbClr val="BFBFBF"/>
                </a:solidFill>
              </a:rPr>
              <a:t>-Uveitis</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Die Kapsel ist intakt: phakolytisches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Es besteht eine granulomatöse Entzündungsreaktion in der Vorderkammer: phakoantigenes Glaukom</a:t>
            </a:r>
            <a:endParaRPr>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Reaktion auf </a:t>
            </a:r>
            <a:r>
              <a:rPr lang="en-US" sz="1200" i="1">
                <a:solidFill>
                  <a:srgbClr val="BFBFBF"/>
                </a:solidFill>
              </a:rPr>
              <a:t>normale </a:t>
            </a:r>
            <a:r>
              <a:rPr lang="en-US" sz="1200">
                <a:solidFill>
                  <a:srgbClr val="BFBFBF"/>
                </a:solidFill>
              </a:rPr>
              <a:t>Linsenproteine: phakoantigenes Glaukom</a:t>
            </a:r>
            <a:endParaRPr sz="1200">
              <a:solidFill>
                <a:srgbClr val="BFBFBF"/>
              </a:solidFill>
            </a:endParaRPr>
          </a:p>
          <a:p>
            <a:pPr marL="342900" lvl="0" indent="-316230" algn="l" rtl="0">
              <a:spcBef>
                <a:spcPts val="240"/>
              </a:spcBef>
              <a:spcAft>
                <a:spcPts val="0"/>
              </a:spcAft>
              <a:buClr>
                <a:schemeClr val="dk1"/>
              </a:buClr>
              <a:buSzPts val="840"/>
              <a:buChar char="●"/>
            </a:pPr>
            <a:r>
              <a:rPr lang="en-US" sz="1200" b="1"/>
              <a:t>Reaktion auf </a:t>
            </a:r>
            <a:r>
              <a:rPr lang="en-US" sz="1200" b="1" i="1"/>
              <a:t>denaturierte </a:t>
            </a:r>
            <a:r>
              <a:rPr lang="en-US" sz="1200" b="1"/>
              <a:t>Linsenproteine: phakolytisches Glaukom</a:t>
            </a:r>
            <a:endParaRPr sz="1200">
              <a:solidFill>
                <a:srgbClr val="BFBFBF"/>
              </a:solidFill>
            </a:endParaRPr>
          </a:p>
        </p:txBody>
      </p:sp>
      <p:sp>
        <p:nvSpPr>
          <p:cNvPr id="465" name="Google Shape;465;p37"/>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466" name="Google Shape;466;p3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37</a:t>
            </a:fld>
            <a:endParaRPr sz="1000" b="0" i="0" u="none" strike="noStrike" cap="none">
              <a:solidFill>
                <a:srgbClr val="000000"/>
              </a:solidFill>
              <a:latin typeface="Arial"/>
              <a:ea typeface="Arial"/>
              <a:cs typeface="Arial"/>
              <a:sym typeface="Arial"/>
            </a:endParaRPr>
          </a:p>
        </p:txBody>
      </p:sp>
      <p:sp>
        <p:nvSpPr>
          <p:cNvPr id="467" name="Google Shape;467;p37"/>
          <p:cNvSpPr txBox="1"/>
          <p:nvPr/>
        </p:nvSpPr>
        <p:spPr>
          <a:xfrm>
            <a:off x="828263" y="1725545"/>
            <a:ext cx="7308600" cy="3104100"/>
          </a:xfrm>
          <a:prstGeom prst="rect">
            <a:avLst/>
          </a:prstGeom>
          <a:solidFill>
            <a:srgbClr val="FFCCF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Was bedeutet es, wenn man sagt, ein Protein sei „denaturiert“?</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0000FF"/>
                </a:solidFill>
              </a:rPr>
              <a:t>Es bedeutet, dass das Protein aus seiner nativen Konformation herausgelöst bzw. in seiner räumlichen Struktur verändert wurde. Da die Funktion eines Proteins untrennbar mit seiner spezifischen dreidimensionalen Struktur verknüpft ist, weisen denaturierte Proteine nicht mehr die Eigenschaften und Funktionalität ihrer nativen Form auf.</a:t>
            </a:r>
            <a:endParaRPr sz="1200" i="1">
              <a:solidFill>
                <a:srgbClr val="0000FF"/>
              </a:solidFill>
            </a:endParaRPr>
          </a:p>
          <a:p>
            <a:pPr marL="0" lvl="0" indent="0" algn="l" rtl="0">
              <a:spcBef>
                <a:spcPts val="0"/>
              </a:spcBef>
              <a:spcAft>
                <a:spcPts val="0"/>
              </a:spcAft>
              <a:buClr>
                <a:schemeClr val="dk1"/>
              </a:buClr>
              <a:buFont typeface="Arial"/>
              <a:buNone/>
            </a:pPr>
            <a:endParaRPr sz="1600">
              <a:solidFill>
                <a:srgbClr val="0000FF"/>
              </a:solidFill>
            </a:endParaRPr>
          </a:p>
          <a:p>
            <a:pPr marL="0" lvl="0" indent="0" algn="l" rtl="0">
              <a:spcBef>
                <a:spcPts val="0"/>
              </a:spcBef>
              <a:spcAft>
                <a:spcPts val="0"/>
              </a:spcAft>
              <a:buClr>
                <a:schemeClr val="dk1"/>
              </a:buClr>
              <a:buFont typeface="Arial"/>
              <a:buNone/>
            </a:pPr>
            <a:r>
              <a:rPr lang="en-US" sz="1200" i="1">
                <a:solidFill>
                  <a:srgbClr val="0000FF"/>
                </a:solidFill>
              </a:rPr>
              <a:t>Können Sie ein Beispiel für eine Denaturierung von Proteinen nennen?</a:t>
            </a:r>
            <a:endParaRPr sz="1200" i="1">
              <a:solidFill>
                <a:srgbClr val="0000FF"/>
              </a:solidFill>
            </a:endParaRPr>
          </a:p>
          <a:p>
            <a:pPr marL="0" marR="0" lvl="0" indent="0" algn="l" rtl="0">
              <a:spcBef>
                <a:spcPts val="0"/>
              </a:spcBef>
              <a:spcAft>
                <a:spcPts val="0"/>
              </a:spcAft>
              <a:buNone/>
            </a:pPr>
            <a:r>
              <a:rPr lang="en-US" sz="1200">
                <a:solidFill>
                  <a:srgbClr val="0000FF"/>
                </a:solidFill>
              </a:rPr>
              <a:t>Betrachten wir beispielsweise Hühnerei-Albumin. In seinem nativen Zustand liegt es als klare, flüssige Lösung vor. Wird jedoch ausreichend Wärme zugeführt, denaturiert das Protein und nimmt eine weiße, feste Struktur an. (Und wenn man anschließend noch ausreichend Salsa auf den weißen Feststoff gibt, wird daraus – kulinarisch betrachtet – etwas Köstliches.)</a:t>
            </a:r>
            <a:endParaRPr sz="1600">
              <a:solidFill>
                <a:srgbClr val="FFCCFF"/>
              </a:solidFill>
              <a:latin typeface="Arial"/>
              <a:ea typeface="Arial"/>
              <a:cs typeface="Arial"/>
              <a:sym typeface="Arial"/>
            </a:endParaRPr>
          </a:p>
          <a:p>
            <a:pPr marL="0" marR="0" lvl="0" indent="0" algn="l" rtl="0">
              <a:spcBef>
                <a:spcPts val="0"/>
              </a:spcBef>
              <a:spcAft>
                <a:spcPts val="0"/>
              </a:spcAft>
              <a:buNone/>
            </a:pPr>
            <a:endParaRPr sz="1600">
              <a:solidFill>
                <a:srgbClr val="FFCCFF"/>
              </a:solidFill>
              <a:latin typeface="Arial"/>
              <a:ea typeface="Arial"/>
              <a:cs typeface="Arial"/>
              <a:sym typeface="Arial"/>
            </a:endParaRPr>
          </a:p>
          <a:p>
            <a:pPr marL="0" marR="0" lvl="0" indent="0" algn="l" rtl="0">
              <a:spcBef>
                <a:spcPts val="0"/>
              </a:spcBef>
              <a:spcAft>
                <a:spcPts val="0"/>
              </a:spcAft>
              <a:buNone/>
            </a:pPr>
            <a:r>
              <a:rPr lang="en-US" sz="1200" i="1">
                <a:solidFill>
                  <a:srgbClr val="FFCCFF"/>
                </a:solidFill>
                <a:latin typeface="Arial"/>
                <a:ea typeface="Arial"/>
                <a:cs typeface="Arial"/>
                <a:sym typeface="Arial"/>
              </a:rPr>
              <a:t>Welche Rolle spielt die Denaturierung im Entzündungsprozess?</a:t>
            </a:r>
            <a:endParaRPr/>
          </a:p>
          <a:p>
            <a:pPr marL="0" marR="0" lvl="0" indent="0" algn="l" rtl="0">
              <a:spcBef>
                <a:spcPts val="0"/>
              </a:spcBef>
              <a:spcAft>
                <a:spcPts val="0"/>
              </a:spcAft>
              <a:buNone/>
            </a:pPr>
            <a:r>
              <a:rPr lang="en-US" sz="1200">
                <a:solidFill>
                  <a:srgbClr val="FFCCFF"/>
                </a:solidFill>
                <a:latin typeface="Arial"/>
                <a:ea typeface="Arial"/>
                <a:cs typeface="Arial"/>
                <a:sym typeface="Arial"/>
              </a:rPr>
              <a:t>Erinnern Sie sich daran, dass normale Linsenproteine ein gewisses Maß an immunologischer Privilegierung genießen. Im Gegensatz dazu genießen </a:t>
            </a:r>
            <a:r>
              <a:rPr lang="en-US" sz="1200" i="1">
                <a:solidFill>
                  <a:srgbClr val="FFCCFF"/>
                </a:solidFill>
                <a:latin typeface="Arial"/>
                <a:ea typeface="Arial"/>
                <a:cs typeface="Arial"/>
                <a:sym typeface="Arial"/>
              </a:rPr>
              <a:t>denaturierte </a:t>
            </a:r>
            <a:r>
              <a:rPr lang="en-US" sz="1200">
                <a:solidFill>
                  <a:srgbClr val="FFCCFF"/>
                </a:solidFill>
                <a:latin typeface="Arial"/>
                <a:ea typeface="Arial"/>
                <a:cs typeface="Arial"/>
                <a:sym typeface="Arial"/>
              </a:rPr>
              <a:t>Proteine keine immunologische Privilegierung und neigen daher dazu, Makrophagen in großer Zahl anzuziehen.</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38"/>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473" name="Google Shape;473;p38"/>
          <p:cNvSpPr txBox="1">
            <a:spLocks noGrp="1"/>
          </p:cNvSpPr>
          <p:nvPr>
            <p:ph type="body" idx="1"/>
          </p:nvPr>
        </p:nvSpPr>
        <p:spPr>
          <a:xfrm>
            <a:off x="380999" y="1010424"/>
            <a:ext cx="8550965"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Die einzige Form, die im </a:t>
            </a:r>
            <a:r>
              <a:rPr lang="en-US" sz="1200" i="1">
                <a:solidFill>
                  <a:srgbClr val="BFBFBF"/>
                </a:solidFill>
              </a:rPr>
              <a:t>Gla</a:t>
            </a:r>
            <a:r>
              <a:rPr lang="en-US" sz="1200">
                <a:solidFill>
                  <a:srgbClr val="BFBFBF"/>
                </a:solidFill>
              </a:rPr>
              <a:t>ukom-Lehrbuch als „selten“ beschrieben wird: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Pathogenese durch eine entzündliche Reaktion auf in die Vorderkammer gelangte Linsenproteine: </a:t>
            </a:r>
            <a:br>
              <a:rPr lang="en-US" sz="1200">
                <a:solidFill>
                  <a:srgbClr val="BFBFBF"/>
                </a:solidFill>
              </a:rPr>
            </a:br>
            <a:r>
              <a:rPr lang="en-US" sz="1200">
                <a:solidFill>
                  <a:srgbClr val="BFBFBF"/>
                </a:solidFill>
              </a:rPr>
              <a:t>phakoantigenes Glaukom; phakolytisches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IgG-Antikörper-vermittelte Immunreaktion: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Das Trabekelmaschenwerk (TM) ist durch Makrophagen verlegt/verstopft: phakolytisches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Fragmente des Linsenkortex können in der Vorderkammer sichtbar sein: Linsenpartikelglaukom</a:t>
            </a:r>
            <a:endParaRPr>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Auch bekannt als [Name der Erkrankung]</a:t>
            </a:r>
            <a:r>
              <a:rPr lang="en-US" sz="1200" i="1">
                <a:solidFill>
                  <a:srgbClr val="BFBFBF"/>
                </a:solidFill>
              </a:rPr>
              <a:t>-Uveitis</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Die Kapsel ist intakt: phakolytisches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Es besteht eine granulomatöse Entzündungsreaktion in der Vorderkammer: phakoantigenes Glaukom</a:t>
            </a:r>
            <a:endParaRPr>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Reaktion auf </a:t>
            </a:r>
            <a:r>
              <a:rPr lang="en-US" sz="1200" i="1">
                <a:solidFill>
                  <a:srgbClr val="BFBFBF"/>
                </a:solidFill>
              </a:rPr>
              <a:t>normale </a:t>
            </a:r>
            <a:r>
              <a:rPr lang="en-US" sz="1200">
                <a:solidFill>
                  <a:srgbClr val="BFBFBF"/>
                </a:solidFill>
              </a:rPr>
              <a:t>Linsenproteine: phakoantigenes Glaukom</a:t>
            </a:r>
            <a:endParaRPr sz="1200">
              <a:solidFill>
                <a:srgbClr val="BFBFBF"/>
              </a:solidFill>
            </a:endParaRPr>
          </a:p>
          <a:p>
            <a:pPr marL="342900" lvl="0" indent="-316230" algn="l" rtl="0">
              <a:spcBef>
                <a:spcPts val="240"/>
              </a:spcBef>
              <a:spcAft>
                <a:spcPts val="0"/>
              </a:spcAft>
              <a:buClr>
                <a:schemeClr val="dk1"/>
              </a:buClr>
              <a:buSzPts val="840"/>
              <a:buChar char="●"/>
            </a:pPr>
            <a:r>
              <a:rPr lang="en-US" sz="1200" b="1"/>
              <a:t>Reaktion auf </a:t>
            </a:r>
            <a:r>
              <a:rPr lang="en-US" sz="1200" b="1" i="1"/>
              <a:t>denaturierte </a:t>
            </a:r>
            <a:r>
              <a:rPr lang="en-US" sz="1200" b="1"/>
              <a:t>Linsenproteine: phakolytisches Glaukom</a:t>
            </a:r>
            <a:endParaRPr sz="1200">
              <a:solidFill>
                <a:srgbClr val="BFBFBF"/>
              </a:solidFill>
            </a:endParaRPr>
          </a:p>
        </p:txBody>
      </p:sp>
      <p:sp>
        <p:nvSpPr>
          <p:cNvPr id="474" name="Google Shape;474;p38"/>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475" name="Google Shape;475;p3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38</a:t>
            </a:fld>
            <a:endParaRPr sz="1000" b="0" i="0" u="none" strike="noStrike" cap="none">
              <a:solidFill>
                <a:srgbClr val="000000"/>
              </a:solidFill>
              <a:latin typeface="Arial"/>
              <a:ea typeface="Arial"/>
              <a:cs typeface="Arial"/>
              <a:sym typeface="Arial"/>
            </a:endParaRPr>
          </a:p>
        </p:txBody>
      </p:sp>
      <p:sp>
        <p:nvSpPr>
          <p:cNvPr id="476" name="Google Shape;476;p38"/>
          <p:cNvSpPr txBox="1"/>
          <p:nvPr/>
        </p:nvSpPr>
        <p:spPr>
          <a:xfrm>
            <a:off x="828263" y="1725545"/>
            <a:ext cx="7308600" cy="3104100"/>
          </a:xfrm>
          <a:prstGeom prst="rect">
            <a:avLst/>
          </a:prstGeom>
          <a:solidFill>
            <a:srgbClr val="FFCCF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Was bedeutet es, wenn man sagt, ein Protein sei „denaturiert“?</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0000FF"/>
                </a:solidFill>
              </a:rPr>
              <a:t>Es bedeutet, dass das Protein aus seiner nativen Konformation herausgelöst bzw. in seiner räumlichen Struktur verändert wurde. Da die Funktion eines Proteins untrennbar mit seiner spezifischen dreidimensionalen Struktur verknüpft ist, weisen denaturierte Proteine nicht mehr die Eigenschaften und Funktionalität ihrer nativen Form auf.</a:t>
            </a:r>
            <a:endParaRPr sz="1200" i="1">
              <a:solidFill>
                <a:srgbClr val="0000FF"/>
              </a:solidFill>
            </a:endParaRPr>
          </a:p>
          <a:p>
            <a:pPr marL="0" lvl="0" indent="0" algn="l" rtl="0">
              <a:spcBef>
                <a:spcPts val="0"/>
              </a:spcBef>
              <a:spcAft>
                <a:spcPts val="0"/>
              </a:spcAft>
              <a:buClr>
                <a:schemeClr val="dk1"/>
              </a:buClr>
              <a:buFont typeface="Arial"/>
              <a:buNone/>
            </a:pPr>
            <a:endParaRPr sz="1600">
              <a:solidFill>
                <a:srgbClr val="0000FF"/>
              </a:solidFill>
            </a:endParaRPr>
          </a:p>
          <a:p>
            <a:pPr marL="0" lvl="0" indent="0" algn="l" rtl="0">
              <a:spcBef>
                <a:spcPts val="0"/>
              </a:spcBef>
              <a:spcAft>
                <a:spcPts val="0"/>
              </a:spcAft>
              <a:buClr>
                <a:schemeClr val="dk1"/>
              </a:buClr>
              <a:buFont typeface="Arial"/>
              <a:buNone/>
            </a:pPr>
            <a:r>
              <a:rPr lang="en-US" sz="1200" i="1">
                <a:solidFill>
                  <a:srgbClr val="0000FF"/>
                </a:solidFill>
              </a:rPr>
              <a:t>Können Sie ein Beispiel für eine Denaturierung von Proteinen nennen?</a:t>
            </a:r>
            <a:endParaRPr sz="1200" i="1">
              <a:solidFill>
                <a:srgbClr val="0000FF"/>
              </a:solidFill>
            </a:endParaRPr>
          </a:p>
          <a:p>
            <a:pPr marL="0" lvl="0" indent="0" algn="l" rtl="0">
              <a:spcBef>
                <a:spcPts val="0"/>
              </a:spcBef>
              <a:spcAft>
                <a:spcPts val="0"/>
              </a:spcAft>
              <a:buClr>
                <a:schemeClr val="dk1"/>
              </a:buClr>
              <a:buFont typeface="Arial"/>
              <a:buNone/>
            </a:pPr>
            <a:r>
              <a:rPr lang="en-US" sz="1200">
                <a:solidFill>
                  <a:srgbClr val="0000FF"/>
                </a:solidFill>
              </a:rPr>
              <a:t>Betrachten wir beispielsweise Hühnerei-Albumin. In seinem nativen Zustand liegt es als klare, flüssige Lösung vor. Wird jedoch ausreichend Wärme zugeführt, denaturiert das Protein und nimmt eine weiße, feste Struktur an. (Und wenn man anschließend noch ausreichend Salsa auf den weißen Feststoff gibt, wird daraus – kulinarisch betrachtet – etwas Köstliches.)</a:t>
            </a:r>
            <a:endParaRPr sz="1200" i="1">
              <a:solidFill>
                <a:srgbClr val="0000FF"/>
              </a:solidFill>
            </a:endParaRPr>
          </a:p>
          <a:p>
            <a:pPr marL="0" marR="0" lvl="0" indent="0" algn="l" rtl="0">
              <a:spcBef>
                <a:spcPts val="0"/>
              </a:spcBef>
              <a:spcAft>
                <a:spcPts val="0"/>
              </a:spcAft>
              <a:buNone/>
            </a:pPr>
            <a:endParaRPr sz="1600">
              <a:solidFill>
                <a:srgbClr val="0000FF"/>
              </a:solidFill>
              <a:latin typeface="Arial"/>
              <a:ea typeface="Arial"/>
              <a:cs typeface="Arial"/>
              <a:sym typeface="Arial"/>
            </a:endParaRPr>
          </a:p>
          <a:p>
            <a:pPr marL="0" marR="0" lvl="0" indent="0" algn="l" rtl="0">
              <a:spcBef>
                <a:spcPts val="0"/>
              </a:spcBef>
              <a:spcAft>
                <a:spcPts val="0"/>
              </a:spcAft>
              <a:buNone/>
            </a:pPr>
            <a:r>
              <a:rPr lang="en-US" sz="1200" i="1">
                <a:solidFill>
                  <a:srgbClr val="0000FF"/>
                </a:solidFill>
                <a:latin typeface="Arial"/>
                <a:ea typeface="Arial"/>
                <a:cs typeface="Arial"/>
                <a:sym typeface="Arial"/>
              </a:rPr>
              <a:t>Welche Rolle spielt die Denaturierung im Entzündungsprozess?</a:t>
            </a:r>
            <a:endParaRPr sz="1600" i="1">
              <a:solidFill>
                <a:srgbClr val="FFCCFF"/>
              </a:solidFill>
              <a:latin typeface="Arial"/>
              <a:ea typeface="Arial"/>
              <a:cs typeface="Arial"/>
              <a:sym typeface="Arial"/>
            </a:endParaRPr>
          </a:p>
          <a:p>
            <a:pPr marL="0" marR="0" lvl="0" indent="0" algn="l" rtl="0">
              <a:spcBef>
                <a:spcPts val="0"/>
              </a:spcBef>
              <a:spcAft>
                <a:spcPts val="0"/>
              </a:spcAft>
              <a:buNone/>
            </a:pPr>
            <a:r>
              <a:rPr lang="en-US" sz="1200">
                <a:solidFill>
                  <a:srgbClr val="FFCCFF"/>
                </a:solidFill>
                <a:latin typeface="Arial"/>
                <a:ea typeface="Arial"/>
                <a:cs typeface="Arial"/>
                <a:sym typeface="Arial"/>
              </a:rPr>
              <a:t>Erinnern Sie sich daran, dass normale Linsenproteine ein gewisses Maß an immunologischer Privilegierung genießen. Im Gegensatz dazu genießen </a:t>
            </a:r>
            <a:r>
              <a:rPr lang="en-US" sz="1200" i="1">
                <a:solidFill>
                  <a:srgbClr val="FFCCFF"/>
                </a:solidFill>
                <a:latin typeface="Arial"/>
                <a:ea typeface="Arial"/>
                <a:cs typeface="Arial"/>
                <a:sym typeface="Arial"/>
              </a:rPr>
              <a:t>denaturierte </a:t>
            </a:r>
            <a:r>
              <a:rPr lang="en-US" sz="1200">
                <a:solidFill>
                  <a:srgbClr val="FFCCFF"/>
                </a:solidFill>
                <a:latin typeface="Arial"/>
                <a:ea typeface="Arial"/>
                <a:cs typeface="Arial"/>
                <a:sym typeface="Arial"/>
              </a:rPr>
              <a:t>Proteine keine immunologische Privilegierung und neigen daher dazu, Makrophagen in großer Zahl anzuziehen.</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
        <p:nvSpPr>
          <p:cNvPr id="481" name="Google Shape;481;p39"/>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82" name="Google Shape;482;p39"/>
          <p:cNvSpPr txBox="1">
            <a:spLocks noGrp="1"/>
          </p:cNvSpPr>
          <p:nvPr>
            <p:ph type="body" idx="1"/>
          </p:nvPr>
        </p:nvSpPr>
        <p:spPr>
          <a:xfrm>
            <a:off x="380999" y="1010424"/>
            <a:ext cx="8550965"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Die einzige Form, die im </a:t>
            </a:r>
            <a:r>
              <a:rPr lang="en-US" sz="1200" i="1">
                <a:solidFill>
                  <a:srgbClr val="BFBFBF"/>
                </a:solidFill>
              </a:rPr>
              <a:t>Gla</a:t>
            </a:r>
            <a:r>
              <a:rPr lang="en-US" sz="1200">
                <a:solidFill>
                  <a:srgbClr val="BFBFBF"/>
                </a:solidFill>
              </a:rPr>
              <a:t>ukom-Lehrbuch als „selten“ beschrieben wird: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Pathogenese durch eine entzündliche Reaktion auf in die Vorderkammer gelangte Linsenproteine: </a:t>
            </a:r>
            <a:br>
              <a:rPr lang="en-US" sz="1200">
                <a:solidFill>
                  <a:srgbClr val="BFBFBF"/>
                </a:solidFill>
              </a:rPr>
            </a:br>
            <a:r>
              <a:rPr lang="en-US" sz="1200">
                <a:solidFill>
                  <a:srgbClr val="BFBFBF"/>
                </a:solidFill>
              </a:rPr>
              <a:t>phakoantigenes Glaukom; phakolytisches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IgG-Antikörper-vermittelte Immunreaktion: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Das Trabekelmaschenwerk (TM) ist durch Makrophagen verlegt/verstopft: phakolytisches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Fragmente des Linsenkortex können in der Vorderkammer sichtbar sein: Linsenpartikelglaukom</a:t>
            </a:r>
            <a:endParaRPr>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Auch bekannt als [Name der Erkrankung]</a:t>
            </a:r>
            <a:r>
              <a:rPr lang="en-US" sz="1200" i="1">
                <a:solidFill>
                  <a:srgbClr val="BFBFBF"/>
                </a:solidFill>
              </a:rPr>
              <a:t>-Uveitis</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Die Kapsel ist intakt: phakolytisches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Es besteht eine granulomatöse Entzündungsreaktion in der Vorderkammer: phakoantigenes Glaukom</a:t>
            </a:r>
            <a:endParaRPr>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Reaktion auf </a:t>
            </a:r>
            <a:r>
              <a:rPr lang="en-US" sz="1200" i="1">
                <a:solidFill>
                  <a:srgbClr val="BFBFBF"/>
                </a:solidFill>
              </a:rPr>
              <a:t>normale </a:t>
            </a:r>
            <a:r>
              <a:rPr lang="en-US" sz="1200">
                <a:solidFill>
                  <a:srgbClr val="BFBFBF"/>
                </a:solidFill>
              </a:rPr>
              <a:t>Linsenproteine: phakoantigenes Glaukom</a:t>
            </a:r>
            <a:endParaRPr sz="1200">
              <a:solidFill>
                <a:srgbClr val="BFBFBF"/>
              </a:solidFill>
            </a:endParaRPr>
          </a:p>
          <a:p>
            <a:pPr marL="342900" lvl="0" indent="-316230" algn="l" rtl="0">
              <a:spcBef>
                <a:spcPts val="240"/>
              </a:spcBef>
              <a:spcAft>
                <a:spcPts val="0"/>
              </a:spcAft>
              <a:buClr>
                <a:schemeClr val="dk1"/>
              </a:buClr>
              <a:buSzPts val="840"/>
              <a:buChar char="●"/>
            </a:pPr>
            <a:r>
              <a:rPr lang="en-US" sz="1200" b="1"/>
              <a:t>Reaktion auf </a:t>
            </a:r>
            <a:r>
              <a:rPr lang="en-US" sz="1200" b="1" i="1"/>
              <a:t>denaturierte </a:t>
            </a:r>
            <a:r>
              <a:rPr lang="en-US" sz="1200" b="1"/>
              <a:t>Linsenproteine: phakolytisches Glaukom</a:t>
            </a:r>
            <a:endParaRPr sz="1200">
              <a:solidFill>
                <a:srgbClr val="BFBFBF"/>
              </a:solidFill>
            </a:endParaRPr>
          </a:p>
        </p:txBody>
      </p:sp>
      <p:sp>
        <p:nvSpPr>
          <p:cNvPr id="483" name="Google Shape;483;p39"/>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484" name="Google Shape;484;p39"/>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39</a:t>
            </a:fld>
            <a:endParaRPr sz="1000" b="0" i="0" u="none" strike="noStrike" cap="none">
              <a:solidFill>
                <a:srgbClr val="000000"/>
              </a:solidFill>
              <a:latin typeface="Arial"/>
              <a:ea typeface="Arial"/>
              <a:cs typeface="Arial"/>
              <a:sym typeface="Arial"/>
            </a:endParaRPr>
          </a:p>
        </p:txBody>
      </p:sp>
      <p:sp>
        <p:nvSpPr>
          <p:cNvPr id="485" name="Google Shape;485;p39"/>
          <p:cNvSpPr txBox="1"/>
          <p:nvPr/>
        </p:nvSpPr>
        <p:spPr>
          <a:xfrm>
            <a:off x="828263" y="1725545"/>
            <a:ext cx="7308600" cy="3104100"/>
          </a:xfrm>
          <a:prstGeom prst="rect">
            <a:avLst/>
          </a:prstGeom>
          <a:solidFill>
            <a:srgbClr val="FFCCF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Was bedeutet es, wenn man sagt, ein Protein sei „denaturiert“?</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0000FF"/>
                </a:solidFill>
              </a:rPr>
              <a:t>Es bedeutet, dass das Protein aus seiner nativen Konformation herausgelöst bzw. in seiner räumlichen Struktur verändert wurde. Da die Funktion eines Proteins untrennbar mit seiner spezifischen dreidimensionalen Struktur verknüpft ist, weisen denaturierte Proteine nicht mehr die Eigenschaften und Funktionalität ihrer nativen Form auf.</a:t>
            </a:r>
            <a:endParaRPr sz="1200" i="1">
              <a:solidFill>
                <a:srgbClr val="0000FF"/>
              </a:solidFill>
            </a:endParaRPr>
          </a:p>
          <a:p>
            <a:pPr marL="0" lvl="0" indent="0" algn="l" rtl="0">
              <a:spcBef>
                <a:spcPts val="0"/>
              </a:spcBef>
              <a:spcAft>
                <a:spcPts val="0"/>
              </a:spcAft>
              <a:buClr>
                <a:schemeClr val="dk1"/>
              </a:buClr>
              <a:buFont typeface="Arial"/>
              <a:buNone/>
            </a:pPr>
            <a:endParaRPr sz="1600">
              <a:solidFill>
                <a:srgbClr val="0000FF"/>
              </a:solidFill>
            </a:endParaRPr>
          </a:p>
          <a:p>
            <a:pPr marL="0" lvl="0" indent="0" algn="l" rtl="0">
              <a:spcBef>
                <a:spcPts val="0"/>
              </a:spcBef>
              <a:spcAft>
                <a:spcPts val="0"/>
              </a:spcAft>
              <a:buClr>
                <a:schemeClr val="dk1"/>
              </a:buClr>
              <a:buFont typeface="Arial"/>
              <a:buNone/>
            </a:pPr>
            <a:r>
              <a:rPr lang="en-US" sz="1200" i="1">
                <a:solidFill>
                  <a:srgbClr val="0000FF"/>
                </a:solidFill>
              </a:rPr>
              <a:t>Können Sie ein Beispiel für eine Denaturierung von Proteinen nennen?</a:t>
            </a:r>
            <a:endParaRPr sz="1200" i="1">
              <a:solidFill>
                <a:srgbClr val="0000FF"/>
              </a:solidFill>
            </a:endParaRPr>
          </a:p>
          <a:p>
            <a:pPr marL="0" lvl="0" indent="0" algn="l" rtl="0">
              <a:spcBef>
                <a:spcPts val="0"/>
              </a:spcBef>
              <a:spcAft>
                <a:spcPts val="0"/>
              </a:spcAft>
              <a:buClr>
                <a:schemeClr val="dk1"/>
              </a:buClr>
              <a:buFont typeface="Arial"/>
              <a:buNone/>
            </a:pPr>
            <a:r>
              <a:rPr lang="en-US" sz="1200">
                <a:solidFill>
                  <a:srgbClr val="0000FF"/>
                </a:solidFill>
              </a:rPr>
              <a:t>Betrachten wir beispielsweise Hühnerei-Albumin. In seinem nativen Zustand liegt es als klare, flüssige Lösung vor. Wird jedoch ausreichend Wärme zugeführt, denaturiert das Protein und nimmt eine weiße, feste Struktur an. (Und wenn man anschließend noch ausreichend Salsa auf den weißen Feststoff gibt, wird daraus – kulinarisch betrachtet – etwas Köstliches.)</a:t>
            </a:r>
            <a:endParaRPr sz="1200" i="1">
              <a:solidFill>
                <a:srgbClr val="0000FF"/>
              </a:solidFill>
            </a:endParaRPr>
          </a:p>
          <a:p>
            <a:pPr marL="0" lvl="0" indent="0" algn="l" rtl="0">
              <a:spcBef>
                <a:spcPts val="0"/>
              </a:spcBef>
              <a:spcAft>
                <a:spcPts val="0"/>
              </a:spcAft>
              <a:buClr>
                <a:schemeClr val="dk1"/>
              </a:buClr>
              <a:buFont typeface="Arial"/>
              <a:buNone/>
            </a:pPr>
            <a:endParaRPr sz="1600">
              <a:solidFill>
                <a:srgbClr val="0000FF"/>
              </a:solidFill>
            </a:endParaRPr>
          </a:p>
          <a:p>
            <a:pPr marL="0" lvl="0" indent="0" algn="l" rtl="0">
              <a:spcBef>
                <a:spcPts val="0"/>
              </a:spcBef>
              <a:spcAft>
                <a:spcPts val="0"/>
              </a:spcAft>
              <a:buClr>
                <a:schemeClr val="dk1"/>
              </a:buClr>
              <a:buFont typeface="Arial"/>
              <a:buNone/>
            </a:pPr>
            <a:r>
              <a:rPr lang="en-US" sz="1200" i="1">
                <a:solidFill>
                  <a:srgbClr val="0000FF"/>
                </a:solidFill>
              </a:rPr>
              <a:t>Welche Rolle spielt die Denaturierung im Entzündungsprozess?</a:t>
            </a:r>
            <a:endParaRPr sz="1200" i="1">
              <a:solidFill>
                <a:srgbClr val="0000FF"/>
              </a:solidFill>
            </a:endParaRPr>
          </a:p>
          <a:p>
            <a:pPr marL="0" marR="0" lvl="0" indent="0" algn="l" rtl="0">
              <a:spcBef>
                <a:spcPts val="0"/>
              </a:spcBef>
              <a:spcAft>
                <a:spcPts val="0"/>
              </a:spcAft>
              <a:buNone/>
            </a:pPr>
            <a:r>
              <a:rPr lang="en-US" sz="1200">
                <a:solidFill>
                  <a:srgbClr val="0000FF"/>
                </a:solidFill>
              </a:rPr>
              <a:t>Wie bereits erwähnt, genießen normale Linsenproteine ein gewisses Maß an immunologischer Privilegierung. Denaturierte Linsenproteine hingegen unterliegen keiner vergleichbaren immunologischen Toleranz und werden daher in großer Zahl von Makrophagen aufgenommen bzw. phagozytiert.</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4"/>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80" name="Google Shape;180;p4"/>
          <p:cNvSpPr txBox="1">
            <a:spLocks noGrp="1"/>
          </p:cNvSpPr>
          <p:nvPr>
            <p:ph type="body" idx="1"/>
          </p:nvPr>
        </p:nvSpPr>
        <p:spPr>
          <a:xfrm>
            <a:off x="380999" y="1010424"/>
            <a:ext cx="8550965" cy="5496394"/>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a:t>Die einzige Form, die im </a:t>
            </a:r>
            <a:r>
              <a:rPr lang="en-US" sz="1200" i="1"/>
              <a:t>Gla</a:t>
            </a:r>
            <a:r>
              <a:rPr lang="en-US" sz="1200"/>
              <a:t>ukom-Lehrbuch als „selten“ beschrieben wird: </a:t>
            </a:r>
            <a:r>
              <a:rPr lang="en-US" sz="1200">
                <a:solidFill>
                  <a:srgbClr val="0000FF"/>
                </a:solidFill>
              </a:rPr>
              <a:t>phakoantigenes Glaukom</a:t>
            </a:r>
            <a:endParaRPr sz="2200">
              <a:solidFill>
                <a:srgbClr val="0000FF"/>
              </a:solidFill>
            </a:endParaRPr>
          </a:p>
          <a:p>
            <a:pPr marL="342900" lvl="0" indent="-342900" algn="l" rtl="0">
              <a:spcBef>
                <a:spcPts val="240"/>
              </a:spcBef>
              <a:spcAft>
                <a:spcPts val="0"/>
              </a:spcAft>
              <a:buSzPts val="840"/>
              <a:buChar char="●"/>
            </a:pPr>
            <a:r>
              <a:rPr lang="en-US" sz="1200"/>
              <a:t>Pathogenese durch eine entzündliche Reaktion auf in die Vorderkammer gelangte Linsenproteine: </a:t>
            </a:r>
            <a:br>
              <a:rPr lang="en-US" sz="1200"/>
            </a:br>
            <a:r>
              <a:rPr lang="en-US" sz="1200">
                <a:solidFill>
                  <a:srgbClr val="0000FF"/>
                </a:solidFill>
              </a:rPr>
              <a:t>phakoantigenes Glaukom; phakolytisches Glaukom</a:t>
            </a:r>
            <a:endParaRPr sz="2200">
              <a:solidFill>
                <a:srgbClr val="0000FF"/>
              </a:solidFill>
            </a:endParaRPr>
          </a:p>
        </p:txBody>
      </p:sp>
      <p:sp>
        <p:nvSpPr>
          <p:cNvPr id="181" name="Google Shape;181;p4"/>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82" name="Google Shape;182;p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4</a:t>
            </a:fld>
            <a:endParaRPr sz="1000" b="0" i="0" u="none" strike="noStrike" cap="non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p40"/>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491" name="Google Shape;491;p40"/>
          <p:cNvSpPr txBox="1">
            <a:spLocks noGrp="1"/>
          </p:cNvSpPr>
          <p:nvPr>
            <p:ph type="body" idx="1"/>
          </p:nvPr>
        </p:nvSpPr>
        <p:spPr>
          <a:xfrm>
            <a:off x="380999" y="1010424"/>
            <a:ext cx="8550965"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SzPts val="840"/>
              <a:buChar char="●"/>
            </a:pPr>
            <a:r>
              <a:rPr lang="en-US" sz="1200"/>
              <a:t>Die einzige Form, die im </a:t>
            </a:r>
            <a:r>
              <a:rPr lang="en-US" sz="1200" i="1"/>
              <a:t>Gla</a:t>
            </a:r>
            <a:r>
              <a:rPr lang="en-US" sz="1200"/>
              <a:t>ukom-Lehrbuch als „selten“ beschrieben wird: </a:t>
            </a:r>
            <a:r>
              <a:rPr lang="en-US" sz="1200">
                <a:solidFill>
                  <a:srgbClr val="0000FF"/>
                </a:solidFill>
              </a:rPr>
              <a:t>phakoantigenes Glaukom</a:t>
            </a:r>
            <a:endParaRPr sz="2200">
              <a:solidFill>
                <a:srgbClr val="0000FF"/>
              </a:solidFill>
            </a:endParaRPr>
          </a:p>
          <a:p>
            <a:pPr marL="342900" lvl="0" indent="-316230" algn="l" rtl="0">
              <a:spcBef>
                <a:spcPts val="240"/>
              </a:spcBef>
              <a:spcAft>
                <a:spcPts val="0"/>
              </a:spcAft>
              <a:buSzPts val="840"/>
              <a:buChar char="●"/>
            </a:pPr>
            <a:r>
              <a:rPr lang="en-US" sz="1200"/>
              <a:t>Pathogenese durch eine entzündliche Reaktion auf in die Vorderkammer gelangte Linsenproteine: </a:t>
            </a:r>
            <a:br>
              <a:rPr lang="en-US" sz="1200"/>
            </a:br>
            <a:r>
              <a:rPr lang="en-US" sz="1200">
                <a:solidFill>
                  <a:srgbClr val="0000FF"/>
                </a:solidFill>
              </a:rPr>
              <a:t>phakoantigenes Glaukom; phakolytisches Glaukom</a:t>
            </a:r>
            <a:endParaRPr sz="2200">
              <a:solidFill>
                <a:srgbClr val="0000FF"/>
              </a:solidFill>
            </a:endParaRPr>
          </a:p>
          <a:p>
            <a:pPr marL="342900" lvl="0" indent="-316230" algn="l" rtl="0">
              <a:spcBef>
                <a:spcPts val="240"/>
              </a:spcBef>
              <a:spcAft>
                <a:spcPts val="0"/>
              </a:spcAft>
              <a:buSzPts val="840"/>
              <a:buChar char="●"/>
            </a:pPr>
            <a:r>
              <a:rPr lang="en-US" sz="1200"/>
              <a:t>IgG-Antikörper-vermittelte Immunreaktion: </a:t>
            </a:r>
            <a:r>
              <a:rPr lang="en-US" sz="1200">
                <a:solidFill>
                  <a:srgbClr val="0000FF"/>
                </a:solidFill>
              </a:rPr>
              <a:t>phakoantigenes Glaukom</a:t>
            </a:r>
            <a:endParaRPr sz="2200">
              <a:solidFill>
                <a:srgbClr val="0000FF"/>
              </a:solidFill>
            </a:endParaRPr>
          </a:p>
          <a:p>
            <a:pPr marL="342900" lvl="0" indent="-316230" algn="l" rtl="0">
              <a:spcBef>
                <a:spcPts val="240"/>
              </a:spcBef>
              <a:spcAft>
                <a:spcPts val="0"/>
              </a:spcAft>
              <a:buSzPts val="840"/>
              <a:buChar char="●"/>
            </a:pPr>
            <a:r>
              <a:rPr lang="en-US" sz="1200"/>
              <a:t>Das Trabekelmaschenwerk (TM) ist durch Makrophagen verlegt/verstopft: </a:t>
            </a:r>
            <a:r>
              <a:rPr lang="en-US" sz="1200">
                <a:solidFill>
                  <a:srgbClr val="0000FF"/>
                </a:solidFill>
              </a:rPr>
              <a:t>phakolytisches Glaukom</a:t>
            </a:r>
            <a:endParaRPr sz="2200">
              <a:solidFill>
                <a:srgbClr val="0000FF"/>
              </a:solidFill>
            </a:endParaRPr>
          </a:p>
          <a:p>
            <a:pPr marL="342900" lvl="0" indent="-316230" algn="l" rtl="0">
              <a:spcBef>
                <a:spcPts val="240"/>
              </a:spcBef>
              <a:spcAft>
                <a:spcPts val="0"/>
              </a:spcAft>
              <a:buSzPts val="840"/>
              <a:buChar char="●"/>
            </a:pPr>
            <a:r>
              <a:rPr lang="en-US" sz="1200"/>
              <a:t>Fragmente des Linsenkortex können in der Vorderkammer sichtbar sein: </a:t>
            </a:r>
            <a:r>
              <a:rPr lang="en-US" sz="1200">
                <a:solidFill>
                  <a:srgbClr val="0000FF"/>
                </a:solidFill>
              </a:rPr>
              <a:t>Linsenpartikelglaukom</a:t>
            </a:r>
            <a:endParaRPr/>
          </a:p>
          <a:p>
            <a:pPr marL="342900" lvl="0" indent="-316230" algn="l" rtl="0">
              <a:spcBef>
                <a:spcPts val="240"/>
              </a:spcBef>
              <a:spcAft>
                <a:spcPts val="0"/>
              </a:spcAft>
              <a:buSzPts val="840"/>
              <a:buChar char="●"/>
            </a:pPr>
            <a:r>
              <a:rPr lang="en-US" sz="1200"/>
              <a:t>Auch bekannt als [Name der Erkrankung]</a:t>
            </a:r>
            <a:r>
              <a:rPr lang="en-US" sz="1200" i="1"/>
              <a:t>-Uveitis</a:t>
            </a:r>
            <a:r>
              <a:rPr lang="en-US" sz="1200"/>
              <a:t>: </a:t>
            </a:r>
            <a:r>
              <a:rPr lang="en-US" sz="1200">
                <a:solidFill>
                  <a:srgbClr val="0000FF"/>
                </a:solidFill>
              </a:rPr>
              <a:t>phakoantigenes Glaukom</a:t>
            </a:r>
            <a:endParaRPr sz="2200">
              <a:solidFill>
                <a:srgbClr val="0000FF"/>
              </a:solidFill>
            </a:endParaRPr>
          </a:p>
          <a:p>
            <a:pPr marL="342900" lvl="0" indent="-316230" algn="l" rtl="0">
              <a:spcBef>
                <a:spcPts val="240"/>
              </a:spcBef>
              <a:spcAft>
                <a:spcPts val="0"/>
              </a:spcAft>
              <a:buSzPts val="840"/>
              <a:buChar char="●"/>
            </a:pPr>
            <a:r>
              <a:rPr lang="en-US" sz="1200"/>
              <a:t>Die Kapsel ist intakt: </a:t>
            </a:r>
            <a:r>
              <a:rPr lang="en-US" sz="1200">
                <a:solidFill>
                  <a:srgbClr val="0000FF"/>
                </a:solidFill>
              </a:rPr>
              <a:t>phakolytisches Glaukom</a:t>
            </a:r>
            <a:endParaRPr sz="2200">
              <a:solidFill>
                <a:srgbClr val="0000FF"/>
              </a:solidFill>
            </a:endParaRPr>
          </a:p>
          <a:p>
            <a:pPr marL="342900" lvl="0" indent="-316230" algn="l" rtl="0">
              <a:spcBef>
                <a:spcPts val="240"/>
              </a:spcBef>
              <a:spcAft>
                <a:spcPts val="0"/>
              </a:spcAft>
              <a:buSzPts val="840"/>
              <a:buChar char="●"/>
            </a:pPr>
            <a:r>
              <a:rPr lang="en-US" sz="1200"/>
              <a:t>Es besteht eine granulomatöse Entzündungsreaktion in der Vorderkammer: </a:t>
            </a:r>
            <a:r>
              <a:rPr lang="en-US" sz="1200">
                <a:solidFill>
                  <a:srgbClr val="0000FF"/>
                </a:solidFill>
              </a:rPr>
              <a:t>phakoantigenes Glaukom</a:t>
            </a:r>
            <a:endParaRPr/>
          </a:p>
          <a:p>
            <a:pPr marL="342900" lvl="0" indent="-316230" algn="l" rtl="0">
              <a:spcBef>
                <a:spcPts val="240"/>
              </a:spcBef>
              <a:spcAft>
                <a:spcPts val="0"/>
              </a:spcAft>
              <a:buSzPts val="840"/>
              <a:buChar char="●"/>
            </a:pPr>
            <a:r>
              <a:rPr lang="en-US" sz="1200"/>
              <a:t>Reaktion auf </a:t>
            </a:r>
            <a:r>
              <a:rPr lang="en-US" sz="1200" i="1"/>
              <a:t>normale </a:t>
            </a:r>
            <a:r>
              <a:rPr lang="en-US" sz="1200"/>
              <a:t>Linsenproteine: </a:t>
            </a:r>
            <a:r>
              <a:rPr lang="en-US" sz="1200">
                <a:solidFill>
                  <a:srgbClr val="0000FF"/>
                </a:solidFill>
              </a:rPr>
              <a:t>phakoantigenes Glaukom</a:t>
            </a:r>
            <a:endParaRPr sz="1200"/>
          </a:p>
          <a:p>
            <a:pPr marL="342900" lvl="0" indent="-316230" algn="l" rtl="0">
              <a:spcBef>
                <a:spcPts val="240"/>
              </a:spcBef>
              <a:spcAft>
                <a:spcPts val="0"/>
              </a:spcAft>
              <a:buSzPts val="840"/>
              <a:buChar char="●"/>
            </a:pPr>
            <a:r>
              <a:rPr lang="en-US" sz="1200"/>
              <a:t>Reaktion auf </a:t>
            </a:r>
            <a:r>
              <a:rPr lang="en-US" sz="1200" i="1"/>
              <a:t>denaturierte </a:t>
            </a:r>
            <a:r>
              <a:rPr lang="en-US" sz="1200"/>
              <a:t>Linsenproteine: </a:t>
            </a:r>
            <a:r>
              <a:rPr lang="en-US" sz="1200">
                <a:solidFill>
                  <a:srgbClr val="0000FF"/>
                </a:solidFill>
              </a:rPr>
              <a:t>phakolytisches Glaukom</a:t>
            </a:r>
            <a:endParaRPr sz="1200"/>
          </a:p>
          <a:p>
            <a:pPr marL="342900" lvl="0" indent="-342900" algn="l" rtl="0">
              <a:spcBef>
                <a:spcPts val="240"/>
              </a:spcBef>
              <a:spcAft>
                <a:spcPts val="0"/>
              </a:spcAft>
              <a:buSzPts val="840"/>
              <a:buChar char="●"/>
            </a:pPr>
            <a:r>
              <a:rPr lang="en-US" sz="1200"/>
              <a:t>Das Vorhandensein von KPs (Hornhautendothelpräzipitate) stellt einen entscheidenden klinischen Befund dar:</a:t>
            </a:r>
            <a:endParaRPr sz="2200">
              <a:solidFill>
                <a:srgbClr val="0000FF"/>
              </a:solidFill>
            </a:endParaRPr>
          </a:p>
        </p:txBody>
      </p:sp>
      <p:sp>
        <p:nvSpPr>
          <p:cNvPr id="492" name="Google Shape;492;p40"/>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493" name="Google Shape;493;p4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40</a:t>
            </a:fld>
            <a:endParaRPr sz="1000" b="0" i="0" u="none" strike="noStrike" cap="none">
              <a:solidFill>
                <a:srgbClr val="000000"/>
              </a:solidFill>
              <a:latin typeface="Arial"/>
              <a:ea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sp>
        <p:nvSpPr>
          <p:cNvPr id="498" name="Google Shape;498;p41"/>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99" name="Google Shape;499;p41"/>
          <p:cNvSpPr txBox="1">
            <a:spLocks noGrp="1"/>
          </p:cNvSpPr>
          <p:nvPr>
            <p:ph type="body" idx="1"/>
          </p:nvPr>
        </p:nvSpPr>
        <p:spPr>
          <a:xfrm>
            <a:off x="380999" y="1010424"/>
            <a:ext cx="8550965"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SzPts val="840"/>
              <a:buChar char="●"/>
            </a:pPr>
            <a:r>
              <a:rPr lang="en-US" sz="1200"/>
              <a:t>Die einzige Form, die im </a:t>
            </a:r>
            <a:r>
              <a:rPr lang="en-US" sz="1200" i="1"/>
              <a:t>Gla</a:t>
            </a:r>
            <a:r>
              <a:rPr lang="en-US" sz="1200"/>
              <a:t>ukom-Lehrbuch als „selten“ beschrieben wird: </a:t>
            </a:r>
            <a:r>
              <a:rPr lang="en-US" sz="1200">
                <a:solidFill>
                  <a:srgbClr val="0000FF"/>
                </a:solidFill>
              </a:rPr>
              <a:t>phakoantigenes Glaukom</a:t>
            </a:r>
            <a:endParaRPr sz="2200">
              <a:solidFill>
                <a:srgbClr val="0000FF"/>
              </a:solidFill>
            </a:endParaRPr>
          </a:p>
          <a:p>
            <a:pPr marL="342900" lvl="0" indent="-316230" algn="l" rtl="0">
              <a:spcBef>
                <a:spcPts val="240"/>
              </a:spcBef>
              <a:spcAft>
                <a:spcPts val="0"/>
              </a:spcAft>
              <a:buSzPts val="840"/>
              <a:buChar char="●"/>
            </a:pPr>
            <a:r>
              <a:rPr lang="en-US" sz="1200"/>
              <a:t>Pathogenese durch eine entzündliche Reaktion auf in die Vorderkammer gelangte Linsenproteine: </a:t>
            </a:r>
            <a:br>
              <a:rPr lang="en-US" sz="1200"/>
            </a:br>
            <a:r>
              <a:rPr lang="en-US" sz="1200">
                <a:solidFill>
                  <a:srgbClr val="0000FF"/>
                </a:solidFill>
              </a:rPr>
              <a:t>phakoantigenes Glaukom; phakolytisches Glaukom</a:t>
            </a:r>
            <a:endParaRPr sz="2200">
              <a:solidFill>
                <a:srgbClr val="0000FF"/>
              </a:solidFill>
            </a:endParaRPr>
          </a:p>
          <a:p>
            <a:pPr marL="342900" lvl="0" indent="-316230" algn="l" rtl="0">
              <a:spcBef>
                <a:spcPts val="240"/>
              </a:spcBef>
              <a:spcAft>
                <a:spcPts val="0"/>
              </a:spcAft>
              <a:buSzPts val="840"/>
              <a:buChar char="●"/>
            </a:pPr>
            <a:r>
              <a:rPr lang="en-US" sz="1200"/>
              <a:t>IgG-Antikörper-vermittelte Immunreaktion: </a:t>
            </a:r>
            <a:r>
              <a:rPr lang="en-US" sz="1200">
                <a:solidFill>
                  <a:srgbClr val="0000FF"/>
                </a:solidFill>
              </a:rPr>
              <a:t>phakoantigenes Glaukom</a:t>
            </a:r>
            <a:endParaRPr sz="2200">
              <a:solidFill>
                <a:srgbClr val="0000FF"/>
              </a:solidFill>
            </a:endParaRPr>
          </a:p>
          <a:p>
            <a:pPr marL="342900" lvl="0" indent="-316230" algn="l" rtl="0">
              <a:spcBef>
                <a:spcPts val="240"/>
              </a:spcBef>
              <a:spcAft>
                <a:spcPts val="0"/>
              </a:spcAft>
              <a:buSzPts val="840"/>
              <a:buChar char="●"/>
            </a:pPr>
            <a:r>
              <a:rPr lang="en-US" sz="1200"/>
              <a:t>Das Trabekelmaschenwerk (TM) ist durch Makrophagen verlegt/verstopft: </a:t>
            </a:r>
            <a:r>
              <a:rPr lang="en-US" sz="1200">
                <a:solidFill>
                  <a:srgbClr val="0000FF"/>
                </a:solidFill>
              </a:rPr>
              <a:t>phakolytisches Glaukom</a:t>
            </a:r>
            <a:endParaRPr sz="2200">
              <a:solidFill>
                <a:srgbClr val="0000FF"/>
              </a:solidFill>
            </a:endParaRPr>
          </a:p>
          <a:p>
            <a:pPr marL="342900" lvl="0" indent="-316230" algn="l" rtl="0">
              <a:spcBef>
                <a:spcPts val="240"/>
              </a:spcBef>
              <a:spcAft>
                <a:spcPts val="0"/>
              </a:spcAft>
              <a:buSzPts val="840"/>
              <a:buChar char="●"/>
            </a:pPr>
            <a:r>
              <a:rPr lang="en-US" sz="1200"/>
              <a:t>Fragmente des Linsenkortex können in der Vorderkammer sichtbar sein: </a:t>
            </a:r>
            <a:r>
              <a:rPr lang="en-US" sz="1200">
                <a:solidFill>
                  <a:srgbClr val="0000FF"/>
                </a:solidFill>
              </a:rPr>
              <a:t>Linsenpartikelglaukom</a:t>
            </a:r>
            <a:endParaRPr/>
          </a:p>
          <a:p>
            <a:pPr marL="342900" lvl="0" indent="-316230" algn="l" rtl="0">
              <a:spcBef>
                <a:spcPts val="240"/>
              </a:spcBef>
              <a:spcAft>
                <a:spcPts val="0"/>
              </a:spcAft>
              <a:buSzPts val="840"/>
              <a:buChar char="●"/>
            </a:pPr>
            <a:r>
              <a:rPr lang="en-US" sz="1200"/>
              <a:t>Auch bekannt als [Name der Erkrankung]</a:t>
            </a:r>
            <a:r>
              <a:rPr lang="en-US" sz="1200" i="1"/>
              <a:t>-Uveitis</a:t>
            </a:r>
            <a:r>
              <a:rPr lang="en-US" sz="1200"/>
              <a:t>: </a:t>
            </a:r>
            <a:r>
              <a:rPr lang="en-US" sz="1200">
                <a:solidFill>
                  <a:srgbClr val="0000FF"/>
                </a:solidFill>
              </a:rPr>
              <a:t>phakoantigenes Glaukom</a:t>
            </a:r>
            <a:endParaRPr sz="2200">
              <a:solidFill>
                <a:srgbClr val="0000FF"/>
              </a:solidFill>
            </a:endParaRPr>
          </a:p>
          <a:p>
            <a:pPr marL="342900" lvl="0" indent="-316230" algn="l" rtl="0">
              <a:spcBef>
                <a:spcPts val="240"/>
              </a:spcBef>
              <a:spcAft>
                <a:spcPts val="0"/>
              </a:spcAft>
              <a:buSzPts val="840"/>
              <a:buChar char="●"/>
            </a:pPr>
            <a:r>
              <a:rPr lang="en-US" sz="1200"/>
              <a:t>Die Kapsel ist intakt: </a:t>
            </a:r>
            <a:r>
              <a:rPr lang="en-US" sz="1200">
                <a:solidFill>
                  <a:srgbClr val="0000FF"/>
                </a:solidFill>
              </a:rPr>
              <a:t>phakolytisches Glaukom</a:t>
            </a:r>
            <a:endParaRPr sz="2200">
              <a:solidFill>
                <a:srgbClr val="0000FF"/>
              </a:solidFill>
            </a:endParaRPr>
          </a:p>
          <a:p>
            <a:pPr marL="342900" lvl="0" indent="-316230" algn="l" rtl="0">
              <a:spcBef>
                <a:spcPts val="240"/>
              </a:spcBef>
              <a:spcAft>
                <a:spcPts val="0"/>
              </a:spcAft>
              <a:buSzPts val="840"/>
              <a:buChar char="●"/>
            </a:pPr>
            <a:r>
              <a:rPr lang="en-US" sz="1200"/>
              <a:t>Es besteht eine granulomatöse Entzündungsreaktion in der Vorderkammer: </a:t>
            </a:r>
            <a:r>
              <a:rPr lang="en-US" sz="1200">
                <a:solidFill>
                  <a:srgbClr val="0000FF"/>
                </a:solidFill>
              </a:rPr>
              <a:t>phakoantigenes Glaukom</a:t>
            </a:r>
            <a:endParaRPr/>
          </a:p>
          <a:p>
            <a:pPr marL="342900" lvl="0" indent="-316230" algn="l" rtl="0">
              <a:spcBef>
                <a:spcPts val="240"/>
              </a:spcBef>
              <a:spcAft>
                <a:spcPts val="0"/>
              </a:spcAft>
              <a:buSzPts val="840"/>
              <a:buChar char="●"/>
            </a:pPr>
            <a:r>
              <a:rPr lang="en-US" sz="1200"/>
              <a:t>Reaktion auf </a:t>
            </a:r>
            <a:r>
              <a:rPr lang="en-US" sz="1200" i="1"/>
              <a:t>normale </a:t>
            </a:r>
            <a:r>
              <a:rPr lang="en-US" sz="1200"/>
              <a:t>Linsenproteine: </a:t>
            </a:r>
            <a:r>
              <a:rPr lang="en-US" sz="1200">
                <a:solidFill>
                  <a:srgbClr val="0000FF"/>
                </a:solidFill>
              </a:rPr>
              <a:t>phakoantigenes Glaukom</a:t>
            </a:r>
            <a:endParaRPr sz="1200"/>
          </a:p>
          <a:p>
            <a:pPr marL="342900" lvl="0" indent="-316230" algn="l" rtl="0">
              <a:spcBef>
                <a:spcPts val="240"/>
              </a:spcBef>
              <a:spcAft>
                <a:spcPts val="0"/>
              </a:spcAft>
              <a:buSzPts val="840"/>
              <a:buChar char="●"/>
            </a:pPr>
            <a:r>
              <a:rPr lang="en-US" sz="1200"/>
              <a:t>Reaktion auf </a:t>
            </a:r>
            <a:r>
              <a:rPr lang="en-US" sz="1200" i="1"/>
              <a:t>denaturierte </a:t>
            </a:r>
            <a:r>
              <a:rPr lang="en-US" sz="1200"/>
              <a:t>Linsenproteine: </a:t>
            </a:r>
            <a:r>
              <a:rPr lang="en-US" sz="1200">
                <a:solidFill>
                  <a:srgbClr val="0000FF"/>
                </a:solidFill>
              </a:rPr>
              <a:t>phakolytisches Glaukom</a:t>
            </a:r>
            <a:endParaRPr sz="1200"/>
          </a:p>
          <a:p>
            <a:pPr marL="342900" lvl="0" indent="-342900" algn="l" rtl="0">
              <a:spcBef>
                <a:spcPts val="240"/>
              </a:spcBef>
              <a:spcAft>
                <a:spcPts val="0"/>
              </a:spcAft>
              <a:buSzPts val="840"/>
              <a:buChar char="●"/>
            </a:pPr>
            <a:r>
              <a:rPr lang="en-US" sz="1200"/>
              <a:t>Das Vorhandensein von KPs (Hornhautendothelpräzipitate) stellt einen entscheidenden klinischen Befund dar: </a:t>
            </a:r>
            <a:r>
              <a:rPr lang="en-US" sz="1200">
                <a:solidFill>
                  <a:srgbClr val="0000FF"/>
                </a:solidFill>
              </a:rPr>
              <a:t>phakoantigenes Glaukom</a:t>
            </a:r>
            <a:endParaRPr sz="2200">
              <a:solidFill>
                <a:srgbClr val="0000FF"/>
              </a:solidFill>
            </a:endParaRPr>
          </a:p>
        </p:txBody>
      </p:sp>
      <p:sp>
        <p:nvSpPr>
          <p:cNvPr id="500" name="Google Shape;500;p41"/>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501" name="Google Shape;501;p41"/>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41</a:t>
            </a:fld>
            <a:endParaRPr sz="1000" b="0" i="0" u="none" strike="noStrike" cap="none">
              <a:solidFill>
                <a:srgbClr val="000000"/>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p42"/>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507" name="Google Shape;507;p42"/>
          <p:cNvSpPr txBox="1">
            <a:spLocks noGrp="1"/>
          </p:cNvSpPr>
          <p:nvPr>
            <p:ph type="body" idx="1"/>
          </p:nvPr>
        </p:nvSpPr>
        <p:spPr>
          <a:xfrm>
            <a:off x="380999" y="1010424"/>
            <a:ext cx="8550965"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Die einzige Form, die im </a:t>
            </a:r>
            <a:r>
              <a:rPr lang="en-US" sz="1200" i="1">
                <a:solidFill>
                  <a:srgbClr val="BFBFBF"/>
                </a:solidFill>
              </a:rPr>
              <a:t>Gla</a:t>
            </a:r>
            <a:r>
              <a:rPr lang="en-US" sz="1200">
                <a:solidFill>
                  <a:srgbClr val="BFBFBF"/>
                </a:solidFill>
              </a:rPr>
              <a:t>ukom-Lehrbuch als „selten“ beschrieben wird: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Pathogenese durch eine entzündliche Reaktion auf in die Vorderkammer gelangte Linsenproteine: </a:t>
            </a:r>
            <a:br>
              <a:rPr lang="en-US" sz="1200">
                <a:solidFill>
                  <a:srgbClr val="BFBFBF"/>
                </a:solidFill>
              </a:rPr>
            </a:br>
            <a:r>
              <a:rPr lang="en-US" sz="1200">
                <a:solidFill>
                  <a:srgbClr val="BFBFBF"/>
                </a:solidFill>
              </a:rPr>
              <a:t>phakoantigenes Glaukom; phakolytisches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IgG-Antikörper-vermittelte Immunreaktion: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Das Trabekelmaschenwerk (TM) ist durch Makrophagen verlegt/verstopft: phakolytisches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Fragmente des Linsenkortex können in der Vorderkammer sichtbar sein: Linsenpartikelglaukom</a:t>
            </a:r>
            <a:endParaRPr>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Auch bekannt als [Name der Erkrankung]</a:t>
            </a:r>
            <a:r>
              <a:rPr lang="en-US" sz="1200" i="1">
                <a:solidFill>
                  <a:srgbClr val="BFBFBF"/>
                </a:solidFill>
              </a:rPr>
              <a:t>-Uveitis</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Die Kapsel ist intakt: phakolytisches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Es besteht eine granulomatöse Entzündungsreaktion in der Vorderkammer: phakoantigenes Glaukom</a:t>
            </a:r>
            <a:endParaRPr>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Reaktion auf </a:t>
            </a:r>
            <a:r>
              <a:rPr lang="en-US" sz="1200" i="1">
                <a:solidFill>
                  <a:srgbClr val="BFBFBF"/>
                </a:solidFill>
              </a:rPr>
              <a:t>normale </a:t>
            </a:r>
            <a:r>
              <a:rPr lang="en-US" sz="1200">
                <a:solidFill>
                  <a:srgbClr val="BFBFBF"/>
                </a:solidFill>
              </a:rPr>
              <a:t>Linsenproteine: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Reaktion auf </a:t>
            </a:r>
            <a:r>
              <a:rPr lang="en-US" sz="1200" i="1">
                <a:solidFill>
                  <a:srgbClr val="BFBFBF"/>
                </a:solidFill>
              </a:rPr>
              <a:t>denaturierte </a:t>
            </a:r>
            <a:r>
              <a:rPr lang="en-US" sz="1200">
                <a:solidFill>
                  <a:srgbClr val="BFBFBF"/>
                </a:solidFill>
              </a:rPr>
              <a:t>Linsenproteine: phakolytisches Glaukom</a:t>
            </a:r>
            <a:endParaRPr sz="1200">
              <a:solidFill>
                <a:srgbClr val="BFBFBF"/>
              </a:solidFill>
            </a:endParaRPr>
          </a:p>
          <a:p>
            <a:pPr marL="342900" lvl="0" indent="-342900" algn="l" rtl="0">
              <a:spcBef>
                <a:spcPts val="240"/>
              </a:spcBef>
              <a:spcAft>
                <a:spcPts val="0"/>
              </a:spcAft>
              <a:buSzPts val="840"/>
              <a:buChar char="●"/>
            </a:pPr>
            <a:r>
              <a:rPr lang="en-US" sz="1200" b="1"/>
              <a:t>Das Vorhandensein von KPs (Hornhautendothelpräzipitate) stellt einen entscheidenden klinischen Befund dar:</a:t>
            </a:r>
            <a:r>
              <a:rPr lang="en-US" sz="1200"/>
              <a:t> </a:t>
            </a:r>
            <a:r>
              <a:rPr lang="en-US" sz="1200" b="1">
                <a:solidFill>
                  <a:srgbClr val="0000FF"/>
                </a:solidFill>
              </a:rPr>
              <a:t>phakoantigenes Glaukom</a:t>
            </a:r>
            <a:endParaRPr sz="2200" b="1">
              <a:solidFill>
                <a:srgbClr val="0000FF"/>
              </a:solidFill>
            </a:endParaRPr>
          </a:p>
        </p:txBody>
      </p:sp>
      <p:sp>
        <p:nvSpPr>
          <p:cNvPr id="508" name="Google Shape;508;p42"/>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509" name="Google Shape;509;p4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42</a:t>
            </a:fld>
            <a:endParaRPr sz="1000" b="0" i="0" u="none" strike="noStrike" cap="none">
              <a:solidFill>
                <a:srgbClr val="000000"/>
              </a:solidFill>
              <a:latin typeface="Arial"/>
              <a:ea typeface="Arial"/>
              <a:cs typeface="Arial"/>
              <a:sym typeface="Arial"/>
            </a:endParaRPr>
          </a:p>
        </p:txBody>
      </p:sp>
      <p:sp>
        <p:nvSpPr>
          <p:cNvPr id="510" name="Google Shape;510;p42"/>
          <p:cNvSpPr txBox="1"/>
          <p:nvPr/>
        </p:nvSpPr>
        <p:spPr>
          <a:xfrm>
            <a:off x="2001079" y="6170467"/>
            <a:ext cx="4857000" cy="395100"/>
          </a:xfrm>
          <a:prstGeom prst="rect">
            <a:avLst/>
          </a:prstGeom>
          <a:solidFill>
            <a:srgbClr val="00B0F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lt1"/>
                </a:solidFill>
                <a:latin typeface="Arial"/>
                <a:ea typeface="Arial"/>
                <a:cs typeface="Arial"/>
                <a:sym typeface="Arial"/>
              </a:rPr>
              <a:t>Sind diese KPs granulomatös oder nicht-granulomatös?</a:t>
            </a:r>
            <a:endParaRPr/>
          </a:p>
          <a:p>
            <a:pPr marL="0" marR="0" lvl="0" indent="0" algn="l" rtl="0">
              <a:spcBef>
                <a:spcPts val="0"/>
              </a:spcBef>
              <a:spcAft>
                <a:spcPts val="0"/>
              </a:spcAft>
              <a:buNone/>
            </a:pPr>
            <a:r>
              <a:rPr lang="en-US" sz="1200">
                <a:solidFill>
                  <a:srgbClr val="00B0F0"/>
                </a:solidFill>
                <a:latin typeface="Arial"/>
                <a:ea typeface="Arial"/>
                <a:cs typeface="Arial"/>
                <a:sym typeface="Arial"/>
              </a:rPr>
              <a:t>Granulomatös</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15" name="Google Shape;515;p43"/>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516" name="Google Shape;516;p43"/>
          <p:cNvSpPr txBox="1">
            <a:spLocks noGrp="1"/>
          </p:cNvSpPr>
          <p:nvPr>
            <p:ph type="body" idx="1"/>
          </p:nvPr>
        </p:nvSpPr>
        <p:spPr>
          <a:xfrm>
            <a:off x="380999" y="1010424"/>
            <a:ext cx="8550965"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Die einzige Form, die im </a:t>
            </a:r>
            <a:r>
              <a:rPr lang="en-US" sz="1200" i="1">
                <a:solidFill>
                  <a:srgbClr val="BFBFBF"/>
                </a:solidFill>
              </a:rPr>
              <a:t>Gla</a:t>
            </a:r>
            <a:r>
              <a:rPr lang="en-US" sz="1200">
                <a:solidFill>
                  <a:srgbClr val="BFBFBF"/>
                </a:solidFill>
              </a:rPr>
              <a:t>ukom-Lehrbuch als „selten“ beschrieben wird: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Pathogenese durch eine entzündliche Reaktion auf in die Vorderkammer gelangte Linsenproteine: </a:t>
            </a:r>
            <a:br>
              <a:rPr lang="en-US" sz="1200">
                <a:solidFill>
                  <a:srgbClr val="BFBFBF"/>
                </a:solidFill>
              </a:rPr>
            </a:br>
            <a:r>
              <a:rPr lang="en-US" sz="1200">
                <a:solidFill>
                  <a:srgbClr val="BFBFBF"/>
                </a:solidFill>
              </a:rPr>
              <a:t>phakoantigenes Glaukom; phakolytisches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IgG-Antikörper-vermittelte Immunreaktion: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Das Trabekelmaschenwerk (TM) ist durch Makrophagen verlegt/verstopft: phakolytisches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Fragmente des Linsenkortex können in der Vorderkammer sichtbar sein: Linsenpartikelglaukom</a:t>
            </a:r>
            <a:endParaRPr>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Auch bekannt als [Name der Erkrankung]</a:t>
            </a:r>
            <a:r>
              <a:rPr lang="en-US" sz="1200" i="1">
                <a:solidFill>
                  <a:srgbClr val="BFBFBF"/>
                </a:solidFill>
              </a:rPr>
              <a:t>-Uveitis</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Die Kapsel ist intakt: phakolytisches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b="1"/>
              <a:t>Es besteht eine granulomatöse Entzündungsreaktion in der Vorderkammer:</a:t>
            </a:r>
            <a:r>
              <a:rPr lang="en-US" sz="1200">
                <a:solidFill>
                  <a:srgbClr val="BFBFBF"/>
                </a:solidFill>
              </a:rPr>
              <a:t> </a:t>
            </a:r>
            <a:r>
              <a:rPr lang="en-US" sz="1200" b="1">
                <a:solidFill>
                  <a:srgbClr val="0000FF"/>
                </a:solidFill>
              </a:rPr>
              <a:t>phakoantigenes Glaukom</a:t>
            </a:r>
            <a:endParaRPr b="1">
              <a:solidFill>
                <a:srgbClr val="0000FF"/>
              </a:solidFill>
            </a:endParaRPr>
          </a:p>
          <a:p>
            <a:pPr marL="342900" lvl="0" indent="-316230" algn="l" rtl="0">
              <a:spcBef>
                <a:spcPts val="240"/>
              </a:spcBef>
              <a:spcAft>
                <a:spcPts val="0"/>
              </a:spcAft>
              <a:buClr>
                <a:srgbClr val="BFBFBF"/>
              </a:buClr>
              <a:buSzPts val="840"/>
              <a:buChar char="●"/>
            </a:pPr>
            <a:r>
              <a:rPr lang="en-US" sz="1200">
                <a:solidFill>
                  <a:srgbClr val="BFBFBF"/>
                </a:solidFill>
              </a:rPr>
              <a:t>Reaktion auf </a:t>
            </a:r>
            <a:r>
              <a:rPr lang="en-US" sz="1200" i="1">
                <a:solidFill>
                  <a:srgbClr val="BFBFBF"/>
                </a:solidFill>
              </a:rPr>
              <a:t>normale </a:t>
            </a:r>
            <a:r>
              <a:rPr lang="en-US" sz="1200">
                <a:solidFill>
                  <a:srgbClr val="BFBFBF"/>
                </a:solidFill>
              </a:rPr>
              <a:t>Linsenproteine: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Reaktion auf </a:t>
            </a:r>
            <a:r>
              <a:rPr lang="en-US" sz="1200" i="1">
                <a:solidFill>
                  <a:srgbClr val="BFBFBF"/>
                </a:solidFill>
              </a:rPr>
              <a:t>denaturierte </a:t>
            </a:r>
            <a:r>
              <a:rPr lang="en-US" sz="1200">
                <a:solidFill>
                  <a:srgbClr val="BFBFBF"/>
                </a:solidFill>
              </a:rPr>
              <a:t>Linsenproteine: phakolytisches Glaukom</a:t>
            </a:r>
            <a:endParaRPr sz="1200">
              <a:solidFill>
                <a:srgbClr val="BFBFBF"/>
              </a:solidFill>
            </a:endParaRPr>
          </a:p>
          <a:p>
            <a:pPr marL="342900" lvl="0" indent="-316230" algn="l" rtl="0">
              <a:spcBef>
                <a:spcPts val="240"/>
              </a:spcBef>
              <a:spcAft>
                <a:spcPts val="0"/>
              </a:spcAft>
              <a:buSzPts val="840"/>
              <a:buChar char="●"/>
            </a:pPr>
            <a:r>
              <a:rPr lang="en-US" sz="1200" b="1"/>
              <a:t>Das Vorhandensein von KPs (Hornhautendothelpräzipitate) stellt einen entscheidenden klinischen Befund dar:</a:t>
            </a:r>
            <a:r>
              <a:rPr lang="en-US" sz="1200"/>
              <a:t> </a:t>
            </a:r>
            <a:r>
              <a:rPr lang="en-US" sz="1200" b="1">
                <a:solidFill>
                  <a:srgbClr val="0000FF"/>
                </a:solidFill>
              </a:rPr>
              <a:t>phakoantigenes Glaukom</a:t>
            </a:r>
            <a:endParaRPr sz="1200">
              <a:solidFill>
                <a:srgbClr val="BFBFBF"/>
              </a:solidFill>
            </a:endParaRPr>
          </a:p>
        </p:txBody>
      </p:sp>
      <p:sp>
        <p:nvSpPr>
          <p:cNvPr id="517" name="Google Shape;517;p43"/>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518" name="Google Shape;518;p4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43</a:t>
            </a:fld>
            <a:endParaRPr sz="1000" b="0" i="0" u="none" strike="noStrike" cap="none">
              <a:solidFill>
                <a:srgbClr val="000000"/>
              </a:solidFill>
              <a:latin typeface="Arial"/>
              <a:ea typeface="Arial"/>
              <a:cs typeface="Arial"/>
              <a:sym typeface="Arial"/>
            </a:endParaRPr>
          </a:p>
        </p:txBody>
      </p:sp>
      <p:sp>
        <p:nvSpPr>
          <p:cNvPr id="519" name="Google Shape;519;p43"/>
          <p:cNvSpPr txBox="1"/>
          <p:nvPr/>
        </p:nvSpPr>
        <p:spPr>
          <a:xfrm>
            <a:off x="2001079" y="6170467"/>
            <a:ext cx="4857000" cy="395100"/>
          </a:xfrm>
          <a:prstGeom prst="rect">
            <a:avLst/>
          </a:prstGeom>
          <a:solidFill>
            <a:srgbClr val="00B0F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lt1"/>
                </a:solidFill>
                <a:latin typeface="Arial"/>
                <a:ea typeface="Arial"/>
                <a:cs typeface="Arial"/>
                <a:sym typeface="Arial"/>
              </a:rPr>
              <a:t>Sind diese KPs granulomatös oder nicht-granulomatös?</a:t>
            </a:r>
            <a:endParaRPr/>
          </a:p>
          <a:p>
            <a:pPr marL="0" marR="0" lvl="0" indent="0" algn="l" rtl="0">
              <a:spcBef>
                <a:spcPts val="0"/>
              </a:spcBef>
              <a:spcAft>
                <a:spcPts val="0"/>
              </a:spcAft>
              <a:buNone/>
            </a:pPr>
            <a:r>
              <a:rPr lang="en-US" sz="1200">
                <a:solidFill>
                  <a:schemeClr val="lt1"/>
                </a:solidFill>
                <a:latin typeface="Arial"/>
                <a:ea typeface="Arial"/>
                <a:cs typeface="Arial"/>
                <a:sym typeface="Arial"/>
              </a:rPr>
              <a:t>Granulomatös</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Google Shape;525;p4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44</a:t>
            </a:fld>
            <a:endParaRPr/>
          </a:p>
        </p:txBody>
      </p:sp>
      <p:sp>
        <p:nvSpPr>
          <p:cNvPr id="526" name="Google Shape;526;p44"/>
          <p:cNvSpPr txBox="1"/>
          <p:nvPr/>
        </p:nvSpPr>
        <p:spPr>
          <a:xfrm>
            <a:off x="2120057" y="5901964"/>
            <a:ext cx="49038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Phakoantigenes Glaukom: Granulomatöse KPs</a:t>
            </a:r>
            <a:endParaRPr/>
          </a:p>
        </p:txBody>
      </p:sp>
      <p:pic>
        <p:nvPicPr>
          <p:cNvPr id="527" name="Google Shape;527;p44"/>
          <p:cNvPicPr preferRelativeResize="0"/>
          <p:nvPr/>
        </p:nvPicPr>
        <p:blipFill rotWithShape="1">
          <a:blip r:embed="rId3">
            <a:alphaModFix/>
          </a:blip>
          <a:srcRect/>
          <a:stretch/>
        </p:blipFill>
        <p:spPr>
          <a:xfrm>
            <a:off x="1796015" y="1628361"/>
            <a:ext cx="5551970" cy="3601278"/>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sp>
        <p:nvSpPr>
          <p:cNvPr id="532" name="Google Shape;532;p45"/>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533" name="Google Shape;533;p45"/>
          <p:cNvSpPr txBox="1">
            <a:spLocks noGrp="1"/>
          </p:cNvSpPr>
          <p:nvPr>
            <p:ph type="body" idx="1"/>
          </p:nvPr>
        </p:nvSpPr>
        <p:spPr>
          <a:xfrm>
            <a:off x="380999" y="1010424"/>
            <a:ext cx="8550965"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SzPts val="840"/>
              <a:buChar char="●"/>
            </a:pPr>
            <a:r>
              <a:rPr lang="en-US" sz="1200"/>
              <a:t>Die einzige Form, die im </a:t>
            </a:r>
            <a:r>
              <a:rPr lang="en-US" sz="1200" i="1"/>
              <a:t>Gla</a:t>
            </a:r>
            <a:r>
              <a:rPr lang="en-US" sz="1200"/>
              <a:t>ukom-Lehrbuch als „selten“ beschrieben wird: </a:t>
            </a:r>
            <a:r>
              <a:rPr lang="en-US" sz="1200">
                <a:solidFill>
                  <a:srgbClr val="0000FF"/>
                </a:solidFill>
              </a:rPr>
              <a:t>phakoantigenes Glaukom</a:t>
            </a:r>
            <a:endParaRPr sz="2200">
              <a:solidFill>
                <a:srgbClr val="0000FF"/>
              </a:solidFill>
            </a:endParaRPr>
          </a:p>
          <a:p>
            <a:pPr marL="342900" lvl="0" indent="-316230" algn="l" rtl="0">
              <a:spcBef>
                <a:spcPts val="240"/>
              </a:spcBef>
              <a:spcAft>
                <a:spcPts val="0"/>
              </a:spcAft>
              <a:buSzPts val="840"/>
              <a:buChar char="●"/>
            </a:pPr>
            <a:r>
              <a:rPr lang="en-US" sz="1200"/>
              <a:t>Pathogenese durch eine entzündliche Reaktion auf in die Vorderkammer gelangte Linsenproteine: </a:t>
            </a:r>
            <a:br>
              <a:rPr lang="en-US" sz="1200"/>
            </a:br>
            <a:r>
              <a:rPr lang="en-US" sz="1200">
                <a:solidFill>
                  <a:srgbClr val="0000FF"/>
                </a:solidFill>
              </a:rPr>
              <a:t>phakoantigenes Glaukom; phakolytisches Glaukom</a:t>
            </a:r>
            <a:endParaRPr sz="2200">
              <a:solidFill>
                <a:srgbClr val="0000FF"/>
              </a:solidFill>
            </a:endParaRPr>
          </a:p>
          <a:p>
            <a:pPr marL="342900" lvl="0" indent="-316230" algn="l" rtl="0">
              <a:spcBef>
                <a:spcPts val="240"/>
              </a:spcBef>
              <a:spcAft>
                <a:spcPts val="0"/>
              </a:spcAft>
              <a:buSzPts val="840"/>
              <a:buChar char="●"/>
            </a:pPr>
            <a:r>
              <a:rPr lang="en-US" sz="1200"/>
              <a:t>IgG-Antikörper-vermittelte Immunreaktion: </a:t>
            </a:r>
            <a:r>
              <a:rPr lang="en-US" sz="1200">
                <a:solidFill>
                  <a:srgbClr val="0000FF"/>
                </a:solidFill>
              </a:rPr>
              <a:t>phakoantigenes Glaukom</a:t>
            </a:r>
            <a:endParaRPr sz="2200">
              <a:solidFill>
                <a:srgbClr val="0000FF"/>
              </a:solidFill>
            </a:endParaRPr>
          </a:p>
          <a:p>
            <a:pPr marL="342900" lvl="0" indent="-316230" algn="l" rtl="0">
              <a:spcBef>
                <a:spcPts val="240"/>
              </a:spcBef>
              <a:spcAft>
                <a:spcPts val="0"/>
              </a:spcAft>
              <a:buSzPts val="840"/>
              <a:buChar char="●"/>
            </a:pPr>
            <a:r>
              <a:rPr lang="en-US" sz="1200"/>
              <a:t>Das Trabekelmaschenwerk (TM) ist durch Makrophagen verlegt/verstopft: </a:t>
            </a:r>
            <a:r>
              <a:rPr lang="en-US" sz="1200">
                <a:solidFill>
                  <a:srgbClr val="0000FF"/>
                </a:solidFill>
              </a:rPr>
              <a:t>phakolytisches Glaukom</a:t>
            </a:r>
            <a:endParaRPr sz="2200">
              <a:solidFill>
                <a:srgbClr val="0000FF"/>
              </a:solidFill>
            </a:endParaRPr>
          </a:p>
          <a:p>
            <a:pPr marL="342900" lvl="0" indent="-316230" algn="l" rtl="0">
              <a:spcBef>
                <a:spcPts val="240"/>
              </a:spcBef>
              <a:spcAft>
                <a:spcPts val="0"/>
              </a:spcAft>
              <a:buSzPts val="840"/>
              <a:buChar char="●"/>
            </a:pPr>
            <a:r>
              <a:rPr lang="en-US" sz="1200"/>
              <a:t>Fragmente des Linsenkortex können in der Vorderkammer sichtbar sein: </a:t>
            </a:r>
            <a:r>
              <a:rPr lang="en-US" sz="1200">
                <a:solidFill>
                  <a:srgbClr val="0000FF"/>
                </a:solidFill>
              </a:rPr>
              <a:t>Linsenpartikelglaukom</a:t>
            </a:r>
            <a:endParaRPr/>
          </a:p>
          <a:p>
            <a:pPr marL="342900" lvl="0" indent="-316230" algn="l" rtl="0">
              <a:spcBef>
                <a:spcPts val="240"/>
              </a:spcBef>
              <a:spcAft>
                <a:spcPts val="0"/>
              </a:spcAft>
              <a:buSzPts val="840"/>
              <a:buChar char="●"/>
            </a:pPr>
            <a:r>
              <a:rPr lang="en-US" sz="1200"/>
              <a:t>Auch bekannt als [Name der Erkrankung]</a:t>
            </a:r>
            <a:r>
              <a:rPr lang="en-US" sz="1200" i="1"/>
              <a:t>-Uveitis</a:t>
            </a:r>
            <a:r>
              <a:rPr lang="en-US" sz="1200"/>
              <a:t>: </a:t>
            </a:r>
            <a:r>
              <a:rPr lang="en-US" sz="1200">
                <a:solidFill>
                  <a:srgbClr val="0000FF"/>
                </a:solidFill>
              </a:rPr>
              <a:t>phakoantigenes Glaukom</a:t>
            </a:r>
            <a:endParaRPr sz="2200">
              <a:solidFill>
                <a:srgbClr val="0000FF"/>
              </a:solidFill>
            </a:endParaRPr>
          </a:p>
          <a:p>
            <a:pPr marL="342900" lvl="0" indent="-316230" algn="l" rtl="0">
              <a:spcBef>
                <a:spcPts val="240"/>
              </a:spcBef>
              <a:spcAft>
                <a:spcPts val="0"/>
              </a:spcAft>
              <a:buSzPts val="840"/>
              <a:buChar char="●"/>
            </a:pPr>
            <a:r>
              <a:rPr lang="en-US" sz="1200"/>
              <a:t>Die Kapsel ist intakt: </a:t>
            </a:r>
            <a:r>
              <a:rPr lang="en-US" sz="1200">
                <a:solidFill>
                  <a:srgbClr val="0000FF"/>
                </a:solidFill>
              </a:rPr>
              <a:t>phakolytisches Glaukom</a:t>
            </a:r>
            <a:endParaRPr sz="2200">
              <a:solidFill>
                <a:srgbClr val="0000FF"/>
              </a:solidFill>
            </a:endParaRPr>
          </a:p>
          <a:p>
            <a:pPr marL="342900" lvl="0" indent="-316230" algn="l" rtl="0">
              <a:spcBef>
                <a:spcPts val="240"/>
              </a:spcBef>
              <a:spcAft>
                <a:spcPts val="0"/>
              </a:spcAft>
              <a:buSzPts val="840"/>
              <a:buChar char="●"/>
            </a:pPr>
            <a:r>
              <a:rPr lang="en-US" sz="1200"/>
              <a:t>Es besteht eine granulomatöse Entzündungsreaktion in der Vorderkammer: </a:t>
            </a:r>
            <a:r>
              <a:rPr lang="en-US" sz="1200">
                <a:solidFill>
                  <a:srgbClr val="0000FF"/>
                </a:solidFill>
              </a:rPr>
              <a:t>phakoantigenes Glaukom</a:t>
            </a:r>
            <a:endParaRPr/>
          </a:p>
          <a:p>
            <a:pPr marL="342900" lvl="0" indent="-316230" algn="l" rtl="0">
              <a:spcBef>
                <a:spcPts val="240"/>
              </a:spcBef>
              <a:spcAft>
                <a:spcPts val="0"/>
              </a:spcAft>
              <a:buSzPts val="840"/>
              <a:buChar char="●"/>
            </a:pPr>
            <a:r>
              <a:rPr lang="en-US" sz="1200"/>
              <a:t>Reaktion auf </a:t>
            </a:r>
            <a:r>
              <a:rPr lang="en-US" sz="1200" i="1"/>
              <a:t>normale </a:t>
            </a:r>
            <a:r>
              <a:rPr lang="en-US" sz="1200"/>
              <a:t>Linsenproteine: </a:t>
            </a:r>
            <a:r>
              <a:rPr lang="en-US" sz="1200">
                <a:solidFill>
                  <a:srgbClr val="0000FF"/>
                </a:solidFill>
              </a:rPr>
              <a:t>phakoantigenes Glaukom</a:t>
            </a:r>
            <a:endParaRPr sz="1200"/>
          </a:p>
          <a:p>
            <a:pPr marL="342900" lvl="0" indent="-316230" algn="l" rtl="0">
              <a:spcBef>
                <a:spcPts val="240"/>
              </a:spcBef>
              <a:spcAft>
                <a:spcPts val="0"/>
              </a:spcAft>
              <a:buSzPts val="840"/>
              <a:buChar char="●"/>
            </a:pPr>
            <a:r>
              <a:rPr lang="en-US" sz="1200"/>
              <a:t>Reaktion auf </a:t>
            </a:r>
            <a:r>
              <a:rPr lang="en-US" sz="1200" i="1"/>
              <a:t>denaturierte </a:t>
            </a:r>
            <a:r>
              <a:rPr lang="en-US" sz="1200"/>
              <a:t>Linsenproteine: </a:t>
            </a:r>
            <a:r>
              <a:rPr lang="en-US" sz="1200">
                <a:solidFill>
                  <a:srgbClr val="0000FF"/>
                </a:solidFill>
              </a:rPr>
              <a:t>phakolytisches Glaukom</a:t>
            </a:r>
            <a:endParaRPr sz="1200"/>
          </a:p>
          <a:p>
            <a:pPr marL="342900" lvl="0" indent="-316230" algn="l" rtl="0">
              <a:spcBef>
                <a:spcPts val="240"/>
              </a:spcBef>
              <a:spcAft>
                <a:spcPts val="0"/>
              </a:spcAft>
              <a:buSzPts val="840"/>
              <a:buChar char="●"/>
            </a:pPr>
            <a:r>
              <a:rPr lang="en-US" sz="1200"/>
              <a:t>Das Vorhandensein von KPs (Hornhautendothelpräzipitate) stellt einen entscheidenden klinischen Befund dar: </a:t>
            </a:r>
            <a:r>
              <a:rPr lang="en-US" sz="1200">
                <a:solidFill>
                  <a:srgbClr val="0000FF"/>
                </a:solidFill>
              </a:rPr>
              <a:t>phakoantigenes Glaukom</a:t>
            </a:r>
            <a:endParaRPr sz="1200"/>
          </a:p>
          <a:p>
            <a:pPr marL="342900" lvl="0" indent="-342900" algn="l" rtl="0">
              <a:spcBef>
                <a:spcPts val="240"/>
              </a:spcBef>
              <a:spcAft>
                <a:spcPts val="0"/>
              </a:spcAft>
              <a:buSzPts val="840"/>
              <a:buChar char="●"/>
            </a:pPr>
            <a:r>
              <a:rPr lang="en-US" sz="1200"/>
              <a:t>Dasjenige, bei dem am ehesten ein sehr hoher Augeninnendruck vorliegt:</a:t>
            </a:r>
            <a:endParaRPr sz="2200">
              <a:solidFill>
                <a:srgbClr val="0000FF"/>
              </a:solidFill>
            </a:endParaRPr>
          </a:p>
        </p:txBody>
      </p:sp>
      <p:sp>
        <p:nvSpPr>
          <p:cNvPr id="534" name="Google Shape;534;p45"/>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535" name="Google Shape;535;p4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45</a:t>
            </a:fld>
            <a:endParaRPr sz="1000" b="0" i="0" u="none" strike="noStrike" cap="none">
              <a:solidFill>
                <a:srgbClr val="000000"/>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0" name="Google Shape;540;p46"/>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541" name="Google Shape;541;p46"/>
          <p:cNvSpPr txBox="1">
            <a:spLocks noGrp="1"/>
          </p:cNvSpPr>
          <p:nvPr>
            <p:ph type="body" idx="1"/>
          </p:nvPr>
        </p:nvSpPr>
        <p:spPr>
          <a:xfrm>
            <a:off x="380999" y="1010424"/>
            <a:ext cx="8550965"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SzPts val="840"/>
              <a:buChar char="●"/>
            </a:pPr>
            <a:r>
              <a:rPr lang="en-US" sz="1200"/>
              <a:t>Die einzige Form, die im </a:t>
            </a:r>
            <a:r>
              <a:rPr lang="en-US" sz="1200" i="1"/>
              <a:t>Gla</a:t>
            </a:r>
            <a:r>
              <a:rPr lang="en-US" sz="1200"/>
              <a:t>ukom-Lehrbuch als „selten“ beschrieben wird: </a:t>
            </a:r>
            <a:r>
              <a:rPr lang="en-US" sz="1200">
                <a:solidFill>
                  <a:srgbClr val="0000FF"/>
                </a:solidFill>
              </a:rPr>
              <a:t>phakoantigenes Glaukom</a:t>
            </a:r>
            <a:endParaRPr sz="2200">
              <a:solidFill>
                <a:srgbClr val="0000FF"/>
              </a:solidFill>
            </a:endParaRPr>
          </a:p>
          <a:p>
            <a:pPr marL="342900" lvl="0" indent="-316230" algn="l" rtl="0">
              <a:spcBef>
                <a:spcPts val="240"/>
              </a:spcBef>
              <a:spcAft>
                <a:spcPts val="0"/>
              </a:spcAft>
              <a:buSzPts val="840"/>
              <a:buChar char="●"/>
            </a:pPr>
            <a:r>
              <a:rPr lang="en-US" sz="1200"/>
              <a:t>Pathogenese durch eine entzündliche Reaktion auf in die Vorderkammer gelangte Linsenproteine: </a:t>
            </a:r>
            <a:br>
              <a:rPr lang="en-US" sz="1200"/>
            </a:br>
            <a:r>
              <a:rPr lang="en-US" sz="1200">
                <a:solidFill>
                  <a:srgbClr val="0000FF"/>
                </a:solidFill>
              </a:rPr>
              <a:t>phakoantigenes Glaukom; phakolytisches Glaukom</a:t>
            </a:r>
            <a:endParaRPr sz="2200">
              <a:solidFill>
                <a:srgbClr val="0000FF"/>
              </a:solidFill>
            </a:endParaRPr>
          </a:p>
          <a:p>
            <a:pPr marL="342900" lvl="0" indent="-316230" algn="l" rtl="0">
              <a:spcBef>
                <a:spcPts val="240"/>
              </a:spcBef>
              <a:spcAft>
                <a:spcPts val="0"/>
              </a:spcAft>
              <a:buSzPts val="840"/>
              <a:buChar char="●"/>
            </a:pPr>
            <a:r>
              <a:rPr lang="en-US" sz="1200"/>
              <a:t>IgG-Antikörper-vermittelte Immunreaktion: </a:t>
            </a:r>
            <a:r>
              <a:rPr lang="en-US" sz="1200">
                <a:solidFill>
                  <a:srgbClr val="0000FF"/>
                </a:solidFill>
              </a:rPr>
              <a:t>phakoantigenes Glaukom</a:t>
            </a:r>
            <a:endParaRPr sz="2200">
              <a:solidFill>
                <a:srgbClr val="0000FF"/>
              </a:solidFill>
            </a:endParaRPr>
          </a:p>
          <a:p>
            <a:pPr marL="342900" lvl="0" indent="-316230" algn="l" rtl="0">
              <a:spcBef>
                <a:spcPts val="240"/>
              </a:spcBef>
              <a:spcAft>
                <a:spcPts val="0"/>
              </a:spcAft>
              <a:buSzPts val="840"/>
              <a:buChar char="●"/>
            </a:pPr>
            <a:r>
              <a:rPr lang="en-US" sz="1200"/>
              <a:t>Das Trabekelmaschenwerk (TM) ist durch Makrophagen verlegt/verstopft: </a:t>
            </a:r>
            <a:r>
              <a:rPr lang="en-US" sz="1200">
                <a:solidFill>
                  <a:srgbClr val="0000FF"/>
                </a:solidFill>
              </a:rPr>
              <a:t>phakolytisches Glaukom</a:t>
            </a:r>
            <a:endParaRPr sz="2200">
              <a:solidFill>
                <a:srgbClr val="0000FF"/>
              </a:solidFill>
            </a:endParaRPr>
          </a:p>
          <a:p>
            <a:pPr marL="342900" lvl="0" indent="-316230" algn="l" rtl="0">
              <a:spcBef>
                <a:spcPts val="240"/>
              </a:spcBef>
              <a:spcAft>
                <a:spcPts val="0"/>
              </a:spcAft>
              <a:buSzPts val="840"/>
              <a:buChar char="●"/>
            </a:pPr>
            <a:r>
              <a:rPr lang="en-US" sz="1200"/>
              <a:t>Fragmente des Linsenkortex können in der Vorderkammer sichtbar sein: </a:t>
            </a:r>
            <a:r>
              <a:rPr lang="en-US" sz="1200">
                <a:solidFill>
                  <a:srgbClr val="0000FF"/>
                </a:solidFill>
              </a:rPr>
              <a:t>Linsenpartikelglaukom</a:t>
            </a:r>
            <a:endParaRPr/>
          </a:p>
          <a:p>
            <a:pPr marL="342900" lvl="0" indent="-316230" algn="l" rtl="0">
              <a:spcBef>
                <a:spcPts val="240"/>
              </a:spcBef>
              <a:spcAft>
                <a:spcPts val="0"/>
              </a:spcAft>
              <a:buSzPts val="840"/>
              <a:buChar char="●"/>
            </a:pPr>
            <a:r>
              <a:rPr lang="en-US" sz="1200"/>
              <a:t>Auch bekannt als [Name der Erkrankung]</a:t>
            </a:r>
            <a:r>
              <a:rPr lang="en-US" sz="1200" i="1"/>
              <a:t>-Uveitis</a:t>
            </a:r>
            <a:r>
              <a:rPr lang="en-US" sz="1200"/>
              <a:t>: </a:t>
            </a:r>
            <a:r>
              <a:rPr lang="en-US" sz="1200">
                <a:solidFill>
                  <a:srgbClr val="0000FF"/>
                </a:solidFill>
              </a:rPr>
              <a:t>phakoantigenes Glaukom</a:t>
            </a:r>
            <a:endParaRPr sz="2200">
              <a:solidFill>
                <a:srgbClr val="0000FF"/>
              </a:solidFill>
            </a:endParaRPr>
          </a:p>
          <a:p>
            <a:pPr marL="342900" lvl="0" indent="-316230" algn="l" rtl="0">
              <a:spcBef>
                <a:spcPts val="240"/>
              </a:spcBef>
              <a:spcAft>
                <a:spcPts val="0"/>
              </a:spcAft>
              <a:buSzPts val="840"/>
              <a:buChar char="●"/>
            </a:pPr>
            <a:r>
              <a:rPr lang="en-US" sz="1200"/>
              <a:t>Die Kapsel ist intakt: </a:t>
            </a:r>
            <a:r>
              <a:rPr lang="en-US" sz="1200">
                <a:solidFill>
                  <a:srgbClr val="0000FF"/>
                </a:solidFill>
              </a:rPr>
              <a:t>phakolytisches Glaukom</a:t>
            </a:r>
            <a:endParaRPr sz="2200">
              <a:solidFill>
                <a:srgbClr val="0000FF"/>
              </a:solidFill>
            </a:endParaRPr>
          </a:p>
          <a:p>
            <a:pPr marL="342900" lvl="0" indent="-316230" algn="l" rtl="0">
              <a:spcBef>
                <a:spcPts val="240"/>
              </a:spcBef>
              <a:spcAft>
                <a:spcPts val="0"/>
              </a:spcAft>
              <a:buSzPts val="840"/>
              <a:buChar char="●"/>
            </a:pPr>
            <a:r>
              <a:rPr lang="en-US" sz="1200"/>
              <a:t>Es besteht eine granulomatöse Entzündungsreaktion in der Vorderkammer: </a:t>
            </a:r>
            <a:r>
              <a:rPr lang="en-US" sz="1200">
                <a:solidFill>
                  <a:srgbClr val="0000FF"/>
                </a:solidFill>
              </a:rPr>
              <a:t>phakoantigenes Glaukom</a:t>
            </a:r>
            <a:endParaRPr/>
          </a:p>
          <a:p>
            <a:pPr marL="342900" lvl="0" indent="-316230" algn="l" rtl="0">
              <a:spcBef>
                <a:spcPts val="240"/>
              </a:spcBef>
              <a:spcAft>
                <a:spcPts val="0"/>
              </a:spcAft>
              <a:buSzPts val="840"/>
              <a:buChar char="●"/>
            </a:pPr>
            <a:r>
              <a:rPr lang="en-US" sz="1200"/>
              <a:t>Reaktion auf </a:t>
            </a:r>
            <a:r>
              <a:rPr lang="en-US" sz="1200" i="1"/>
              <a:t>normale </a:t>
            </a:r>
            <a:r>
              <a:rPr lang="en-US" sz="1200"/>
              <a:t>Linsenproteine: </a:t>
            </a:r>
            <a:r>
              <a:rPr lang="en-US" sz="1200">
                <a:solidFill>
                  <a:srgbClr val="0000FF"/>
                </a:solidFill>
              </a:rPr>
              <a:t>phakoantigenes Glaukom</a:t>
            </a:r>
            <a:endParaRPr sz="1200"/>
          </a:p>
          <a:p>
            <a:pPr marL="342900" lvl="0" indent="-316230" algn="l" rtl="0">
              <a:spcBef>
                <a:spcPts val="240"/>
              </a:spcBef>
              <a:spcAft>
                <a:spcPts val="0"/>
              </a:spcAft>
              <a:buSzPts val="840"/>
              <a:buChar char="●"/>
            </a:pPr>
            <a:r>
              <a:rPr lang="en-US" sz="1200"/>
              <a:t>Reaktion auf </a:t>
            </a:r>
            <a:r>
              <a:rPr lang="en-US" sz="1200" i="1"/>
              <a:t>denaturierte </a:t>
            </a:r>
            <a:r>
              <a:rPr lang="en-US" sz="1200"/>
              <a:t>Linsenproteine: </a:t>
            </a:r>
            <a:r>
              <a:rPr lang="en-US" sz="1200">
                <a:solidFill>
                  <a:srgbClr val="0000FF"/>
                </a:solidFill>
              </a:rPr>
              <a:t>phakolytisches Glaukom</a:t>
            </a:r>
            <a:endParaRPr sz="1200"/>
          </a:p>
          <a:p>
            <a:pPr marL="342900" lvl="0" indent="-316230" algn="l" rtl="0">
              <a:spcBef>
                <a:spcPts val="240"/>
              </a:spcBef>
              <a:spcAft>
                <a:spcPts val="0"/>
              </a:spcAft>
              <a:buSzPts val="840"/>
              <a:buChar char="●"/>
            </a:pPr>
            <a:r>
              <a:rPr lang="en-US" sz="1200"/>
              <a:t>Das Vorhandensein von KPs (Hornhautendothelpräzipitate) stellt einen entscheidenden klinischen Befund dar: </a:t>
            </a:r>
            <a:r>
              <a:rPr lang="en-US" sz="1200">
                <a:solidFill>
                  <a:srgbClr val="0000FF"/>
                </a:solidFill>
              </a:rPr>
              <a:t>phakoantigenes Glaukom</a:t>
            </a:r>
            <a:endParaRPr sz="1200"/>
          </a:p>
          <a:p>
            <a:pPr marL="342900" lvl="0" indent="-342900" algn="l" rtl="0">
              <a:spcBef>
                <a:spcPts val="240"/>
              </a:spcBef>
              <a:spcAft>
                <a:spcPts val="0"/>
              </a:spcAft>
              <a:buSzPts val="840"/>
              <a:buChar char="●"/>
            </a:pPr>
            <a:r>
              <a:rPr lang="en-US" sz="1200"/>
              <a:t>Dasjenige, bei dem am ehesten ein sehr hoher Augeninnendruck vorliegt: </a:t>
            </a:r>
            <a:r>
              <a:rPr lang="en-US" sz="1200">
                <a:solidFill>
                  <a:srgbClr val="0000FF"/>
                </a:solidFill>
              </a:rPr>
              <a:t>phakolytisches Glaukom</a:t>
            </a:r>
            <a:endParaRPr sz="2200">
              <a:solidFill>
                <a:srgbClr val="0000FF"/>
              </a:solidFill>
            </a:endParaRPr>
          </a:p>
        </p:txBody>
      </p:sp>
      <p:sp>
        <p:nvSpPr>
          <p:cNvPr id="542" name="Google Shape;542;p46"/>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543" name="Google Shape;543;p4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46</a:t>
            </a:fld>
            <a:endParaRPr sz="1000" b="0" i="0" u="none" strike="noStrike" cap="none">
              <a:solidFill>
                <a:srgbClr val="000000"/>
              </a:solidFill>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sp>
        <p:nvSpPr>
          <p:cNvPr id="548" name="Google Shape;548;p47"/>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F</a:t>
            </a:r>
            <a:endParaRPr dirty="0"/>
          </a:p>
        </p:txBody>
      </p:sp>
      <p:sp>
        <p:nvSpPr>
          <p:cNvPr id="549" name="Google Shape;549;p47"/>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a:t>Auch bekannt als </a:t>
            </a:r>
            <a:r>
              <a:rPr lang="en-US" sz="1200" i="1"/>
              <a:t>phakoanaphylaktisches Glaukom</a:t>
            </a:r>
            <a:r>
              <a:rPr lang="en-US" sz="1200"/>
              <a:t>:</a:t>
            </a:r>
            <a:endParaRPr sz="2200">
              <a:solidFill>
                <a:srgbClr val="0000FF"/>
              </a:solidFill>
            </a:endParaRPr>
          </a:p>
        </p:txBody>
      </p:sp>
      <p:sp>
        <p:nvSpPr>
          <p:cNvPr id="550" name="Google Shape;550;p47"/>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551" name="Google Shape;551;p4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47</a:t>
            </a:fld>
            <a:endParaRPr sz="1000" b="0" i="0" u="none" strike="noStrike" cap="none">
              <a:solidFill>
                <a:srgbClr val="000000"/>
              </a:solidFill>
              <a:latin typeface="Arial"/>
              <a:ea typeface="Arial"/>
              <a:cs typeface="Arial"/>
              <a:sym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Google Shape;556;p48"/>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A</a:t>
            </a:r>
            <a:endParaRPr dirty="0"/>
          </a:p>
        </p:txBody>
      </p:sp>
      <p:sp>
        <p:nvSpPr>
          <p:cNvPr id="557" name="Google Shape;557;p48"/>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dirty="0"/>
              <a:t>Auch </a:t>
            </a:r>
            <a:r>
              <a:rPr lang="en-US" sz="1200" dirty="0" err="1"/>
              <a:t>bekannt</a:t>
            </a:r>
            <a:r>
              <a:rPr lang="en-US" sz="1200" dirty="0"/>
              <a:t> </a:t>
            </a:r>
            <a:r>
              <a:rPr lang="en-US" sz="1200" dirty="0" err="1"/>
              <a:t>als</a:t>
            </a:r>
            <a:r>
              <a:rPr lang="en-US" sz="1200" dirty="0"/>
              <a:t> </a:t>
            </a:r>
            <a:r>
              <a:rPr lang="en-US" sz="1200" i="1" dirty="0" err="1"/>
              <a:t>phakoanaphylaktisches</a:t>
            </a:r>
            <a:r>
              <a:rPr lang="en-US" sz="1200" i="1" dirty="0"/>
              <a:t> </a:t>
            </a:r>
            <a:r>
              <a:rPr lang="en-US" sz="1200" i="1" dirty="0" err="1"/>
              <a:t>Glaukom</a:t>
            </a:r>
            <a:r>
              <a:rPr lang="en-US" sz="1200" dirty="0"/>
              <a:t>: </a:t>
            </a:r>
            <a:r>
              <a:rPr lang="en-US" sz="1200" dirty="0" err="1">
                <a:solidFill>
                  <a:srgbClr val="0000FF"/>
                </a:solidFill>
              </a:rPr>
              <a:t>phakoantigenes</a:t>
            </a:r>
            <a:r>
              <a:rPr lang="en-US" sz="1200" dirty="0">
                <a:solidFill>
                  <a:srgbClr val="0000FF"/>
                </a:solidFill>
              </a:rPr>
              <a:t> </a:t>
            </a:r>
            <a:r>
              <a:rPr lang="en-US" sz="1200" dirty="0" err="1">
                <a:solidFill>
                  <a:srgbClr val="0000FF"/>
                </a:solidFill>
              </a:rPr>
              <a:t>Glaukom</a:t>
            </a:r>
            <a:endParaRPr sz="2200" dirty="0">
              <a:solidFill>
                <a:srgbClr val="0000FF"/>
              </a:solidFill>
            </a:endParaRPr>
          </a:p>
        </p:txBody>
      </p:sp>
      <p:sp>
        <p:nvSpPr>
          <p:cNvPr id="558" name="Google Shape;558;p48"/>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559" name="Google Shape;559;p4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48</a:t>
            </a:fld>
            <a:endParaRPr sz="1000" b="0" i="0" u="none" strike="noStrike" cap="none">
              <a:solidFill>
                <a:srgbClr val="000000"/>
              </a:solidFill>
              <a:latin typeface="Arial"/>
              <a:ea typeface="Arial"/>
              <a:cs typeface="Arial"/>
              <a:sym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4" name="Google Shape;564;p49"/>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F</a:t>
            </a:r>
            <a:endParaRPr dirty="0"/>
          </a:p>
        </p:txBody>
      </p:sp>
      <p:sp>
        <p:nvSpPr>
          <p:cNvPr id="565" name="Google Shape;565;p49"/>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a:solidFill>
                  <a:srgbClr val="BFBFBF"/>
                </a:solidFill>
              </a:rPr>
              <a:t>Auch bekannt als </a:t>
            </a:r>
            <a:r>
              <a:rPr lang="en-US" sz="1200" b="1" i="1"/>
              <a:t>phakoanaphylaktisches </a:t>
            </a:r>
            <a:r>
              <a:rPr lang="en-US" sz="1200" i="1">
                <a:solidFill>
                  <a:srgbClr val="BFBFBF"/>
                </a:solidFill>
              </a:rPr>
              <a:t>Glaukom</a:t>
            </a:r>
            <a:r>
              <a:rPr lang="en-US" sz="1200">
                <a:solidFill>
                  <a:srgbClr val="BFBFBF"/>
                </a:solidFill>
              </a:rPr>
              <a:t>: phakoantigenes Glaukom</a:t>
            </a:r>
            <a:endParaRPr sz="2200">
              <a:solidFill>
                <a:srgbClr val="BFBFBF"/>
              </a:solidFill>
            </a:endParaRPr>
          </a:p>
        </p:txBody>
      </p:sp>
      <p:sp>
        <p:nvSpPr>
          <p:cNvPr id="566" name="Google Shape;566;p49"/>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567" name="Google Shape;567;p49"/>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49</a:t>
            </a:fld>
            <a:endParaRPr sz="1000" b="0" i="0" u="none" strike="noStrike" cap="none">
              <a:solidFill>
                <a:srgbClr val="000000"/>
              </a:solidFill>
              <a:latin typeface="Arial"/>
              <a:ea typeface="Arial"/>
              <a:cs typeface="Arial"/>
              <a:sym typeface="Arial"/>
            </a:endParaRPr>
          </a:p>
        </p:txBody>
      </p:sp>
      <p:sp>
        <p:nvSpPr>
          <p:cNvPr id="568" name="Google Shape;568;p49"/>
          <p:cNvSpPr txBox="1"/>
          <p:nvPr/>
        </p:nvSpPr>
        <p:spPr>
          <a:xfrm>
            <a:off x="457200" y="1708741"/>
            <a:ext cx="5711100" cy="7644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lnSpc>
                <a:spcPct val="100000"/>
              </a:lnSpc>
              <a:spcBef>
                <a:spcPts val="0"/>
              </a:spcBef>
              <a:spcAft>
                <a:spcPts val="0"/>
              </a:spcAft>
              <a:buClr>
                <a:srgbClr val="0000FF"/>
              </a:buClr>
              <a:buSzPts val="1200"/>
              <a:buFont typeface="Noto Sans Symbols"/>
              <a:buNone/>
            </a:pPr>
            <a:r>
              <a:rPr lang="en-US" sz="1200" b="0" i="1" u="none" strike="noStrike" cap="none">
                <a:solidFill>
                  <a:srgbClr val="0000FF"/>
                </a:solidFill>
                <a:latin typeface="Arial"/>
                <a:ea typeface="Arial"/>
                <a:cs typeface="Arial"/>
                <a:sym typeface="Arial"/>
              </a:rPr>
              <a:t>Warum ist der Begriff </a:t>
            </a:r>
            <a:r>
              <a:rPr lang="en-US" sz="1200" b="0" i="0" u="none" strike="noStrike" cap="none">
                <a:solidFill>
                  <a:srgbClr val="0000FF"/>
                </a:solidFill>
                <a:latin typeface="Arial"/>
                <a:ea typeface="Arial"/>
                <a:cs typeface="Arial"/>
                <a:sym typeface="Arial"/>
              </a:rPr>
              <a:t>„phakoanaphylaktisches Glaukom“ </a:t>
            </a:r>
            <a:r>
              <a:rPr lang="en-US" sz="1200" b="0" i="1" u="none" strike="noStrike" cap="none">
                <a:solidFill>
                  <a:srgbClr val="0000FF"/>
                </a:solidFill>
                <a:latin typeface="Arial"/>
                <a:ea typeface="Arial"/>
                <a:cs typeface="Arial"/>
                <a:sym typeface="Arial"/>
              </a:rPr>
              <a:t>eigentlich eine Fehlbezeichnung?</a:t>
            </a:r>
            <a:endParaRPr sz="1600" b="1" i="0" u="none" strike="noStrike" cap="none">
              <a:solidFill>
                <a:srgbClr val="0000FF"/>
              </a:solidFill>
              <a:latin typeface="Arial"/>
              <a:ea typeface="Arial"/>
              <a:cs typeface="Arial"/>
              <a:sym typeface="Arial"/>
            </a:endParaRPr>
          </a:p>
          <a:p>
            <a:pPr marL="0" marR="0" lvl="0" indent="0" algn="l" rtl="0">
              <a:lnSpc>
                <a:spcPct val="100000"/>
              </a:lnSpc>
              <a:spcBef>
                <a:spcPts val="0"/>
              </a:spcBef>
              <a:spcAft>
                <a:spcPts val="0"/>
              </a:spcAft>
              <a:buClr>
                <a:srgbClr val="C8C860"/>
              </a:buClr>
              <a:buSzPts val="1200"/>
              <a:buFont typeface="Noto Sans Symbols"/>
              <a:buNone/>
            </a:pPr>
            <a:r>
              <a:rPr lang="en-US" sz="1200" b="0" i="0" u="none" strike="noStrike" cap="none">
                <a:solidFill>
                  <a:srgbClr val="C8C860"/>
                </a:solidFill>
                <a:latin typeface="Arial"/>
                <a:ea typeface="Arial"/>
                <a:cs typeface="Arial"/>
                <a:sym typeface="Arial"/>
              </a:rPr>
              <a:t>Weil es sich bei dieser Erkrankung nicht um eine Typ-1-Reaktion (anaphylaktische Reaktion) handelt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5"/>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88" name="Google Shape;188;p5"/>
          <p:cNvSpPr txBox="1">
            <a:spLocks noGrp="1"/>
          </p:cNvSpPr>
          <p:nvPr>
            <p:ph type="body" idx="1"/>
          </p:nvPr>
        </p:nvSpPr>
        <p:spPr>
          <a:xfrm>
            <a:off x="380999" y="1010424"/>
            <a:ext cx="8550965" cy="5496394"/>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a:t>Die einzige Form, die im </a:t>
            </a:r>
            <a:r>
              <a:rPr lang="en-US" sz="1200" i="1"/>
              <a:t>Gla</a:t>
            </a:r>
            <a:r>
              <a:rPr lang="en-US" sz="1200"/>
              <a:t>ukom-Lehrbuch als „selten“ beschrieben wird: </a:t>
            </a:r>
            <a:r>
              <a:rPr lang="en-US" sz="1200">
                <a:solidFill>
                  <a:srgbClr val="0000FF"/>
                </a:solidFill>
              </a:rPr>
              <a:t>phakoantigenes Glaukom</a:t>
            </a:r>
            <a:endParaRPr sz="2200">
              <a:solidFill>
                <a:srgbClr val="0000FF"/>
              </a:solidFill>
            </a:endParaRPr>
          </a:p>
          <a:p>
            <a:pPr marL="342900" lvl="0" indent="-342900" algn="l" rtl="0">
              <a:spcBef>
                <a:spcPts val="240"/>
              </a:spcBef>
              <a:spcAft>
                <a:spcPts val="0"/>
              </a:spcAft>
              <a:buSzPts val="840"/>
              <a:buChar char="●"/>
            </a:pPr>
            <a:r>
              <a:rPr lang="en-US" sz="1200"/>
              <a:t>Pathogenese durch eine entzündliche Reaktion auf in die Vorderkammer gelangte Linsenproteine:</a:t>
            </a:r>
            <a:br>
              <a:rPr lang="en-US" sz="1200"/>
            </a:br>
            <a:r>
              <a:rPr lang="en-US" sz="1200">
                <a:solidFill>
                  <a:srgbClr val="0000FF"/>
                </a:solidFill>
              </a:rPr>
              <a:t>phakoantigenes Glaukom; phakolytisches Glaukom</a:t>
            </a:r>
            <a:endParaRPr sz="2200">
              <a:solidFill>
                <a:srgbClr val="0000FF"/>
              </a:solidFill>
            </a:endParaRPr>
          </a:p>
          <a:p>
            <a:pPr marL="342900" lvl="0" indent="-342900" algn="l" rtl="0">
              <a:spcBef>
                <a:spcPts val="240"/>
              </a:spcBef>
              <a:spcAft>
                <a:spcPts val="0"/>
              </a:spcAft>
              <a:buSzPts val="840"/>
              <a:buChar char="●"/>
            </a:pPr>
            <a:r>
              <a:rPr lang="en-US" sz="1200"/>
              <a:t>IgG-Antikörper-vermittelte Immunreaktion:</a:t>
            </a:r>
            <a:endParaRPr sz="2200">
              <a:solidFill>
                <a:srgbClr val="0000FF"/>
              </a:solidFill>
            </a:endParaRPr>
          </a:p>
        </p:txBody>
      </p:sp>
      <p:sp>
        <p:nvSpPr>
          <p:cNvPr id="189" name="Google Shape;189;p5"/>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90" name="Google Shape;190;p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5</a:t>
            </a:fld>
            <a:endParaRPr sz="1000" b="0" i="0" u="none" strike="noStrike" cap="none">
              <a:solidFill>
                <a:srgbClr val="000000"/>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Google Shape;573;p50"/>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A</a:t>
            </a:r>
            <a:endParaRPr dirty="0"/>
          </a:p>
        </p:txBody>
      </p:sp>
      <p:sp>
        <p:nvSpPr>
          <p:cNvPr id="574" name="Google Shape;574;p50"/>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a:solidFill>
                  <a:srgbClr val="BFBFBF"/>
                </a:solidFill>
              </a:rPr>
              <a:t>Auch bekannt als </a:t>
            </a:r>
            <a:r>
              <a:rPr lang="en-US" sz="1200" b="1" i="1"/>
              <a:t>phakoanaphylaktisches </a:t>
            </a:r>
            <a:r>
              <a:rPr lang="en-US" sz="1200" i="1">
                <a:solidFill>
                  <a:srgbClr val="BFBFBF"/>
                </a:solidFill>
              </a:rPr>
              <a:t>Glaukom</a:t>
            </a:r>
            <a:r>
              <a:rPr lang="en-US" sz="1200">
                <a:solidFill>
                  <a:srgbClr val="BFBFBF"/>
                </a:solidFill>
              </a:rPr>
              <a:t>: phakoantigenes Glaukom</a:t>
            </a:r>
            <a:endParaRPr sz="2200">
              <a:solidFill>
                <a:srgbClr val="BFBFBF"/>
              </a:solidFill>
            </a:endParaRPr>
          </a:p>
        </p:txBody>
      </p:sp>
      <p:sp>
        <p:nvSpPr>
          <p:cNvPr id="575" name="Google Shape;575;p50"/>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576" name="Google Shape;576;p5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50</a:t>
            </a:fld>
            <a:endParaRPr sz="1000" b="0" i="0" u="none" strike="noStrike" cap="none">
              <a:solidFill>
                <a:srgbClr val="000000"/>
              </a:solidFill>
              <a:latin typeface="Arial"/>
              <a:ea typeface="Arial"/>
              <a:cs typeface="Arial"/>
              <a:sym typeface="Arial"/>
            </a:endParaRPr>
          </a:p>
        </p:txBody>
      </p:sp>
      <p:sp>
        <p:nvSpPr>
          <p:cNvPr id="577" name="Google Shape;577;p50"/>
          <p:cNvSpPr txBox="1"/>
          <p:nvPr/>
        </p:nvSpPr>
        <p:spPr>
          <a:xfrm>
            <a:off x="457200" y="1708741"/>
            <a:ext cx="5711100" cy="7644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lnSpc>
                <a:spcPct val="100000"/>
              </a:lnSpc>
              <a:spcBef>
                <a:spcPts val="0"/>
              </a:spcBef>
              <a:spcAft>
                <a:spcPts val="0"/>
              </a:spcAft>
              <a:buClr>
                <a:srgbClr val="0000FF"/>
              </a:buClr>
              <a:buSzPts val="1200"/>
              <a:buFont typeface="Noto Sans Symbols"/>
              <a:buNone/>
            </a:pPr>
            <a:r>
              <a:rPr lang="en-US" sz="1200" b="0" i="1" u="none" strike="noStrike" cap="none">
                <a:solidFill>
                  <a:srgbClr val="0000FF"/>
                </a:solidFill>
                <a:latin typeface="Arial"/>
                <a:ea typeface="Arial"/>
                <a:cs typeface="Arial"/>
                <a:sym typeface="Arial"/>
              </a:rPr>
              <a:t>Warum ist der Begriff </a:t>
            </a:r>
            <a:r>
              <a:rPr lang="en-US" sz="1200" b="0" i="0" u="none" strike="noStrike" cap="none">
                <a:solidFill>
                  <a:srgbClr val="0000FF"/>
                </a:solidFill>
                <a:latin typeface="Arial"/>
                <a:ea typeface="Arial"/>
                <a:cs typeface="Arial"/>
                <a:sym typeface="Arial"/>
              </a:rPr>
              <a:t>„phakoanaphylaktisches Glaukom“ </a:t>
            </a:r>
            <a:r>
              <a:rPr lang="en-US" sz="1200" b="0" i="1" u="none" strike="noStrike" cap="none">
                <a:solidFill>
                  <a:srgbClr val="0000FF"/>
                </a:solidFill>
                <a:latin typeface="Arial"/>
                <a:ea typeface="Arial"/>
                <a:cs typeface="Arial"/>
                <a:sym typeface="Arial"/>
              </a:rPr>
              <a:t>eigentlich eine Fehlbezeichnung?</a:t>
            </a:r>
            <a:endParaRPr sz="1600" b="1" i="0" u="none" strike="noStrike" cap="none">
              <a:solidFill>
                <a:srgbClr val="0000FF"/>
              </a:solidFill>
              <a:latin typeface="Arial"/>
              <a:ea typeface="Arial"/>
              <a:cs typeface="Arial"/>
              <a:sym typeface="Arial"/>
            </a:endParaRPr>
          </a:p>
          <a:p>
            <a:pPr marL="0" marR="0" lvl="0" indent="0" algn="l" rtl="0">
              <a:lnSpc>
                <a:spcPct val="100000"/>
              </a:lnSpc>
              <a:spcBef>
                <a:spcPts val="0"/>
              </a:spcBef>
              <a:spcAft>
                <a:spcPts val="0"/>
              </a:spcAft>
              <a:buClr>
                <a:srgbClr val="0000FF"/>
              </a:buClr>
              <a:buSzPts val="1200"/>
              <a:buFont typeface="Noto Sans Symbols"/>
              <a:buNone/>
            </a:pPr>
            <a:r>
              <a:rPr lang="en-US" sz="1200" b="0" i="0" u="none" strike="noStrike" cap="none">
                <a:solidFill>
                  <a:srgbClr val="0000FF"/>
                </a:solidFill>
                <a:latin typeface="Arial"/>
                <a:ea typeface="Arial"/>
                <a:cs typeface="Arial"/>
                <a:sym typeface="Arial"/>
              </a:rPr>
              <a:t>Weil es sich bei dieser Erkrankung nicht um eine Typ-1-Reaktion (anaphylaktische Reaktion) handelt.</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2" name="Google Shape;582;p51"/>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F</a:t>
            </a:r>
            <a:endParaRPr dirty="0"/>
          </a:p>
        </p:txBody>
      </p:sp>
      <p:sp>
        <p:nvSpPr>
          <p:cNvPr id="583" name="Google Shape;583;p51"/>
          <p:cNvSpPr txBox="1">
            <a:spLocks noGrp="1"/>
          </p:cNvSpPr>
          <p:nvPr>
            <p:ph type="body" idx="1"/>
          </p:nvPr>
        </p:nvSpPr>
        <p:spPr>
          <a:xfrm>
            <a:off x="381000" y="774143"/>
            <a:ext cx="8382000" cy="5496394"/>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a:solidFill>
                  <a:srgbClr val="BFBFBF"/>
                </a:solidFill>
              </a:rPr>
              <a:t>Auch bekannt als </a:t>
            </a:r>
            <a:r>
              <a:rPr lang="en-US" sz="1200" b="1" i="1"/>
              <a:t>phakoanaphylaktisches </a:t>
            </a:r>
            <a:r>
              <a:rPr lang="en-US" sz="1200" i="1">
                <a:solidFill>
                  <a:srgbClr val="BFBFBF"/>
                </a:solidFill>
              </a:rPr>
              <a:t>Glaukom</a:t>
            </a:r>
            <a:r>
              <a:rPr lang="en-US" sz="1200">
                <a:solidFill>
                  <a:srgbClr val="BFBFBF"/>
                </a:solidFill>
              </a:rPr>
              <a:t>: phakoantigenes Glaukom</a:t>
            </a:r>
            <a:endParaRPr sz="2200">
              <a:solidFill>
                <a:srgbClr val="BFBFBF"/>
              </a:solidFill>
            </a:endParaRPr>
          </a:p>
        </p:txBody>
      </p:sp>
      <p:sp>
        <p:nvSpPr>
          <p:cNvPr id="584" name="Google Shape;584;p51"/>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585" name="Google Shape;585;p51"/>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51</a:t>
            </a:fld>
            <a:endParaRPr sz="1000" b="0" i="0" u="none" strike="noStrike" cap="none">
              <a:solidFill>
                <a:srgbClr val="000000"/>
              </a:solidFill>
              <a:latin typeface="Arial"/>
              <a:ea typeface="Arial"/>
              <a:cs typeface="Arial"/>
              <a:sym typeface="Arial"/>
            </a:endParaRPr>
          </a:p>
        </p:txBody>
      </p:sp>
      <p:sp>
        <p:nvSpPr>
          <p:cNvPr id="586" name="Google Shape;586;p51"/>
          <p:cNvSpPr txBox="1"/>
          <p:nvPr/>
        </p:nvSpPr>
        <p:spPr>
          <a:xfrm>
            <a:off x="457200" y="1708741"/>
            <a:ext cx="5711100" cy="7644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lnSpc>
                <a:spcPct val="100000"/>
              </a:lnSpc>
              <a:spcBef>
                <a:spcPts val="0"/>
              </a:spcBef>
              <a:spcAft>
                <a:spcPts val="0"/>
              </a:spcAft>
              <a:buClr>
                <a:srgbClr val="0000FF"/>
              </a:buClr>
              <a:buSzPts val="1200"/>
              <a:buFont typeface="Noto Sans Symbols"/>
              <a:buNone/>
            </a:pPr>
            <a:r>
              <a:rPr lang="en-US" sz="1200" b="0" i="1" u="none" strike="noStrike" cap="none">
                <a:solidFill>
                  <a:srgbClr val="0000FF"/>
                </a:solidFill>
                <a:latin typeface="Arial"/>
                <a:ea typeface="Arial"/>
                <a:cs typeface="Arial"/>
                <a:sym typeface="Arial"/>
              </a:rPr>
              <a:t>Warum ist der Begriff </a:t>
            </a:r>
            <a:r>
              <a:rPr lang="en-US" sz="1200" b="0" i="0" u="none" strike="noStrike" cap="none">
                <a:solidFill>
                  <a:srgbClr val="0000FF"/>
                </a:solidFill>
                <a:latin typeface="Arial"/>
                <a:ea typeface="Arial"/>
                <a:cs typeface="Arial"/>
                <a:sym typeface="Arial"/>
              </a:rPr>
              <a:t>„phakoanaphylaktisches Glaukom“ </a:t>
            </a:r>
            <a:r>
              <a:rPr lang="en-US" sz="1200" b="0" i="1" u="none" strike="noStrike" cap="none">
                <a:solidFill>
                  <a:srgbClr val="0000FF"/>
                </a:solidFill>
                <a:latin typeface="Arial"/>
                <a:ea typeface="Arial"/>
                <a:cs typeface="Arial"/>
                <a:sym typeface="Arial"/>
              </a:rPr>
              <a:t>eigentlich eine Fehlbezeichnung?</a:t>
            </a:r>
            <a:endParaRPr sz="1600" b="1" i="0" u="none" strike="noStrike" cap="none">
              <a:solidFill>
                <a:srgbClr val="0000FF"/>
              </a:solidFill>
              <a:latin typeface="Arial"/>
              <a:ea typeface="Arial"/>
              <a:cs typeface="Arial"/>
              <a:sym typeface="Arial"/>
            </a:endParaRPr>
          </a:p>
          <a:p>
            <a:pPr marL="0" marR="0" lvl="0" indent="0" algn="l" rtl="0">
              <a:lnSpc>
                <a:spcPct val="100000"/>
              </a:lnSpc>
              <a:spcBef>
                <a:spcPts val="0"/>
              </a:spcBef>
              <a:spcAft>
                <a:spcPts val="0"/>
              </a:spcAft>
              <a:buClr>
                <a:srgbClr val="0000FF"/>
              </a:buClr>
              <a:buSzPts val="1200"/>
              <a:buFont typeface="Noto Sans Symbols"/>
              <a:buNone/>
            </a:pPr>
            <a:r>
              <a:rPr lang="en-US" sz="1200" b="0" i="0" u="none" strike="noStrike" cap="none">
                <a:solidFill>
                  <a:srgbClr val="0000FF"/>
                </a:solidFill>
                <a:latin typeface="Arial"/>
                <a:ea typeface="Arial"/>
                <a:cs typeface="Arial"/>
                <a:sym typeface="Arial"/>
              </a:rPr>
              <a:t>Weil es sich bei dieser Erkrankung nicht um eine Typ-1-Reaktion (anaphylaktische Reaktion) handelt.</a:t>
            </a:r>
            <a:endParaRPr/>
          </a:p>
        </p:txBody>
      </p:sp>
      <p:sp>
        <p:nvSpPr>
          <p:cNvPr id="587" name="Google Shape;587;p51"/>
          <p:cNvSpPr txBox="1"/>
          <p:nvPr/>
        </p:nvSpPr>
        <p:spPr>
          <a:xfrm>
            <a:off x="947530" y="2477408"/>
            <a:ext cx="4434509" cy="738664"/>
          </a:xfrm>
          <a:prstGeom prst="rect">
            <a:avLst/>
          </a:prstGeom>
          <a:solidFill>
            <a:srgbClr val="FEFF83"/>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Welche für eine echte Anaphylaxie typischen Merkmale fehlen beim phakoantigenen Glaukom?</a:t>
            </a:r>
            <a:endParaRPr/>
          </a:p>
          <a:p>
            <a:pPr marL="0" marR="0" lvl="0" indent="0" algn="l" rtl="0">
              <a:spcBef>
                <a:spcPts val="0"/>
              </a:spcBef>
              <a:spcAft>
                <a:spcPts val="0"/>
              </a:spcAft>
              <a:buNone/>
            </a:pPr>
            <a:r>
              <a:rPr lang="en-US" sz="1200">
                <a:solidFill>
                  <a:srgbClr val="FEFF83"/>
                </a:solidFill>
                <a:latin typeface="Arial"/>
                <a:ea typeface="Arial"/>
                <a:cs typeface="Arial"/>
                <a:sym typeface="Arial"/>
              </a:rPr>
              <a:t>Die Beteiligung von IgE, Mastzellen und Basophilen </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sp>
        <p:nvSpPr>
          <p:cNvPr id="592" name="Google Shape;592;p52"/>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A</a:t>
            </a:r>
            <a:endParaRPr dirty="0"/>
          </a:p>
        </p:txBody>
      </p:sp>
      <p:sp>
        <p:nvSpPr>
          <p:cNvPr id="593" name="Google Shape;593;p52"/>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dirty="0">
                <a:solidFill>
                  <a:srgbClr val="BFBFBF"/>
                </a:solidFill>
              </a:rPr>
              <a:t>Auch </a:t>
            </a:r>
            <a:r>
              <a:rPr lang="en-US" sz="1200" dirty="0" err="1">
                <a:solidFill>
                  <a:srgbClr val="BFBFBF"/>
                </a:solidFill>
              </a:rPr>
              <a:t>bekannt</a:t>
            </a:r>
            <a:r>
              <a:rPr lang="en-US" sz="1200" dirty="0">
                <a:solidFill>
                  <a:srgbClr val="BFBFBF"/>
                </a:solidFill>
              </a:rPr>
              <a:t> </a:t>
            </a:r>
            <a:r>
              <a:rPr lang="en-US" sz="1200" dirty="0" err="1">
                <a:solidFill>
                  <a:srgbClr val="BFBFBF"/>
                </a:solidFill>
              </a:rPr>
              <a:t>als</a:t>
            </a:r>
            <a:r>
              <a:rPr lang="en-US" sz="1200" dirty="0">
                <a:solidFill>
                  <a:srgbClr val="BFBFBF"/>
                </a:solidFill>
              </a:rPr>
              <a:t> </a:t>
            </a:r>
            <a:r>
              <a:rPr lang="en-US" sz="1200" b="1" i="1" dirty="0" err="1"/>
              <a:t>phakoanaphylaktisches</a:t>
            </a:r>
            <a:r>
              <a:rPr lang="en-US" sz="1200" b="1" i="1" dirty="0"/>
              <a:t> </a:t>
            </a:r>
            <a:r>
              <a:rPr lang="en-US" sz="1200" i="1" dirty="0" err="1">
                <a:solidFill>
                  <a:srgbClr val="BFBFBF"/>
                </a:solidFill>
              </a:rPr>
              <a:t>Glaukom</a:t>
            </a:r>
            <a:r>
              <a:rPr lang="en-US" sz="1200" dirty="0">
                <a:solidFill>
                  <a:srgbClr val="BFBFBF"/>
                </a:solidFill>
              </a:rPr>
              <a:t>: </a:t>
            </a:r>
            <a:r>
              <a:rPr lang="en-US" sz="1200" dirty="0" err="1">
                <a:solidFill>
                  <a:srgbClr val="BFBFBF"/>
                </a:solidFill>
              </a:rPr>
              <a:t>phakoantigenes</a:t>
            </a:r>
            <a:r>
              <a:rPr lang="en-US" sz="1200" dirty="0">
                <a:solidFill>
                  <a:srgbClr val="BFBFBF"/>
                </a:solidFill>
              </a:rPr>
              <a:t> </a:t>
            </a:r>
            <a:r>
              <a:rPr lang="en-US" sz="1200" dirty="0" err="1">
                <a:solidFill>
                  <a:srgbClr val="BFBFBF"/>
                </a:solidFill>
              </a:rPr>
              <a:t>Glaukom</a:t>
            </a:r>
            <a:endParaRPr sz="2200" dirty="0">
              <a:solidFill>
                <a:srgbClr val="BFBFBF"/>
              </a:solidFill>
            </a:endParaRPr>
          </a:p>
        </p:txBody>
      </p:sp>
      <p:sp>
        <p:nvSpPr>
          <p:cNvPr id="594" name="Google Shape;594;p52"/>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595" name="Google Shape;595;p5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52</a:t>
            </a:fld>
            <a:endParaRPr sz="1000" b="0" i="0" u="none" strike="noStrike" cap="none">
              <a:solidFill>
                <a:srgbClr val="000000"/>
              </a:solidFill>
              <a:latin typeface="Arial"/>
              <a:ea typeface="Arial"/>
              <a:cs typeface="Arial"/>
              <a:sym typeface="Arial"/>
            </a:endParaRPr>
          </a:p>
        </p:txBody>
      </p:sp>
      <p:sp>
        <p:nvSpPr>
          <p:cNvPr id="596" name="Google Shape;596;p52"/>
          <p:cNvSpPr txBox="1"/>
          <p:nvPr/>
        </p:nvSpPr>
        <p:spPr>
          <a:xfrm>
            <a:off x="457200" y="1708741"/>
            <a:ext cx="5711100" cy="7644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lnSpc>
                <a:spcPct val="100000"/>
              </a:lnSpc>
              <a:spcBef>
                <a:spcPts val="0"/>
              </a:spcBef>
              <a:spcAft>
                <a:spcPts val="0"/>
              </a:spcAft>
              <a:buClr>
                <a:srgbClr val="0000FF"/>
              </a:buClr>
              <a:buSzPts val="1200"/>
              <a:buFont typeface="Noto Sans Symbols"/>
              <a:buNone/>
            </a:pPr>
            <a:r>
              <a:rPr lang="en-US" sz="1200" b="0" i="1" u="none" strike="noStrike" cap="none">
                <a:solidFill>
                  <a:srgbClr val="0000FF"/>
                </a:solidFill>
                <a:latin typeface="Arial"/>
                <a:ea typeface="Arial"/>
                <a:cs typeface="Arial"/>
                <a:sym typeface="Arial"/>
              </a:rPr>
              <a:t>Warum ist der Begriff </a:t>
            </a:r>
            <a:r>
              <a:rPr lang="en-US" sz="1200" b="0" i="0" u="none" strike="noStrike" cap="none">
                <a:solidFill>
                  <a:srgbClr val="0000FF"/>
                </a:solidFill>
                <a:latin typeface="Arial"/>
                <a:ea typeface="Arial"/>
                <a:cs typeface="Arial"/>
                <a:sym typeface="Arial"/>
              </a:rPr>
              <a:t>„phakoanaphylaktisches Glaukom“ </a:t>
            </a:r>
            <a:r>
              <a:rPr lang="en-US" sz="1200" b="0" i="1" u="none" strike="noStrike" cap="none">
                <a:solidFill>
                  <a:srgbClr val="0000FF"/>
                </a:solidFill>
                <a:latin typeface="Arial"/>
                <a:ea typeface="Arial"/>
                <a:cs typeface="Arial"/>
                <a:sym typeface="Arial"/>
              </a:rPr>
              <a:t>eigentlich eine Fehlbezeichnung?</a:t>
            </a:r>
            <a:endParaRPr sz="1600" b="1" i="0" u="none" strike="noStrike" cap="none">
              <a:solidFill>
                <a:srgbClr val="0000FF"/>
              </a:solidFill>
              <a:latin typeface="Arial"/>
              <a:ea typeface="Arial"/>
              <a:cs typeface="Arial"/>
              <a:sym typeface="Arial"/>
            </a:endParaRPr>
          </a:p>
          <a:p>
            <a:pPr marL="0" marR="0" lvl="0" indent="0" algn="l" rtl="0">
              <a:lnSpc>
                <a:spcPct val="100000"/>
              </a:lnSpc>
              <a:spcBef>
                <a:spcPts val="0"/>
              </a:spcBef>
              <a:spcAft>
                <a:spcPts val="0"/>
              </a:spcAft>
              <a:buClr>
                <a:srgbClr val="0000FF"/>
              </a:buClr>
              <a:buSzPts val="1200"/>
              <a:buFont typeface="Noto Sans Symbols"/>
              <a:buNone/>
            </a:pPr>
            <a:r>
              <a:rPr lang="en-US" sz="1200" b="0" i="0" u="none" strike="noStrike" cap="none">
                <a:solidFill>
                  <a:srgbClr val="0000FF"/>
                </a:solidFill>
                <a:latin typeface="Arial"/>
                <a:ea typeface="Arial"/>
                <a:cs typeface="Arial"/>
                <a:sym typeface="Arial"/>
              </a:rPr>
              <a:t>Weil es sich bei dieser Erkrankung nicht um eine Typ-1-Reaktion (anaphylaktische Reaktion) handelt.</a:t>
            </a:r>
            <a:endParaRPr/>
          </a:p>
        </p:txBody>
      </p:sp>
      <p:sp>
        <p:nvSpPr>
          <p:cNvPr id="597" name="Google Shape;597;p52"/>
          <p:cNvSpPr txBox="1"/>
          <p:nvPr/>
        </p:nvSpPr>
        <p:spPr>
          <a:xfrm>
            <a:off x="947530" y="2477408"/>
            <a:ext cx="4434600" cy="579900"/>
          </a:xfrm>
          <a:prstGeom prst="rect">
            <a:avLst/>
          </a:prstGeom>
          <a:solidFill>
            <a:srgbClr val="FEFF83"/>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Welche für eine echte Anaphylaxie typischen Merkmale fehlen beim phakoantigenen Glaukom?</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Die Beteiligung von IgE, Mastzellen und Basophilen </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sp>
        <p:nvSpPr>
          <p:cNvPr id="602" name="Google Shape;602;p53"/>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F</a:t>
            </a:r>
            <a:endParaRPr dirty="0"/>
          </a:p>
        </p:txBody>
      </p:sp>
      <p:sp>
        <p:nvSpPr>
          <p:cNvPr id="603" name="Google Shape;603;p53"/>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dirty="0"/>
              <a:t>Auch </a:t>
            </a:r>
            <a:r>
              <a:rPr lang="en-US" sz="1200" dirty="0" err="1"/>
              <a:t>bekannt</a:t>
            </a:r>
            <a:r>
              <a:rPr lang="en-US" sz="1200" dirty="0"/>
              <a:t> </a:t>
            </a:r>
            <a:r>
              <a:rPr lang="en-US" sz="1200" dirty="0" err="1"/>
              <a:t>als</a:t>
            </a:r>
            <a:r>
              <a:rPr lang="en-US" sz="1200" dirty="0"/>
              <a:t> </a:t>
            </a:r>
            <a:r>
              <a:rPr lang="en-US" sz="1200" i="1" dirty="0" err="1"/>
              <a:t>phakoanaphylaktisches</a:t>
            </a:r>
            <a:r>
              <a:rPr lang="en-US" sz="1200" i="1" dirty="0"/>
              <a:t> </a:t>
            </a:r>
            <a:r>
              <a:rPr lang="en-US" sz="1200" i="1" dirty="0" err="1"/>
              <a:t>Glaukom</a:t>
            </a:r>
            <a:r>
              <a:rPr lang="en-US" sz="1200" dirty="0"/>
              <a:t>: </a:t>
            </a:r>
            <a:r>
              <a:rPr lang="en-US" sz="1200" dirty="0" err="1">
                <a:solidFill>
                  <a:srgbClr val="0000FF"/>
                </a:solidFill>
              </a:rPr>
              <a:t>phakoantigenes</a:t>
            </a:r>
            <a:r>
              <a:rPr lang="en-US" sz="1200" dirty="0">
                <a:solidFill>
                  <a:srgbClr val="0000FF"/>
                </a:solidFill>
              </a:rPr>
              <a:t> </a:t>
            </a:r>
            <a:r>
              <a:rPr lang="en-US" sz="1200" dirty="0" err="1">
                <a:solidFill>
                  <a:srgbClr val="0000FF"/>
                </a:solidFill>
              </a:rPr>
              <a:t>Glaukom</a:t>
            </a:r>
            <a:endParaRPr sz="2200" dirty="0">
              <a:solidFill>
                <a:srgbClr val="0000FF"/>
              </a:solidFill>
            </a:endParaRPr>
          </a:p>
          <a:p>
            <a:pPr marL="342900" lvl="0" indent="-342900" algn="l" rtl="0">
              <a:spcBef>
                <a:spcPts val="240"/>
              </a:spcBef>
              <a:spcAft>
                <a:spcPts val="0"/>
              </a:spcAft>
              <a:buSzPts val="840"/>
              <a:buChar char="●"/>
            </a:pPr>
            <a:r>
              <a:rPr lang="en-US" sz="1200" dirty="0"/>
              <a:t>In der Regel </a:t>
            </a:r>
            <a:r>
              <a:rPr lang="en-US" sz="1200" dirty="0" err="1"/>
              <a:t>einseitig</a:t>
            </a:r>
            <a:r>
              <a:rPr lang="en-US" sz="1200" dirty="0"/>
              <a:t>:</a:t>
            </a:r>
            <a:endParaRPr sz="2200" dirty="0">
              <a:solidFill>
                <a:srgbClr val="0000FF"/>
              </a:solidFill>
            </a:endParaRPr>
          </a:p>
        </p:txBody>
      </p:sp>
      <p:sp>
        <p:nvSpPr>
          <p:cNvPr id="604" name="Google Shape;604;p53"/>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605" name="Google Shape;605;p5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53</a:t>
            </a:fld>
            <a:endParaRPr sz="1000" b="0" i="0" u="none" strike="noStrike" cap="none">
              <a:solidFill>
                <a:srgbClr val="000000"/>
              </a:solidFill>
              <a:latin typeface="Arial"/>
              <a:ea typeface="Arial"/>
              <a:cs typeface="Arial"/>
              <a:sym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09"/>
        <p:cNvGrpSpPr/>
        <p:nvPr/>
      </p:nvGrpSpPr>
      <p:grpSpPr>
        <a:xfrm>
          <a:off x="0" y="0"/>
          <a:ext cx="0" cy="0"/>
          <a:chOff x="0" y="0"/>
          <a:chExt cx="0" cy="0"/>
        </a:xfrm>
      </p:grpSpPr>
      <p:sp>
        <p:nvSpPr>
          <p:cNvPr id="610" name="Google Shape;610;p54"/>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A</a:t>
            </a:r>
            <a:endParaRPr dirty="0"/>
          </a:p>
        </p:txBody>
      </p:sp>
      <p:sp>
        <p:nvSpPr>
          <p:cNvPr id="611" name="Google Shape;611;p54"/>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SzPts val="840"/>
              <a:buChar char="●"/>
            </a:pPr>
            <a:r>
              <a:rPr lang="en-US" sz="1200"/>
              <a:t>Auch bekannt als </a:t>
            </a:r>
            <a:r>
              <a:rPr lang="en-US" sz="1200" i="1"/>
              <a:t>phakoanaphylaktisches Glaukom</a:t>
            </a:r>
            <a:r>
              <a:rPr lang="en-US" sz="1200"/>
              <a:t>: </a:t>
            </a:r>
            <a:r>
              <a:rPr lang="en-US" sz="1200">
                <a:solidFill>
                  <a:srgbClr val="0000FF"/>
                </a:solidFill>
              </a:rPr>
              <a:t>phakoantigenes Glaukom</a:t>
            </a:r>
            <a:endParaRPr sz="2200">
              <a:solidFill>
                <a:srgbClr val="0000FF"/>
              </a:solidFill>
            </a:endParaRPr>
          </a:p>
          <a:p>
            <a:pPr marL="342900" lvl="0" indent="-342900" algn="l" rtl="0">
              <a:spcBef>
                <a:spcPts val="240"/>
              </a:spcBef>
              <a:spcAft>
                <a:spcPts val="0"/>
              </a:spcAft>
              <a:buSzPts val="840"/>
              <a:buChar char="●"/>
            </a:pPr>
            <a:r>
              <a:rPr lang="en-US" sz="1200"/>
              <a:t>In der Regel einseitig: </a:t>
            </a:r>
            <a:r>
              <a:rPr lang="en-US" sz="1200">
                <a:solidFill>
                  <a:srgbClr val="0000FF"/>
                </a:solidFill>
              </a:rPr>
              <a:t>alle</a:t>
            </a:r>
            <a:endParaRPr/>
          </a:p>
        </p:txBody>
      </p:sp>
      <p:sp>
        <p:nvSpPr>
          <p:cNvPr id="612" name="Google Shape;612;p54"/>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613" name="Google Shape;613;p5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54</a:t>
            </a:fld>
            <a:endParaRPr sz="1000" b="0" i="0" u="none" strike="noStrike" cap="none">
              <a:solidFill>
                <a:srgbClr val="000000"/>
              </a:solidFill>
              <a:latin typeface="Arial"/>
              <a:ea typeface="Arial"/>
              <a:cs typeface="Arial"/>
              <a:sym typeface="Aria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sp>
        <p:nvSpPr>
          <p:cNvPr id="618" name="Google Shape;618;p55"/>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F</a:t>
            </a:r>
            <a:endParaRPr dirty="0"/>
          </a:p>
        </p:txBody>
      </p:sp>
      <p:sp>
        <p:nvSpPr>
          <p:cNvPr id="619" name="Google Shape;619;p55"/>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SzPts val="840"/>
              <a:buChar char="●"/>
            </a:pPr>
            <a:r>
              <a:rPr lang="en-US" sz="1200"/>
              <a:t>Auch bekannt als </a:t>
            </a:r>
            <a:r>
              <a:rPr lang="en-US" sz="1200" i="1"/>
              <a:t>phakoanaphylaktisches Glaukom</a:t>
            </a:r>
            <a:r>
              <a:rPr lang="en-US" sz="1200"/>
              <a:t>: </a:t>
            </a:r>
            <a:r>
              <a:rPr lang="en-US" sz="1200">
                <a:solidFill>
                  <a:srgbClr val="0000FF"/>
                </a:solidFill>
              </a:rPr>
              <a:t>phakoantigenes Glaukom</a:t>
            </a:r>
            <a:endParaRPr sz="2200">
              <a:solidFill>
                <a:srgbClr val="0000FF"/>
              </a:solidFill>
            </a:endParaRPr>
          </a:p>
          <a:p>
            <a:pPr marL="342900" lvl="0" indent="-316230" algn="l" rtl="0">
              <a:spcBef>
                <a:spcPts val="240"/>
              </a:spcBef>
              <a:spcAft>
                <a:spcPts val="0"/>
              </a:spcAft>
              <a:buSzPts val="840"/>
              <a:buChar char="●"/>
            </a:pPr>
            <a:r>
              <a:rPr lang="en-US" sz="1200"/>
              <a:t>In der Regel einseitig: </a:t>
            </a:r>
            <a:r>
              <a:rPr lang="en-US" sz="1200">
                <a:solidFill>
                  <a:srgbClr val="0000FF"/>
                </a:solidFill>
              </a:rPr>
              <a:t>alle</a:t>
            </a:r>
            <a:endParaRPr sz="1200"/>
          </a:p>
          <a:p>
            <a:pPr marL="342900" lvl="0" indent="-342900" algn="l" rtl="0">
              <a:spcBef>
                <a:spcPts val="240"/>
              </a:spcBef>
              <a:spcAft>
                <a:spcPts val="0"/>
              </a:spcAft>
              <a:buSzPts val="840"/>
              <a:buChar char="●"/>
            </a:pPr>
            <a:r>
              <a:rPr lang="en-US" sz="1200"/>
              <a:t>Wird durch eine </a:t>
            </a:r>
            <a:r>
              <a:rPr lang="en-US" sz="1200" i="1"/>
              <a:t>adaptive </a:t>
            </a:r>
            <a:r>
              <a:rPr lang="en-US" sz="1200"/>
              <a:t>Immunantwort vermittelt:</a:t>
            </a:r>
            <a:endParaRPr sz="2200">
              <a:solidFill>
                <a:srgbClr val="0000FF"/>
              </a:solidFill>
            </a:endParaRPr>
          </a:p>
        </p:txBody>
      </p:sp>
      <p:sp>
        <p:nvSpPr>
          <p:cNvPr id="620" name="Google Shape;620;p55"/>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621" name="Google Shape;621;p5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55</a:t>
            </a:fld>
            <a:endParaRPr sz="1000" b="0" i="0" u="none" strike="noStrike" cap="none">
              <a:solidFill>
                <a:srgbClr val="000000"/>
              </a:solidFill>
              <a:latin typeface="Arial"/>
              <a:ea typeface="Arial"/>
              <a:cs typeface="Arial"/>
              <a:sym typeface="Aria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sp>
        <p:nvSpPr>
          <p:cNvPr id="626" name="Google Shape;626;p56"/>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A</a:t>
            </a:r>
            <a:endParaRPr dirty="0"/>
          </a:p>
        </p:txBody>
      </p:sp>
      <p:sp>
        <p:nvSpPr>
          <p:cNvPr id="627" name="Google Shape;627;p56"/>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SzPts val="840"/>
              <a:buChar char="●"/>
            </a:pPr>
            <a:r>
              <a:rPr lang="en-US" sz="1200"/>
              <a:t>Auch bekannt als </a:t>
            </a:r>
            <a:r>
              <a:rPr lang="en-US" sz="1200" i="1"/>
              <a:t>phakoanaphylaktisches Glaukom</a:t>
            </a:r>
            <a:r>
              <a:rPr lang="en-US" sz="1200"/>
              <a:t>: </a:t>
            </a:r>
            <a:r>
              <a:rPr lang="en-US" sz="1200">
                <a:solidFill>
                  <a:srgbClr val="0000FF"/>
                </a:solidFill>
              </a:rPr>
              <a:t>phakoantigenes Glaukom</a:t>
            </a:r>
            <a:endParaRPr sz="2200">
              <a:solidFill>
                <a:srgbClr val="0000FF"/>
              </a:solidFill>
            </a:endParaRPr>
          </a:p>
          <a:p>
            <a:pPr marL="342900" lvl="0" indent="-316230" algn="l" rtl="0">
              <a:spcBef>
                <a:spcPts val="240"/>
              </a:spcBef>
              <a:spcAft>
                <a:spcPts val="0"/>
              </a:spcAft>
              <a:buSzPts val="840"/>
              <a:buChar char="●"/>
            </a:pPr>
            <a:r>
              <a:rPr lang="en-US" sz="1200"/>
              <a:t>In der Regel einseitig: </a:t>
            </a:r>
            <a:r>
              <a:rPr lang="en-US" sz="1200">
                <a:solidFill>
                  <a:srgbClr val="0000FF"/>
                </a:solidFill>
              </a:rPr>
              <a:t>alle</a:t>
            </a:r>
            <a:endParaRPr sz="1200"/>
          </a:p>
          <a:p>
            <a:pPr marL="342900" lvl="0" indent="-342900" algn="l" rtl="0">
              <a:spcBef>
                <a:spcPts val="240"/>
              </a:spcBef>
              <a:spcAft>
                <a:spcPts val="0"/>
              </a:spcAft>
              <a:buSzPts val="840"/>
              <a:buChar char="●"/>
            </a:pPr>
            <a:r>
              <a:rPr lang="en-US" sz="1200"/>
              <a:t>Wird durch eine </a:t>
            </a:r>
            <a:r>
              <a:rPr lang="en-US" sz="1200" i="1"/>
              <a:t>adaptive </a:t>
            </a:r>
            <a:r>
              <a:rPr lang="en-US" sz="1200"/>
              <a:t>Immunantwort vermittelt: </a:t>
            </a:r>
            <a:r>
              <a:rPr lang="en-US" sz="1200">
                <a:solidFill>
                  <a:srgbClr val="0000FF"/>
                </a:solidFill>
              </a:rPr>
              <a:t>phakoantigenes Glaukom</a:t>
            </a:r>
            <a:endParaRPr sz="2200">
              <a:solidFill>
                <a:srgbClr val="0000FF"/>
              </a:solidFill>
            </a:endParaRPr>
          </a:p>
        </p:txBody>
      </p:sp>
      <p:sp>
        <p:nvSpPr>
          <p:cNvPr id="628" name="Google Shape;628;p56"/>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629" name="Google Shape;629;p5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56</a:t>
            </a:fld>
            <a:endParaRPr sz="1000" b="0" i="0" u="none" strike="noStrike" cap="none">
              <a:solidFill>
                <a:srgbClr val="000000"/>
              </a:solidFill>
              <a:latin typeface="Arial"/>
              <a:ea typeface="Arial"/>
              <a:cs typeface="Arial"/>
              <a:sym typeface="Arial"/>
            </a:endParaRPr>
          </a:p>
        </p:txBody>
      </p:sp>
      <p:sp>
        <p:nvSpPr>
          <p:cNvPr id="630" name="Google Shape;630;p56"/>
          <p:cNvSpPr txBox="1"/>
          <p:nvPr/>
        </p:nvSpPr>
        <p:spPr>
          <a:xfrm>
            <a:off x="1789043" y="2345635"/>
            <a:ext cx="58911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(Wir werden den Begriff </a:t>
            </a:r>
            <a:r>
              <a:rPr lang="en-US" sz="1200">
                <a:solidFill>
                  <a:schemeClr val="dk1"/>
                </a:solidFill>
                <a:latin typeface="Arial"/>
                <a:ea typeface="Arial"/>
                <a:cs typeface="Arial"/>
                <a:sym typeface="Arial"/>
              </a:rPr>
              <a:t>„adaptive Immunantwort“ </a:t>
            </a:r>
            <a:r>
              <a:rPr lang="en-US" sz="1200" i="1">
                <a:solidFill>
                  <a:schemeClr val="dk1"/>
                </a:solidFill>
                <a:latin typeface="Arial"/>
                <a:ea typeface="Arial"/>
                <a:cs typeface="Arial"/>
                <a:sym typeface="Arial"/>
              </a:rPr>
              <a:t>später in dieser Folienreihe näher erläutern</a:t>
            </a:r>
            <a:r>
              <a:rPr lang="en-US" sz="1200" i="1">
                <a:solidFill>
                  <a:schemeClr val="dk1"/>
                </a:solidFill>
              </a:rPr>
              <a:t>.</a:t>
            </a:r>
            <a:r>
              <a:rPr lang="en-US" sz="1200" i="1">
                <a:solidFill>
                  <a:schemeClr val="dk1"/>
                </a:solidFill>
                <a:latin typeface="Arial"/>
                <a:ea typeface="Arial"/>
                <a:cs typeface="Arial"/>
                <a:sym typeface="Arial"/>
              </a:rPr>
              <a:t>)</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34"/>
        <p:cNvGrpSpPr/>
        <p:nvPr/>
      </p:nvGrpSpPr>
      <p:grpSpPr>
        <a:xfrm>
          <a:off x="0" y="0"/>
          <a:ext cx="0" cy="0"/>
          <a:chOff x="0" y="0"/>
          <a:chExt cx="0" cy="0"/>
        </a:xfrm>
      </p:grpSpPr>
      <p:sp>
        <p:nvSpPr>
          <p:cNvPr id="635" name="Google Shape;635;p57"/>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F</a:t>
            </a:r>
            <a:endParaRPr dirty="0"/>
          </a:p>
        </p:txBody>
      </p:sp>
      <p:sp>
        <p:nvSpPr>
          <p:cNvPr id="636" name="Google Shape;636;p57"/>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SzPts val="840"/>
              <a:buChar char="●"/>
            </a:pPr>
            <a:r>
              <a:rPr lang="en-US" sz="1200"/>
              <a:t>Auch bekannt als </a:t>
            </a:r>
            <a:r>
              <a:rPr lang="en-US" sz="1200" i="1"/>
              <a:t>phakoanaphylaktisches Glaukom</a:t>
            </a:r>
            <a:r>
              <a:rPr lang="en-US" sz="1200"/>
              <a:t>: </a:t>
            </a:r>
            <a:r>
              <a:rPr lang="en-US" sz="1200">
                <a:solidFill>
                  <a:srgbClr val="0000FF"/>
                </a:solidFill>
              </a:rPr>
              <a:t>phakoantigenes Glaukom</a:t>
            </a:r>
            <a:endParaRPr sz="2200">
              <a:solidFill>
                <a:srgbClr val="0000FF"/>
              </a:solidFill>
            </a:endParaRPr>
          </a:p>
          <a:p>
            <a:pPr marL="342900" lvl="0" indent="-316230" algn="l" rtl="0">
              <a:spcBef>
                <a:spcPts val="240"/>
              </a:spcBef>
              <a:spcAft>
                <a:spcPts val="0"/>
              </a:spcAft>
              <a:buSzPts val="840"/>
              <a:buChar char="●"/>
            </a:pPr>
            <a:r>
              <a:rPr lang="en-US" sz="1200"/>
              <a:t>In der Regel einseitig: </a:t>
            </a:r>
            <a:r>
              <a:rPr lang="en-US" sz="1200">
                <a:solidFill>
                  <a:srgbClr val="0000FF"/>
                </a:solidFill>
              </a:rPr>
              <a:t>alle</a:t>
            </a:r>
            <a:endParaRPr sz="1200"/>
          </a:p>
          <a:p>
            <a:pPr marL="342900" lvl="0" indent="-316230" algn="l" rtl="0">
              <a:spcBef>
                <a:spcPts val="240"/>
              </a:spcBef>
              <a:spcAft>
                <a:spcPts val="0"/>
              </a:spcAft>
              <a:buSzPts val="840"/>
              <a:buChar char="●"/>
            </a:pPr>
            <a:r>
              <a:rPr lang="en-US" sz="1200"/>
              <a:t>Wird durch eine </a:t>
            </a:r>
            <a:r>
              <a:rPr lang="en-US" sz="1200" i="1"/>
              <a:t>adaptive </a:t>
            </a:r>
            <a:r>
              <a:rPr lang="en-US" sz="1200"/>
              <a:t>Immunantwort vermittelt: </a:t>
            </a:r>
            <a:r>
              <a:rPr lang="en-US" sz="1200">
                <a:solidFill>
                  <a:srgbClr val="0000FF"/>
                </a:solidFill>
              </a:rPr>
              <a:t>phakoantigenes Glaukom</a:t>
            </a:r>
            <a:endParaRPr sz="1200"/>
          </a:p>
          <a:p>
            <a:pPr marL="342900" lvl="0" indent="-342900" algn="l" rtl="0">
              <a:spcBef>
                <a:spcPts val="240"/>
              </a:spcBef>
              <a:spcAft>
                <a:spcPts val="0"/>
              </a:spcAft>
              <a:buSzPts val="840"/>
              <a:buChar char="●"/>
            </a:pPr>
            <a:r>
              <a:rPr lang="en-US" sz="1200"/>
              <a:t>Assoziiert mit maturer/hypermaturer Katarakt:</a:t>
            </a:r>
            <a:endParaRPr sz="2200">
              <a:solidFill>
                <a:srgbClr val="0000FF"/>
              </a:solidFill>
            </a:endParaRPr>
          </a:p>
        </p:txBody>
      </p:sp>
      <p:sp>
        <p:nvSpPr>
          <p:cNvPr id="637" name="Google Shape;637;p57"/>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638" name="Google Shape;638;p5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57</a:t>
            </a:fld>
            <a:endParaRPr sz="1000" b="0" i="0" u="none" strike="noStrike" cap="none">
              <a:solidFill>
                <a:srgbClr val="000000"/>
              </a:solidFill>
              <a:latin typeface="Arial"/>
              <a:ea typeface="Arial"/>
              <a:cs typeface="Arial"/>
              <a:sym typeface="Aria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42"/>
        <p:cNvGrpSpPr/>
        <p:nvPr/>
      </p:nvGrpSpPr>
      <p:grpSpPr>
        <a:xfrm>
          <a:off x="0" y="0"/>
          <a:ext cx="0" cy="0"/>
          <a:chOff x="0" y="0"/>
          <a:chExt cx="0" cy="0"/>
        </a:xfrm>
      </p:grpSpPr>
      <p:sp>
        <p:nvSpPr>
          <p:cNvPr id="643" name="Google Shape;643;p58"/>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A</a:t>
            </a:r>
            <a:endParaRPr dirty="0"/>
          </a:p>
        </p:txBody>
      </p:sp>
      <p:sp>
        <p:nvSpPr>
          <p:cNvPr id="644" name="Google Shape;644;p58"/>
          <p:cNvSpPr txBox="1">
            <a:spLocks noGrp="1"/>
          </p:cNvSpPr>
          <p:nvPr>
            <p:ph type="body" idx="1"/>
          </p:nvPr>
        </p:nvSpPr>
        <p:spPr>
          <a:xfrm>
            <a:off x="381000" y="1032458"/>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SzPts val="840"/>
              <a:buChar char="●"/>
            </a:pPr>
            <a:r>
              <a:rPr lang="en-US" sz="1200" dirty="0"/>
              <a:t>Auch </a:t>
            </a:r>
            <a:r>
              <a:rPr lang="en-US" sz="1200" dirty="0" err="1"/>
              <a:t>bekannt</a:t>
            </a:r>
            <a:r>
              <a:rPr lang="en-US" sz="1200" dirty="0"/>
              <a:t> </a:t>
            </a:r>
            <a:r>
              <a:rPr lang="en-US" sz="1200" dirty="0" err="1"/>
              <a:t>als</a:t>
            </a:r>
            <a:r>
              <a:rPr lang="en-US" sz="1200" dirty="0"/>
              <a:t> </a:t>
            </a:r>
            <a:r>
              <a:rPr lang="en-US" sz="1200" i="1" dirty="0" err="1"/>
              <a:t>phakoanaphylaktisches</a:t>
            </a:r>
            <a:r>
              <a:rPr lang="en-US" sz="1200" i="1" dirty="0"/>
              <a:t> </a:t>
            </a:r>
            <a:r>
              <a:rPr lang="en-US" sz="1200" i="1" dirty="0" err="1"/>
              <a:t>Glaukom</a:t>
            </a:r>
            <a:r>
              <a:rPr lang="en-US" sz="1200" dirty="0"/>
              <a:t>: </a:t>
            </a:r>
            <a:r>
              <a:rPr lang="en-US" sz="1200" dirty="0" err="1">
                <a:solidFill>
                  <a:srgbClr val="0000FF"/>
                </a:solidFill>
              </a:rPr>
              <a:t>phakoantigenes</a:t>
            </a:r>
            <a:r>
              <a:rPr lang="en-US" sz="1200" dirty="0">
                <a:solidFill>
                  <a:srgbClr val="0000FF"/>
                </a:solidFill>
              </a:rPr>
              <a:t> </a:t>
            </a:r>
            <a:r>
              <a:rPr lang="en-US" sz="1200" dirty="0" err="1">
                <a:solidFill>
                  <a:srgbClr val="0000FF"/>
                </a:solidFill>
              </a:rPr>
              <a:t>Glaukom</a:t>
            </a:r>
            <a:endParaRPr sz="2200" dirty="0">
              <a:solidFill>
                <a:srgbClr val="0000FF"/>
              </a:solidFill>
            </a:endParaRPr>
          </a:p>
          <a:p>
            <a:pPr marL="342900" lvl="0" indent="-316230" algn="l" rtl="0">
              <a:spcBef>
                <a:spcPts val="240"/>
              </a:spcBef>
              <a:spcAft>
                <a:spcPts val="0"/>
              </a:spcAft>
              <a:buSzPts val="840"/>
              <a:buChar char="●"/>
            </a:pPr>
            <a:r>
              <a:rPr lang="en-US" sz="1200" dirty="0"/>
              <a:t>In der Regel </a:t>
            </a:r>
            <a:r>
              <a:rPr lang="en-US" sz="1200" dirty="0" err="1"/>
              <a:t>einseitig</a:t>
            </a:r>
            <a:r>
              <a:rPr lang="en-US" sz="1200" dirty="0"/>
              <a:t>: </a:t>
            </a:r>
            <a:r>
              <a:rPr lang="en-US" sz="1200" dirty="0">
                <a:solidFill>
                  <a:srgbClr val="0000FF"/>
                </a:solidFill>
              </a:rPr>
              <a:t>alle</a:t>
            </a:r>
            <a:endParaRPr sz="1200" dirty="0"/>
          </a:p>
          <a:p>
            <a:pPr marL="342900" lvl="0" indent="-316230" algn="l" rtl="0">
              <a:spcBef>
                <a:spcPts val="240"/>
              </a:spcBef>
              <a:spcAft>
                <a:spcPts val="0"/>
              </a:spcAft>
              <a:buSzPts val="840"/>
              <a:buChar char="●"/>
            </a:pPr>
            <a:r>
              <a:rPr lang="en-US" sz="1200" dirty="0" err="1"/>
              <a:t>Wird</a:t>
            </a:r>
            <a:r>
              <a:rPr lang="en-US" sz="1200" dirty="0"/>
              <a:t> </a:t>
            </a:r>
            <a:r>
              <a:rPr lang="en-US" sz="1200" dirty="0" err="1"/>
              <a:t>durch</a:t>
            </a:r>
            <a:r>
              <a:rPr lang="en-US" sz="1200" dirty="0"/>
              <a:t> </a:t>
            </a:r>
            <a:r>
              <a:rPr lang="en-US" sz="1200" dirty="0" err="1"/>
              <a:t>eine</a:t>
            </a:r>
            <a:r>
              <a:rPr lang="en-US" sz="1200" dirty="0"/>
              <a:t> </a:t>
            </a:r>
            <a:r>
              <a:rPr lang="en-US" sz="1200" i="1" dirty="0"/>
              <a:t>adaptive </a:t>
            </a:r>
            <a:r>
              <a:rPr lang="en-US" sz="1200" dirty="0" err="1"/>
              <a:t>Immunantwort</a:t>
            </a:r>
            <a:r>
              <a:rPr lang="en-US" sz="1200" dirty="0"/>
              <a:t> </a:t>
            </a:r>
            <a:r>
              <a:rPr lang="en-US" sz="1200" dirty="0" err="1"/>
              <a:t>vermittelt</a:t>
            </a:r>
            <a:r>
              <a:rPr lang="en-US" sz="1200" dirty="0"/>
              <a:t>: </a:t>
            </a:r>
            <a:r>
              <a:rPr lang="en-US" sz="1200" dirty="0" err="1">
                <a:solidFill>
                  <a:srgbClr val="0000FF"/>
                </a:solidFill>
              </a:rPr>
              <a:t>phakoantigenes</a:t>
            </a:r>
            <a:r>
              <a:rPr lang="en-US" sz="1200" dirty="0">
                <a:solidFill>
                  <a:srgbClr val="0000FF"/>
                </a:solidFill>
              </a:rPr>
              <a:t> </a:t>
            </a:r>
            <a:r>
              <a:rPr lang="en-US" sz="1200" dirty="0" err="1">
                <a:solidFill>
                  <a:srgbClr val="0000FF"/>
                </a:solidFill>
              </a:rPr>
              <a:t>Glaukom</a:t>
            </a:r>
            <a:endParaRPr sz="1200" dirty="0"/>
          </a:p>
          <a:p>
            <a:pPr marL="342900" lvl="0" indent="-342900" algn="l" rtl="0">
              <a:spcBef>
                <a:spcPts val="240"/>
              </a:spcBef>
              <a:spcAft>
                <a:spcPts val="0"/>
              </a:spcAft>
              <a:buSzPts val="840"/>
              <a:buChar char="●"/>
            </a:pPr>
            <a:r>
              <a:rPr lang="en-US" sz="1200" dirty="0" err="1"/>
              <a:t>Assoziiert</a:t>
            </a:r>
            <a:r>
              <a:rPr lang="en-US" sz="1200" dirty="0"/>
              <a:t> </a:t>
            </a:r>
            <a:r>
              <a:rPr lang="en-US" sz="1200" dirty="0" err="1"/>
              <a:t>mit</a:t>
            </a:r>
            <a:r>
              <a:rPr lang="en-US" sz="1200" dirty="0"/>
              <a:t> maturer/</a:t>
            </a:r>
            <a:r>
              <a:rPr lang="en-US" sz="1200" dirty="0" err="1"/>
              <a:t>hypermaturer</a:t>
            </a:r>
            <a:r>
              <a:rPr lang="en-US" sz="1200" dirty="0"/>
              <a:t> </a:t>
            </a:r>
            <a:r>
              <a:rPr lang="en-US" sz="1200" dirty="0" err="1"/>
              <a:t>Katarakt</a:t>
            </a:r>
            <a:r>
              <a:rPr lang="en-US" sz="1200" dirty="0"/>
              <a:t>: </a:t>
            </a:r>
            <a:r>
              <a:rPr lang="en-US" sz="1200" dirty="0" err="1">
                <a:solidFill>
                  <a:srgbClr val="0000FF"/>
                </a:solidFill>
              </a:rPr>
              <a:t>phakolytisches</a:t>
            </a:r>
            <a:r>
              <a:rPr lang="en-US" sz="1200" dirty="0">
                <a:solidFill>
                  <a:srgbClr val="0000FF"/>
                </a:solidFill>
              </a:rPr>
              <a:t> </a:t>
            </a:r>
            <a:r>
              <a:rPr lang="en-US" sz="1200" dirty="0" err="1">
                <a:solidFill>
                  <a:srgbClr val="0000FF"/>
                </a:solidFill>
              </a:rPr>
              <a:t>Glaukom</a:t>
            </a:r>
            <a:endParaRPr sz="2200" dirty="0">
              <a:solidFill>
                <a:srgbClr val="0000FF"/>
              </a:solidFill>
            </a:endParaRPr>
          </a:p>
        </p:txBody>
      </p:sp>
      <p:sp>
        <p:nvSpPr>
          <p:cNvPr id="645" name="Google Shape;645;p58"/>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646" name="Google Shape;646;p5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58</a:t>
            </a:fld>
            <a:endParaRPr sz="1000" b="0" i="0" u="none" strike="noStrike" cap="none">
              <a:solidFill>
                <a:srgbClr val="000000"/>
              </a:solidFill>
              <a:latin typeface="Arial"/>
              <a:ea typeface="Arial"/>
              <a:cs typeface="Arial"/>
              <a:sym typeface="Aria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50"/>
        <p:cNvGrpSpPr/>
        <p:nvPr/>
      </p:nvGrpSpPr>
      <p:grpSpPr>
        <a:xfrm>
          <a:off x="0" y="0"/>
          <a:ext cx="0" cy="0"/>
          <a:chOff x="0" y="0"/>
          <a:chExt cx="0" cy="0"/>
        </a:xfrm>
      </p:grpSpPr>
      <p:sp>
        <p:nvSpPr>
          <p:cNvPr id="651" name="Google Shape;651;p59"/>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F</a:t>
            </a:r>
            <a:endParaRPr dirty="0"/>
          </a:p>
        </p:txBody>
      </p:sp>
      <p:sp>
        <p:nvSpPr>
          <p:cNvPr id="652" name="Google Shape;652;p59"/>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dirty="0">
                <a:solidFill>
                  <a:srgbClr val="BFBFBF"/>
                </a:solidFill>
              </a:rPr>
              <a:t>Auch </a:t>
            </a:r>
            <a:r>
              <a:rPr lang="en-US" sz="1200" dirty="0" err="1">
                <a:solidFill>
                  <a:srgbClr val="BFBFBF"/>
                </a:solidFill>
              </a:rPr>
              <a:t>bekannt</a:t>
            </a:r>
            <a:r>
              <a:rPr lang="en-US" sz="1200" dirty="0">
                <a:solidFill>
                  <a:srgbClr val="BFBFBF"/>
                </a:solidFill>
              </a:rPr>
              <a:t> </a:t>
            </a:r>
            <a:r>
              <a:rPr lang="en-US" sz="1200" dirty="0" err="1">
                <a:solidFill>
                  <a:srgbClr val="BFBFBF"/>
                </a:solidFill>
              </a:rPr>
              <a:t>als</a:t>
            </a:r>
            <a:r>
              <a:rPr lang="en-US" sz="1200" dirty="0">
                <a:solidFill>
                  <a:srgbClr val="BFBFBF"/>
                </a:solidFill>
              </a:rPr>
              <a:t> </a:t>
            </a:r>
            <a:r>
              <a:rPr lang="en-US" sz="1200" i="1" dirty="0" err="1">
                <a:solidFill>
                  <a:srgbClr val="BFBFBF"/>
                </a:solidFill>
              </a:rPr>
              <a:t>phakoanaphylaktisches</a:t>
            </a:r>
            <a:r>
              <a:rPr lang="en-US" sz="1200" i="1" dirty="0">
                <a:solidFill>
                  <a:srgbClr val="BFBFBF"/>
                </a:solidFill>
              </a:rPr>
              <a:t> </a:t>
            </a:r>
            <a:r>
              <a:rPr lang="en-US" sz="1200" i="1" dirty="0" err="1">
                <a:solidFill>
                  <a:srgbClr val="BFBFBF"/>
                </a:solidFill>
              </a:rPr>
              <a:t>Glaukom</a:t>
            </a:r>
            <a:r>
              <a:rPr lang="en-US" sz="1200" dirty="0">
                <a:solidFill>
                  <a:srgbClr val="BFBFBF"/>
                </a:solidFill>
              </a:rPr>
              <a:t>: </a:t>
            </a:r>
            <a:r>
              <a:rPr lang="en-US" sz="1200" dirty="0" err="1">
                <a:solidFill>
                  <a:srgbClr val="BFBFBF"/>
                </a:solidFill>
              </a:rPr>
              <a:t>phakoantigenes</a:t>
            </a:r>
            <a:r>
              <a:rPr lang="en-US" sz="1200" dirty="0">
                <a:solidFill>
                  <a:srgbClr val="BFBFBF"/>
                </a:solidFill>
              </a:rPr>
              <a:t> </a:t>
            </a:r>
            <a:r>
              <a:rPr lang="en-US" sz="1200" dirty="0" err="1">
                <a:solidFill>
                  <a:srgbClr val="BFBFBF"/>
                </a:solidFill>
              </a:rPr>
              <a:t>Glaukom</a:t>
            </a:r>
            <a:endParaRPr sz="2200" dirty="0">
              <a:solidFill>
                <a:srgbClr val="BFBFBF"/>
              </a:solidFill>
            </a:endParaRPr>
          </a:p>
          <a:p>
            <a:pPr marL="342900" lvl="0" indent="-316230" algn="l" rtl="0">
              <a:spcBef>
                <a:spcPts val="240"/>
              </a:spcBef>
              <a:spcAft>
                <a:spcPts val="0"/>
              </a:spcAft>
              <a:buClr>
                <a:srgbClr val="BFBFBF"/>
              </a:buClr>
              <a:buSzPts val="840"/>
              <a:buChar char="●"/>
            </a:pPr>
            <a:r>
              <a:rPr lang="en-US" sz="1200" dirty="0">
                <a:solidFill>
                  <a:srgbClr val="BFBFBF"/>
                </a:solidFill>
              </a:rPr>
              <a:t>In der Regel </a:t>
            </a:r>
            <a:r>
              <a:rPr lang="en-US" sz="1200" dirty="0" err="1">
                <a:solidFill>
                  <a:srgbClr val="BFBFBF"/>
                </a:solidFill>
              </a:rPr>
              <a:t>einseitig</a:t>
            </a:r>
            <a:r>
              <a:rPr lang="en-US" sz="1200" dirty="0">
                <a:solidFill>
                  <a:srgbClr val="BFBFBF"/>
                </a:solidFill>
              </a:rPr>
              <a:t>: alle</a:t>
            </a:r>
            <a:endParaRPr sz="1200" dirty="0">
              <a:solidFill>
                <a:srgbClr val="BFBFBF"/>
              </a:solidFill>
            </a:endParaRPr>
          </a:p>
          <a:p>
            <a:pPr marL="342900" lvl="0" indent="-316230" algn="l" rtl="0">
              <a:spcBef>
                <a:spcPts val="240"/>
              </a:spcBef>
              <a:spcAft>
                <a:spcPts val="0"/>
              </a:spcAft>
              <a:buClr>
                <a:srgbClr val="BFBFBF"/>
              </a:buClr>
              <a:buSzPts val="840"/>
              <a:buChar char="●"/>
            </a:pPr>
            <a:r>
              <a:rPr lang="en-US" sz="1200" dirty="0" err="1">
                <a:solidFill>
                  <a:srgbClr val="BFBFBF"/>
                </a:solidFill>
              </a:rPr>
              <a:t>Wird</a:t>
            </a:r>
            <a:r>
              <a:rPr lang="en-US" sz="1200" dirty="0">
                <a:solidFill>
                  <a:srgbClr val="BFBFBF"/>
                </a:solidFill>
              </a:rPr>
              <a:t> </a:t>
            </a:r>
            <a:r>
              <a:rPr lang="en-US" sz="1200" dirty="0" err="1">
                <a:solidFill>
                  <a:srgbClr val="BFBFBF"/>
                </a:solidFill>
              </a:rPr>
              <a:t>durch</a:t>
            </a:r>
            <a:r>
              <a:rPr lang="en-US" sz="1200" dirty="0">
                <a:solidFill>
                  <a:srgbClr val="BFBFBF"/>
                </a:solidFill>
              </a:rPr>
              <a:t> </a:t>
            </a:r>
            <a:r>
              <a:rPr lang="en-US" sz="1200" dirty="0" err="1">
                <a:solidFill>
                  <a:srgbClr val="BFBFBF"/>
                </a:solidFill>
              </a:rPr>
              <a:t>eine</a:t>
            </a:r>
            <a:r>
              <a:rPr lang="en-US" sz="1200" dirty="0">
                <a:solidFill>
                  <a:srgbClr val="BFBFBF"/>
                </a:solidFill>
              </a:rPr>
              <a:t> </a:t>
            </a:r>
            <a:r>
              <a:rPr lang="en-US" sz="1200" i="1" dirty="0">
                <a:solidFill>
                  <a:srgbClr val="BFBFBF"/>
                </a:solidFill>
              </a:rPr>
              <a:t>adaptive </a:t>
            </a:r>
            <a:r>
              <a:rPr lang="en-US" sz="1200" dirty="0" err="1">
                <a:solidFill>
                  <a:srgbClr val="BFBFBF"/>
                </a:solidFill>
              </a:rPr>
              <a:t>Immunantwort</a:t>
            </a:r>
            <a:r>
              <a:rPr lang="en-US" sz="1200" dirty="0">
                <a:solidFill>
                  <a:srgbClr val="BFBFBF"/>
                </a:solidFill>
              </a:rPr>
              <a:t> </a:t>
            </a:r>
            <a:r>
              <a:rPr lang="en-US" sz="1200" dirty="0" err="1">
                <a:solidFill>
                  <a:srgbClr val="BFBFBF"/>
                </a:solidFill>
              </a:rPr>
              <a:t>vermittelt</a:t>
            </a:r>
            <a:r>
              <a:rPr lang="en-US" sz="1200" dirty="0">
                <a:solidFill>
                  <a:srgbClr val="BFBFBF"/>
                </a:solidFill>
              </a:rPr>
              <a:t>: </a:t>
            </a:r>
            <a:r>
              <a:rPr lang="en-US" sz="1200" dirty="0" err="1">
                <a:solidFill>
                  <a:srgbClr val="BFBFBF"/>
                </a:solidFill>
              </a:rPr>
              <a:t>phakoantigenes</a:t>
            </a:r>
            <a:r>
              <a:rPr lang="en-US" sz="1200" dirty="0">
                <a:solidFill>
                  <a:srgbClr val="BFBFBF"/>
                </a:solidFill>
              </a:rPr>
              <a:t> </a:t>
            </a:r>
            <a:r>
              <a:rPr lang="en-US" sz="1200" dirty="0" err="1">
                <a:solidFill>
                  <a:srgbClr val="BFBFBF"/>
                </a:solidFill>
              </a:rPr>
              <a:t>Glaukom</a:t>
            </a:r>
            <a:endParaRPr sz="1200" dirty="0">
              <a:solidFill>
                <a:srgbClr val="BFBFBF"/>
              </a:solidFill>
            </a:endParaRPr>
          </a:p>
          <a:p>
            <a:pPr marL="342900" lvl="0" indent="-316230" algn="l" rtl="0">
              <a:spcBef>
                <a:spcPts val="240"/>
              </a:spcBef>
              <a:spcAft>
                <a:spcPts val="0"/>
              </a:spcAft>
              <a:buClr>
                <a:srgbClr val="BFBFBF"/>
              </a:buClr>
              <a:buSzPts val="840"/>
              <a:buChar char="●"/>
            </a:pPr>
            <a:r>
              <a:rPr lang="en-US" sz="1200" dirty="0" err="1">
                <a:solidFill>
                  <a:srgbClr val="BFBFBF"/>
                </a:solidFill>
              </a:rPr>
              <a:t>Assoziiert</a:t>
            </a:r>
            <a:r>
              <a:rPr lang="en-US" sz="1200" dirty="0">
                <a:solidFill>
                  <a:srgbClr val="BFBFBF"/>
                </a:solidFill>
              </a:rPr>
              <a:t> </a:t>
            </a:r>
            <a:r>
              <a:rPr lang="en-US" sz="1200" dirty="0" err="1">
                <a:solidFill>
                  <a:srgbClr val="BFBFBF"/>
                </a:solidFill>
              </a:rPr>
              <a:t>mit</a:t>
            </a:r>
            <a:r>
              <a:rPr lang="en-US" sz="1200" dirty="0">
                <a:solidFill>
                  <a:srgbClr val="BFBFBF"/>
                </a:solidFill>
              </a:rPr>
              <a:t> </a:t>
            </a:r>
            <a:r>
              <a:rPr lang="en-US" sz="1200" b="1" dirty="0"/>
              <a:t>maturer</a:t>
            </a:r>
            <a:r>
              <a:rPr lang="en-US" sz="1200" dirty="0">
                <a:solidFill>
                  <a:srgbClr val="BFBFBF"/>
                </a:solidFill>
              </a:rPr>
              <a:t>/</a:t>
            </a:r>
            <a:r>
              <a:rPr lang="en-US" sz="1200" dirty="0" err="1">
                <a:solidFill>
                  <a:srgbClr val="BFBFBF"/>
                </a:solidFill>
              </a:rPr>
              <a:t>hypermaturer</a:t>
            </a:r>
            <a:r>
              <a:rPr lang="en-US" sz="1200" dirty="0">
                <a:solidFill>
                  <a:srgbClr val="BFBFBF"/>
                </a:solidFill>
              </a:rPr>
              <a:t> </a:t>
            </a:r>
            <a:r>
              <a:rPr lang="en-US" sz="1200" b="1" dirty="0" err="1"/>
              <a:t>Katarakt</a:t>
            </a:r>
            <a:r>
              <a:rPr lang="en-US" sz="1200" dirty="0">
                <a:solidFill>
                  <a:srgbClr val="BFBFBF"/>
                </a:solidFill>
              </a:rPr>
              <a:t>: </a:t>
            </a:r>
            <a:r>
              <a:rPr lang="en-US" sz="1200" dirty="0" err="1">
                <a:solidFill>
                  <a:srgbClr val="BFBFBF"/>
                </a:solidFill>
              </a:rPr>
              <a:t>phakolytisches</a:t>
            </a:r>
            <a:r>
              <a:rPr lang="en-US" sz="1200" dirty="0">
                <a:solidFill>
                  <a:srgbClr val="BFBFBF"/>
                </a:solidFill>
              </a:rPr>
              <a:t> </a:t>
            </a:r>
            <a:r>
              <a:rPr lang="en-US" sz="1200" dirty="0" err="1">
                <a:solidFill>
                  <a:srgbClr val="BFBFBF"/>
                </a:solidFill>
              </a:rPr>
              <a:t>Glaukom</a:t>
            </a:r>
            <a:endParaRPr sz="1200" dirty="0">
              <a:solidFill>
                <a:srgbClr val="BFBFBF"/>
              </a:solidFill>
            </a:endParaRPr>
          </a:p>
        </p:txBody>
      </p:sp>
      <p:sp>
        <p:nvSpPr>
          <p:cNvPr id="653" name="Google Shape;653;p59"/>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654" name="Google Shape;654;p59"/>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59</a:t>
            </a:fld>
            <a:endParaRPr sz="1000" b="0" i="0" u="none" strike="noStrike" cap="none">
              <a:solidFill>
                <a:srgbClr val="000000"/>
              </a:solidFill>
              <a:latin typeface="Arial"/>
              <a:ea typeface="Arial"/>
              <a:cs typeface="Arial"/>
              <a:sym typeface="Arial"/>
            </a:endParaRPr>
          </a:p>
        </p:txBody>
      </p:sp>
      <p:sp>
        <p:nvSpPr>
          <p:cNvPr id="656" name="Google Shape;656;p59"/>
          <p:cNvSpPr txBox="1"/>
          <p:nvPr/>
        </p:nvSpPr>
        <p:spPr>
          <a:xfrm>
            <a:off x="1247361" y="3299791"/>
            <a:ext cx="69141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Was ist eine </a:t>
            </a:r>
            <a:r>
              <a:rPr lang="en-US" sz="1200">
                <a:solidFill>
                  <a:srgbClr val="0000FF"/>
                </a:solidFill>
              </a:rPr>
              <a:t>mature</a:t>
            </a:r>
            <a:r>
              <a:rPr lang="en-US" sz="1200">
                <a:solidFill>
                  <a:srgbClr val="0000FF"/>
                </a:solidFill>
                <a:latin typeface="Arial"/>
                <a:ea typeface="Arial"/>
                <a:cs typeface="Arial"/>
                <a:sym typeface="Arial"/>
              </a:rPr>
              <a:t> Katarakt</a:t>
            </a:r>
            <a:r>
              <a:rPr lang="en-US" sz="1200" i="1">
                <a:solidFill>
                  <a:srgbClr val="0000FF"/>
                </a:solidFill>
                <a:latin typeface="Arial"/>
                <a:ea typeface="Arial"/>
                <a:cs typeface="Arial"/>
                <a:sym typeface="Arial"/>
              </a:rPr>
              <a:t>?</a:t>
            </a:r>
            <a:endParaRPr sz="1600">
              <a:solidFill>
                <a:srgbClr val="0000FF"/>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6"/>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96" name="Google Shape;196;p6"/>
          <p:cNvSpPr txBox="1">
            <a:spLocks noGrp="1"/>
          </p:cNvSpPr>
          <p:nvPr>
            <p:ph type="body" idx="1"/>
          </p:nvPr>
        </p:nvSpPr>
        <p:spPr>
          <a:xfrm>
            <a:off x="380999" y="1010424"/>
            <a:ext cx="8550965" cy="5496394"/>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a:t>Die einzige Form, die im </a:t>
            </a:r>
            <a:r>
              <a:rPr lang="en-US" sz="1200" i="1"/>
              <a:t>Gla</a:t>
            </a:r>
            <a:r>
              <a:rPr lang="en-US" sz="1200"/>
              <a:t>ukom-Lehrbuch als „selten“ beschrieben wird: </a:t>
            </a:r>
            <a:r>
              <a:rPr lang="en-US" sz="1200">
                <a:solidFill>
                  <a:srgbClr val="0000FF"/>
                </a:solidFill>
              </a:rPr>
              <a:t>phakoantigenes Glaukom</a:t>
            </a:r>
            <a:endParaRPr sz="2200">
              <a:solidFill>
                <a:srgbClr val="0000FF"/>
              </a:solidFill>
            </a:endParaRPr>
          </a:p>
          <a:p>
            <a:pPr marL="342900" lvl="0" indent="-342900" algn="l" rtl="0">
              <a:spcBef>
                <a:spcPts val="240"/>
              </a:spcBef>
              <a:spcAft>
                <a:spcPts val="0"/>
              </a:spcAft>
              <a:buSzPts val="840"/>
              <a:buChar char="●"/>
            </a:pPr>
            <a:r>
              <a:rPr lang="en-US" sz="1200"/>
              <a:t>Pathogenese durch eine entzündliche Reaktion auf in die Vorderkammer gelangte Linsenproteine: </a:t>
            </a:r>
            <a:br>
              <a:rPr lang="en-US" sz="1200"/>
            </a:br>
            <a:r>
              <a:rPr lang="en-US" sz="1200">
                <a:solidFill>
                  <a:srgbClr val="0000FF"/>
                </a:solidFill>
              </a:rPr>
              <a:t>phakoantigenes Glaukom; phakolytisches Glaukom</a:t>
            </a:r>
            <a:endParaRPr sz="2200">
              <a:solidFill>
                <a:srgbClr val="0000FF"/>
              </a:solidFill>
            </a:endParaRPr>
          </a:p>
          <a:p>
            <a:pPr marL="342900" lvl="0" indent="-342900" algn="l" rtl="0">
              <a:spcBef>
                <a:spcPts val="240"/>
              </a:spcBef>
              <a:spcAft>
                <a:spcPts val="0"/>
              </a:spcAft>
              <a:buSzPts val="840"/>
              <a:buChar char="●"/>
            </a:pPr>
            <a:r>
              <a:rPr lang="en-US" sz="1200"/>
              <a:t>IgG-Antikörper-vermittelte Immunreaktion: </a:t>
            </a:r>
            <a:r>
              <a:rPr lang="en-US" sz="1200">
                <a:solidFill>
                  <a:srgbClr val="0000FF"/>
                </a:solidFill>
              </a:rPr>
              <a:t>phakoantigenes Glaukom</a:t>
            </a:r>
            <a:endParaRPr sz="2200">
              <a:solidFill>
                <a:srgbClr val="0000FF"/>
              </a:solidFill>
            </a:endParaRPr>
          </a:p>
        </p:txBody>
      </p:sp>
      <p:sp>
        <p:nvSpPr>
          <p:cNvPr id="197" name="Google Shape;197;p6"/>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98" name="Google Shape;198;p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6</a:t>
            </a:fld>
            <a:endParaRPr sz="1000" b="0" i="0" u="none" strike="noStrike" cap="none">
              <a:solidFill>
                <a:srgbClr val="000000"/>
              </a:solidFill>
              <a:latin typeface="Arial"/>
              <a:ea typeface="Arial"/>
              <a:cs typeface="Arial"/>
              <a:sym typeface="Aria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60"/>
        <p:cNvGrpSpPr/>
        <p:nvPr/>
      </p:nvGrpSpPr>
      <p:grpSpPr>
        <a:xfrm>
          <a:off x="0" y="0"/>
          <a:ext cx="0" cy="0"/>
          <a:chOff x="0" y="0"/>
          <a:chExt cx="0" cy="0"/>
        </a:xfrm>
      </p:grpSpPr>
      <p:sp>
        <p:nvSpPr>
          <p:cNvPr id="662" name="Google Shape;662;p60"/>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a:t>
            </a:r>
            <a:r>
              <a:rPr lang="en-US" sz="1200" b="1"/>
              <a:t>maturer</a:t>
            </a:r>
            <a:r>
              <a:rPr lang="en-US" sz="1200">
                <a:solidFill>
                  <a:srgbClr val="BFBFBF"/>
                </a:solidFill>
              </a:rPr>
              <a:t>/hypermaturer </a:t>
            </a:r>
            <a:r>
              <a:rPr lang="en-US" sz="1200" b="1"/>
              <a:t>Katarakt</a:t>
            </a:r>
            <a:r>
              <a:rPr lang="en-US" sz="1200">
                <a:solidFill>
                  <a:srgbClr val="BFBFBF"/>
                </a:solidFill>
              </a:rPr>
              <a:t>: phakolytisches Glaukom</a:t>
            </a:r>
            <a:endParaRPr sz="1200">
              <a:solidFill>
                <a:srgbClr val="BFBFBF"/>
              </a:solidFill>
            </a:endParaRPr>
          </a:p>
        </p:txBody>
      </p:sp>
      <p:sp>
        <p:nvSpPr>
          <p:cNvPr id="663" name="Google Shape;663;p60"/>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664" name="Google Shape;664;p6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60</a:t>
            </a:fld>
            <a:endParaRPr sz="1000" b="0" i="0" u="none" strike="noStrike" cap="none">
              <a:solidFill>
                <a:srgbClr val="000000"/>
              </a:solidFill>
              <a:latin typeface="Arial"/>
              <a:ea typeface="Arial"/>
              <a:cs typeface="Arial"/>
              <a:sym typeface="Arial"/>
            </a:endParaRPr>
          </a:p>
        </p:txBody>
      </p:sp>
      <p:sp>
        <p:nvSpPr>
          <p:cNvPr id="666" name="Google Shape;666;p60"/>
          <p:cNvSpPr txBox="1"/>
          <p:nvPr/>
        </p:nvSpPr>
        <p:spPr>
          <a:xfrm>
            <a:off x="1247361" y="3299791"/>
            <a:ext cx="6914100" cy="5799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Was ist eine </a:t>
            </a:r>
            <a:r>
              <a:rPr lang="en-US" sz="1200">
                <a:solidFill>
                  <a:srgbClr val="0000FF"/>
                </a:solidFill>
              </a:rPr>
              <a:t>mature</a:t>
            </a:r>
            <a:r>
              <a:rPr lang="en-US" sz="1200">
                <a:solidFill>
                  <a:srgbClr val="0000FF"/>
                </a:solidFill>
                <a:latin typeface="Arial"/>
                <a:ea typeface="Arial"/>
                <a:cs typeface="Arial"/>
                <a:sym typeface="Arial"/>
              </a:rPr>
              <a:t> Katarakt</a:t>
            </a:r>
            <a:r>
              <a:rPr lang="en-US" sz="1200" i="1">
                <a:solidFill>
                  <a:srgbClr val="0000FF"/>
                </a:solidFill>
                <a:latin typeface="Arial"/>
                <a:ea typeface="Arial"/>
                <a:cs typeface="Arial"/>
                <a:sym typeface="Arial"/>
              </a:rPr>
              <a:t>?</a:t>
            </a:r>
            <a:endParaRPr/>
          </a:p>
          <a:p>
            <a:pPr marL="0" marR="0" lvl="0" indent="0" algn="l" rtl="0">
              <a:spcBef>
                <a:spcPts val="0"/>
              </a:spcBef>
              <a:spcAft>
                <a:spcPts val="0"/>
              </a:spcAft>
              <a:buNone/>
            </a:pPr>
            <a:r>
              <a:rPr lang="en-US" sz="1200">
                <a:solidFill>
                  <a:srgbClr val="0000FF"/>
                </a:solidFill>
              </a:rPr>
              <a:t>Eine kortikale Katarakt, die bis zur vollständigen Beteiligung des gesamten Linsenkortex fortgeschritten ist.</a:t>
            </a:r>
            <a:endParaRPr/>
          </a:p>
        </p:txBody>
      </p:sp>
      <p:sp>
        <p:nvSpPr>
          <p:cNvPr id="667" name="Google Shape;667;p60"/>
          <p:cNvSpPr/>
          <p:nvPr/>
        </p:nvSpPr>
        <p:spPr>
          <a:xfrm>
            <a:off x="1247361" y="3514381"/>
            <a:ext cx="1517873" cy="199682"/>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r>
              <a:rPr lang="en-US" sz="1200" dirty="0" err="1">
                <a:solidFill>
                  <a:schemeClr val="dk1"/>
                </a:solidFill>
              </a:rPr>
              <a:t>nukleär</a:t>
            </a:r>
            <a:r>
              <a:rPr lang="en-US" sz="1200" dirty="0">
                <a:solidFill>
                  <a:schemeClr val="dk1"/>
                </a:solidFill>
              </a:rPr>
              <a:t> </a:t>
            </a:r>
            <a:r>
              <a:rPr lang="en-US" sz="1200" dirty="0">
                <a:solidFill>
                  <a:schemeClr val="dk1"/>
                </a:solidFill>
                <a:latin typeface="Arial"/>
                <a:ea typeface="Arial"/>
                <a:cs typeface="Arial"/>
                <a:sym typeface="Arial"/>
              </a:rPr>
              <a:t>vs. </a:t>
            </a:r>
            <a:r>
              <a:rPr lang="en-US" sz="1200" dirty="0" err="1">
                <a:solidFill>
                  <a:schemeClr val="dk1"/>
                </a:solidFill>
                <a:latin typeface="Arial"/>
                <a:ea typeface="Arial"/>
                <a:cs typeface="Arial"/>
                <a:sym typeface="Arial"/>
              </a:rPr>
              <a:t>kortikal</a:t>
            </a:r>
            <a:r>
              <a:rPr lang="en-US" sz="1200" dirty="0">
                <a:solidFill>
                  <a:schemeClr val="dk1"/>
                </a:solidFill>
                <a:latin typeface="Arial"/>
                <a:ea typeface="Arial"/>
                <a:cs typeface="Arial"/>
                <a:sym typeface="Arial"/>
              </a:rPr>
              <a:t> vs. PSC</a:t>
            </a:r>
            <a:endParaRPr dirty="0"/>
          </a:p>
        </p:txBody>
      </p:sp>
      <p:sp>
        <p:nvSpPr>
          <p:cNvPr id="668" name="Google Shape;668;p60"/>
          <p:cNvSpPr/>
          <p:nvPr/>
        </p:nvSpPr>
        <p:spPr>
          <a:xfrm>
            <a:off x="6356734" y="3239791"/>
            <a:ext cx="1076100" cy="639900"/>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r>
              <a:rPr lang="en-US" sz="1200">
                <a:solidFill>
                  <a:schemeClr val="dk1"/>
                </a:solidFill>
              </a:rPr>
              <a:t>nukleär</a:t>
            </a:r>
            <a:r>
              <a:rPr lang="en-US" sz="1200">
                <a:solidFill>
                  <a:schemeClr val="dk1"/>
                </a:solidFill>
                <a:latin typeface="Arial"/>
                <a:ea typeface="Arial"/>
                <a:cs typeface="Arial"/>
                <a:sym typeface="Arial"/>
              </a:rPr>
              <a:t> vs. </a:t>
            </a:r>
            <a:r>
              <a:rPr lang="en-US" sz="1200">
                <a:solidFill>
                  <a:schemeClr val="dk1"/>
                </a:solidFill>
              </a:rPr>
              <a:t>kortikal</a:t>
            </a:r>
            <a:r>
              <a:rPr lang="en-US" sz="1200">
                <a:solidFill>
                  <a:schemeClr val="dk1"/>
                </a:solidFill>
                <a:latin typeface="Arial"/>
                <a:ea typeface="Arial"/>
                <a:cs typeface="Arial"/>
                <a:sym typeface="Arial"/>
              </a:rPr>
              <a:t> vs. PSC</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672"/>
        <p:cNvGrpSpPr/>
        <p:nvPr/>
      </p:nvGrpSpPr>
      <p:grpSpPr>
        <a:xfrm>
          <a:off x="0" y="0"/>
          <a:ext cx="0" cy="0"/>
          <a:chOff x="0" y="0"/>
          <a:chExt cx="0" cy="0"/>
        </a:xfrm>
      </p:grpSpPr>
      <p:sp>
        <p:nvSpPr>
          <p:cNvPr id="673" name="Google Shape;673;p61"/>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A</a:t>
            </a:r>
            <a:endParaRPr dirty="0"/>
          </a:p>
        </p:txBody>
      </p:sp>
      <p:sp>
        <p:nvSpPr>
          <p:cNvPr id="674" name="Google Shape;674;p61"/>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dirty="0">
                <a:solidFill>
                  <a:srgbClr val="BFBFBF"/>
                </a:solidFill>
              </a:rPr>
              <a:t>Auch </a:t>
            </a:r>
            <a:r>
              <a:rPr lang="en-US" sz="1200" dirty="0" err="1">
                <a:solidFill>
                  <a:srgbClr val="BFBFBF"/>
                </a:solidFill>
              </a:rPr>
              <a:t>bekannt</a:t>
            </a:r>
            <a:r>
              <a:rPr lang="en-US" sz="1200" dirty="0">
                <a:solidFill>
                  <a:srgbClr val="BFBFBF"/>
                </a:solidFill>
              </a:rPr>
              <a:t> </a:t>
            </a:r>
            <a:r>
              <a:rPr lang="en-US" sz="1200" dirty="0" err="1">
                <a:solidFill>
                  <a:srgbClr val="BFBFBF"/>
                </a:solidFill>
              </a:rPr>
              <a:t>als</a:t>
            </a:r>
            <a:r>
              <a:rPr lang="en-US" sz="1200" dirty="0">
                <a:solidFill>
                  <a:srgbClr val="BFBFBF"/>
                </a:solidFill>
              </a:rPr>
              <a:t> </a:t>
            </a:r>
            <a:r>
              <a:rPr lang="en-US" sz="1200" i="1" dirty="0" err="1">
                <a:solidFill>
                  <a:srgbClr val="BFBFBF"/>
                </a:solidFill>
              </a:rPr>
              <a:t>phakoanaphylaktisches</a:t>
            </a:r>
            <a:r>
              <a:rPr lang="en-US" sz="1200" i="1" dirty="0">
                <a:solidFill>
                  <a:srgbClr val="BFBFBF"/>
                </a:solidFill>
              </a:rPr>
              <a:t> </a:t>
            </a:r>
            <a:r>
              <a:rPr lang="en-US" sz="1200" i="1" dirty="0" err="1">
                <a:solidFill>
                  <a:srgbClr val="BFBFBF"/>
                </a:solidFill>
              </a:rPr>
              <a:t>Glaukom</a:t>
            </a:r>
            <a:r>
              <a:rPr lang="en-US" sz="1200" dirty="0">
                <a:solidFill>
                  <a:srgbClr val="BFBFBF"/>
                </a:solidFill>
              </a:rPr>
              <a:t>: </a:t>
            </a:r>
            <a:r>
              <a:rPr lang="en-US" sz="1200" dirty="0" err="1">
                <a:solidFill>
                  <a:srgbClr val="BFBFBF"/>
                </a:solidFill>
              </a:rPr>
              <a:t>phakoantigenes</a:t>
            </a:r>
            <a:r>
              <a:rPr lang="en-US" sz="1200" dirty="0">
                <a:solidFill>
                  <a:srgbClr val="BFBFBF"/>
                </a:solidFill>
              </a:rPr>
              <a:t> </a:t>
            </a:r>
            <a:r>
              <a:rPr lang="en-US" sz="1200" dirty="0" err="1">
                <a:solidFill>
                  <a:srgbClr val="BFBFBF"/>
                </a:solidFill>
              </a:rPr>
              <a:t>Glaukom</a:t>
            </a:r>
            <a:endParaRPr sz="2200" dirty="0">
              <a:solidFill>
                <a:srgbClr val="BFBFBF"/>
              </a:solidFill>
            </a:endParaRPr>
          </a:p>
          <a:p>
            <a:pPr marL="342900" lvl="0" indent="-316230" algn="l" rtl="0">
              <a:spcBef>
                <a:spcPts val="240"/>
              </a:spcBef>
              <a:spcAft>
                <a:spcPts val="0"/>
              </a:spcAft>
              <a:buClr>
                <a:srgbClr val="BFBFBF"/>
              </a:buClr>
              <a:buSzPts val="840"/>
              <a:buChar char="●"/>
            </a:pPr>
            <a:r>
              <a:rPr lang="en-US" sz="1200" dirty="0">
                <a:solidFill>
                  <a:srgbClr val="BFBFBF"/>
                </a:solidFill>
              </a:rPr>
              <a:t>In der Regel </a:t>
            </a:r>
            <a:r>
              <a:rPr lang="en-US" sz="1200" dirty="0" err="1">
                <a:solidFill>
                  <a:srgbClr val="BFBFBF"/>
                </a:solidFill>
              </a:rPr>
              <a:t>einseitig</a:t>
            </a:r>
            <a:r>
              <a:rPr lang="en-US" sz="1200" dirty="0">
                <a:solidFill>
                  <a:srgbClr val="BFBFBF"/>
                </a:solidFill>
              </a:rPr>
              <a:t>: alle</a:t>
            </a:r>
            <a:endParaRPr sz="1200" dirty="0">
              <a:solidFill>
                <a:srgbClr val="BFBFBF"/>
              </a:solidFill>
            </a:endParaRPr>
          </a:p>
          <a:p>
            <a:pPr marL="342900" lvl="0" indent="-316230" algn="l" rtl="0">
              <a:spcBef>
                <a:spcPts val="240"/>
              </a:spcBef>
              <a:spcAft>
                <a:spcPts val="0"/>
              </a:spcAft>
              <a:buClr>
                <a:srgbClr val="BFBFBF"/>
              </a:buClr>
              <a:buSzPts val="840"/>
              <a:buChar char="●"/>
            </a:pPr>
            <a:r>
              <a:rPr lang="en-US" sz="1200" dirty="0" err="1">
                <a:solidFill>
                  <a:srgbClr val="BFBFBF"/>
                </a:solidFill>
              </a:rPr>
              <a:t>Wird</a:t>
            </a:r>
            <a:r>
              <a:rPr lang="en-US" sz="1200" dirty="0">
                <a:solidFill>
                  <a:srgbClr val="BFBFBF"/>
                </a:solidFill>
              </a:rPr>
              <a:t> </a:t>
            </a:r>
            <a:r>
              <a:rPr lang="en-US" sz="1200" dirty="0" err="1">
                <a:solidFill>
                  <a:srgbClr val="BFBFBF"/>
                </a:solidFill>
              </a:rPr>
              <a:t>durch</a:t>
            </a:r>
            <a:r>
              <a:rPr lang="en-US" sz="1200" dirty="0">
                <a:solidFill>
                  <a:srgbClr val="BFBFBF"/>
                </a:solidFill>
              </a:rPr>
              <a:t> </a:t>
            </a:r>
            <a:r>
              <a:rPr lang="en-US" sz="1200" dirty="0" err="1">
                <a:solidFill>
                  <a:srgbClr val="BFBFBF"/>
                </a:solidFill>
              </a:rPr>
              <a:t>eine</a:t>
            </a:r>
            <a:r>
              <a:rPr lang="en-US" sz="1200" dirty="0">
                <a:solidFill>
                  <a:srgbClr val="BFBFBF"/>
                </a:solidFill>
              </a:rPr>
              <a:t> </a:t>
            </a:r>
            <a:r>
              <a:rPr lang="en-US" sz="1200" i="1" dirty="0">
                <a:solidFill>
                  <a:srgbClr val="BFBFBF"/>
                </a:solidFill>
              </a:rPr>
              <a:t>adaptive </a:t>
            </a:r>
            <a:r>
              <a:rPr lang="en-US" sz="1200" dirty="0" err="1">
                <a:solidFill>
                  <a:srgbClr val="BFBFBF"/>
                </a:solidFill>
              </a:rPr>
              <a:t>Immunantwort</a:t>
            </a:r>
            <a:r>
              <a:rPr lang="en-US" sz="1200" dirty="0">
                <a:solidFill>
                  <a:srgbClr val="BFBFBF"/>
                </a:solidFill>
              </a:rPr>
              <a:t> </a:t>
            </a:r>
            <a:r>
              <a:rPr lang="en-US" sz="1200" dirty="0" err="1">
                <a:solidFill>
                  <a:srgbClr val="BFBFBF"/>
                </a:solidFill>
              </a:rPr>
              <a:t>vermittelt</a:t>
            </a:r>
            <a:r>
              <a:rPr lang="en-US" sz="1200" dirty="0">
                <a:solidFill>
                  <a:srgbClr val="BFBFBF"/>
                </a:solidFill>
              </a:rPr>
              <a:t>: </a:t>
            </a:r>
            <a:r>
              <a:rPr lang="en-US" sz="1200" dirty="0" err="1">
                <a:solidFill>
                  <a:srgbClr val="BFBFBF"/>
                </a:solidFill>
              </a:rPr>
              <a:t>phakoantigenes</a:t>
            </a:r>
            <a:r>
              <a:rPr lang="en-US" sz="1200" dirty="0">
                <a:solidFill>
                  <a:srgbClr val="BFBFBF"/>
                </a:solidFill>
              </a:rPr>
              <a:t> </a:t>
            </a:r>
            <a:r>
              <a:rPr lang="en-US" sz="1200" dirty="0" err="1">
                <a:solidFill>
                  <a:srgbClr val="BFBFBF"/>
                </a:solidFill>
              </a:rPr>
              <a:t>Glaukom</a:t>
            </a:r>
            <a:endParaRPr sz="1200" dirty="0">
              <a:solidFill>
                <a:srgbClr val="BFBFBF"/>
              </a:solidFill>
            </a:endParaRPr>
          </a:p>
          <a:p>
            <a:pPr marL="342900" lvl="0" indent="-316230" algn="l" rtl="0">
              <a:spcBef>
                <a:spcPts val="240"/>
              </a:spcBef>
              <a:spcAft>
                <a:spcPts val="0"/>
              </a:spcAft>
              <a:buClr>
                <a:srgbClr val="BFBFBF"/>
              </a:buClr>
              <a:buSzPts val="840"/>
              <a:buChar char="●"/>
            </a:pPr>
            <a:r>
              <a:rPr lang="en-US" sz="1200" dirty="0" err="1">
                <a:solidFill>
                  <a:srgbClr val="BFBFBF"/>
                </a:solidFill>
              </a:rPr>
              <a:t>Assoziiert</a:t>
            </a:r>
            <a:r>
              <a:rPr lang="en-US" sz="1200" dirty="0">
                <a:solidFill>
                  <a:srgbClr val="BFBFBF"/>
                </a:solidFill>
              </a:rPr>
              <a:t> </a:t>
            </a:r>
            <a:r>
              <a:rPr lang="en-US" sz="1200" dirty="0" err="1">
                <a:solidFill>
                  <a:srgbClr val="BFBFBF"/>
                </a:solidFill>
              </a:rPr>
              <a:t>mit</a:t>
            </a:r>
            <a:r>
              <a:rPr lang="en-US" sz="1200" dirty="0">
                <a:solidFill>
                  <a:srgbClr val="BFBFBF"/>
                </a:solidFill>
              </a:rPr>
              <a:t> </a:t>
            </a:r>
            <a:r>
              <a:rPr lang="en-US" sz="1200" b="1" dirty="0"/>
              <a:t>maturer</a:t>
            </a:r>
            <a:r>
              <a:rPr lang="en-US" sz="1200" dirty="0">
                <a:solidFill>
                  <a:srgbClr val="BFBFBF"/>
                </a:solidFill>
              </a:rPr>
              <a:t>/</a:t>
            </a:r>
            <a:r>
              <a:rPr lang="en-US" sz="1200" dirty="0" err="1">
                <a:solidFill>
                  <a:srgbClr val="BFBFBF"/>
                </a:solidFill>
              </a:rPr>
              <a:t>hypermaturer</a:t>
            </a:r>
            <a:r>
              <a:rPr lang="en-US" sz="1200" dirty="0">
                <a:solidFill>
                  <a:srgbClr val="BFBFBF"/>
                </a:solidFill>
              </a:rPr>
              <a:t> </a:t>
            </a:r>
            <a:r>
              <a:rPr lang="en-US" sz="1200" b="1" dirty="0" err="1"/>
              <a:t>Katarakt</a:t>
            </a:r>
            <a:r>
              <a:rPr lang="en-US" sz="1200" dirty="0">
                <a:solidFill>
                  <a:srgbClr val="BFBFBF"/>
                </a:solidFill>
              </a:rPr>
              <a:t>: </a:t>
            </a:r>
            <a:r>
              <a:rPr lang="en-US" sz="1200" dirty="0" err="1">
                <a:solidFill>
                  <a:srgbClr val="BFBFBF"/>
                </a:solidFill>
              </a:rPr>
              <a:t>phakolytisches</a:t>
            </a:r>
            <a:r>
              <a:rPr lang="en-US" sz="1200" dirty="0">
                <a:solidFill>
                  <a:srgbClr val="BFBFBF"/>
                </a:solidFill>
              </a:rPr>
              <a:t> </a:t>
            </a:r>
            <a:r>
              <a:rPr lang="en-US" sz="1200" dirty="0" err="1">
                <a:solidFill>
                  <a:srgbClr val="BFBFBF"/>
                </a:solidFill>
              </a:rPr>
              <a:t>Glaukom</a:t>
            </a:r>
            <a:endParaRPr sz="1200" dirty="0">
              <a:solidFill>
                <a:srgbClr val="BFBFBF"/>
              </a:solidFill>
            </a:endParaRPr>
          </a:p>
        </p:txBody>
      </p:sp>
      <p:sp>
        <p:nvSpPr>
          <p:cNvPr id="675" name="Google Shape;675;p61"/>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676" name="Google Shape;676;p61"/>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61</a:t>
            </a:fld>
            <a:endParaRPr sz="1000" b="0" i="0" u="none" strike="noStrike" cap="none">
              <a:solidFill>
                <a:srgbClr val="000000"/>
              </a:solidFill>
              <a:latin typeface="Arial"/>
              <a:ea typeface="Arial"/>
              <a:cs typeface="Arial"/>
              <a:sym typeface="Arial"/>
            </a:endParaRPr>
          </a:p>
        </p:txBody>
      </p:sp>
      <p:sp>
        <p:nvSpPr>
          <p:cNvPr id="678" name="Google Shape;678;p61"/>
          <p:cNvSpPr txBox="1"/>
          <p:nvPr/>
        </p:nvSpPr>
        <p:spPr>
          <a:xfrm>
            <a:off x="1247361" y="3299791"/>
            <a:ext cx="6914100" cy="5799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Was ist eine </a:t>
            </a:r>
            <a:r>
              <a:rPr lang="en-US" sz="1200">
                <a:solidFill>
                  <a:srgbClr val="0000FF"/>
                </a:solidFill>
              </a:rPr>
              <a:t>mature Katarakt</a:t>
            </a:r>
            <a:r>
              <a:rPr lang="en-US" sz="1200" i="1">
                <a:solidFill>
                  <a:srgbClr val="0000FF"/>
                </a:solidFill>
              </a:rPr>
              <a:t>?</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0000FF"/>
                </a:solidFill>
              </a:rPr>
              <a:t>Eine kortikale Katarakt, die bis zur vollständigen Beteiligung des gesamten Linsenkortex fortgeschritten ist.</a:t>
            </a:r>
            <a:endParaRPr sz="1200" i="1">
              <a:solidFill>
                <a:srgbClr val="0000FF"/>
              </a:solidFil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3" name="Google Shape;683;p6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62</a:t>
            </a:fld>
            <a:endParaRPr/>
          </a:p>
        </p:txBody>
      </p:sp>
      <p:sp>
        <p:nvSpPr>
          <p:cNvPr id="684" name="Google Shape;684;p62"/>
          <p:cNvSpPr txBox="1"/>
          <p:nvPr/>
        </p:nvSpPr>
        <p:spPr>
          <a:xfrm>
            <a:off x="3678177" y="5901964"/>
            <a:ext cx="17877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chemeClr val="dk1"/>
                </a:solidFill>
              </a:rPr>
              <a:t>Mature Katarakt</a:t>
            </a:r>
            <a:endParaRPr/>
          </a:p>
        </p:txBody>
      </p:sp>
      <p:pic>
        <p:nvPicPr>
          <p:cNvPr id="685" name="Google Shape;685;p62"/>
          <p:cNvPicPr preferRelativeResize="0"/>
          <p:nvPr/>
        </p:nvPicPr>
        <p:blipFill rotWithShape="1">
          <a:blip r:embed="rId3">
            <a:alphaModFix/>
          </a:blip>
          <a:srcRect/>
          <a:stretch/>
        </p:blipFill>
        <p:spPr>
          <a:xfrm>
            <a:off x="1563756" y="1343206"/>
            <a:ext cx="6016487" cy="4171588"/>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689"/>
        <p:cNvGrpSpPr/>
        <p:nvPr/>
      </p:nvGrpSpPr>
      <p:grpSpPr>
        <a:xfrm>
          <a:off x="0" y="0"/>
          <a:ext cx="0" cy="0"/>
          <a:chOff x="0" y="0"/>
          <a:chExt cx="0" cy="0"/>
        </a:xfrm>
      </p:grpSpPr>
      <p:sp>
        <p:nvSpPr>
          <p:cNvPr id="690" name="Google Shape;690;p63"/>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F</a:t>
            </a:r>
            <a:endParaRPr dirty="0"/>
          </a:p>
        </p:txBody>
      </p:sp>
      <p:sp>
        <p:nvSpPr>
          <p:cNvPr id="691" name="Google Shape;691;p63"/>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dirty="0">
                <a:solidFill>
                  <a:srgbClr val="BFBFBF"/>
                </a:solidFill>
              </a:rPr>
              <a:t>Auch </a:t>
            </a:r>
            <a:r>
              <a:rPr lang="en-US" sz="1200" dirty="0" err="1">
                <a:solidFill>
                  <a:srgbClr val="BFBFBF"/>
                </a:solidFill>
              </a:rPr>
              <a:t>bekannt</a:t>
            </a:r>
            <a:r>
              <a:rPr lang="en-US" sz="1200" dirty="0">
                <a:solidFill>
                  <a:srgbClr val="BFBFBF"/>
                </a:solidFill>
              </a:rPr>
              <a:t> </a:t>
            </a:r>
            <a:r>
              <a:rPr lang="en-US" sz="1200" dirty="0" err="1">
                <a:solidFill>
                  <a:srgbClr val="BFBFBF"/>
                </a:solidFill>
              </a:rPr>
              <a:t>als</a:t>
            </a:r>
            <a:r>
              <a:rPr lang="en-US" sz="1200" dirty="0">
                <a:solidFill>
                  <a:srgbClr val="BFBFBF"/>
                </a:solidFill>
              </a:rPr>
              <a:t> </a:t>
            </a:r>
            <a:r>
              <a:rPr lang="en-US" sz="1200" i="1" dirty="0" err="1">
                <a:solidFill>
                  <a:srgbClr val="BFBFBF"/>
                </a:solidFill>
              </a:rPr>
              <a:t>phakoanaphylaktisches</a:t>
            </a:r>
            <a:r>
              <a:rPr lang="en-US" sz="1200" i="1" dirty="0">
                <a:solidFill>
                  <a:srgbClr val="BFBFBF"/>
                </a:solidFill>
              </a:rPr>
              <a:t> </a:t>
            </a:r>
            <a:r>
              <a:rPr lang="en-US" sz="1200" i="1" dirty="0" err="1">
                <a:solidFill>
                  <a:srgbClr val="BFBFBF"/>
                </a:solidFill>
              </a:rPr>
              <a:t>Glaukom</a:t>
            </a:r>
            <a:r>
              <a:rPr lang="en-US" sz="1200" dirty="0">
                <a:solidFill>
                  <a:srgbClr val="BFBFBF"/>
                </a:solidFill>
              </a:rPr>
              <a:t>: </a:t>
            </a:r>
            <a:r>
              <a:rPr lang="en-US" sz="1200" dirty="0" err="1">
                <a:solidFill>
                  <a:srgbClr val="BFBFBF"/>
                </a:solidFill>
              </a:rPr>
              <a:t>phakoantigenes</a:t>
            </a:r>
            <a:r>
              <a:rPr lang="en-US" sz="1200" dirty="0">
                <a:solidFill>
                  <a:srgbClr val="BFBFBF"/>
                </a:solidFill>
              </a:rPr>
              <a:t> </a:t>
            </a:r>
            <a:r>
              <a:rPr lang="en-US" sz="1200" dirty="0" err="1">
                <a:solidFill>
                  <a:srgbClr val="BFBFBF"/>
                </a:solidFill>
              </a:rPr>
              <a:t>Glaukom</a:t>
            </a:r>
            <a:endParaRPr sz="2200" dirty="0">
              <a:solidFill>
                <a:srgbClr val="BFBFBF"/>
              </a:solidFill>
            </a:endParaRPr>
          </a:p>
          <a:p>
            <a:pPr marL="342900" lvl="0" indent="-316230" algn="l" rtl="0">
              <a:spcBef>
                <a:spcPts val="240"/>
              </a:spcBef>
              <a:spcAft>
                <a:spcPts val="0"/>
              </a:spcAft>
              <a:buClr>
                <a:srgbClr val="BFBFBF"/>
              </a:buClr>
              <a:buSzPts val="840"/>
              <a:buChar char="●"/>
            </a:pPr>
            <a:r>
              <a:rPr lang="en-US" sz="1200" dirty="0">
                <a:solidFill>
                  <a:srgbClr val="BFBFBF"/>
                </a:solidFill>
              </a:rPr>
              <a:t>In der Regel </a:t>
            </a:r>
            <a:r>
              <a:rPr lang="en-US" sz="1200" dirty="0" err="1">
                <a:solidFill>
                  <a:srgbClr val="BFBFBF"/>
                </a:solidFill>
              </a:rPr>
              <a:t>einseitig</a:t>
            </a:r>
            <a:r>
              <a:rPr lang="en-US" sz="1200" dirty="0">
                <a:solidFill>
                  <a:srgbClr val="BFBFBF"/>
                </a:solidFill>
              </a:rPr>
              <a:t>: alle</a:t>
            </a:r>
            <a:endParaRPr sz="1200" dirty="0">
              <a:solidFill>
                <a:srgbClr val="BFBFBF"/>
              </a:solidFill>
            </a:endParaRPr>
          </a:p>
          <a:p>
            <a:pPr marL="342900" lvl="0" indent="-316230" algn="l" rtl="0">
              <a:spcBef>
                <a:spcPts val="240"/>
              </a:spcBef>
              <a:spcAft>
                <a:spcPts val="0"/>
              </a:spcAft>
              <a:buClr>
                <a:srgbClr val="BFBFBF"/>
              </a:buClr>
              <a:buSzPts val="840"/>
              <a:buChar char="●"/>
            </a:pPr>
            <a:r>
              <a:rPr lang="en-US" sz="1200" dirty="0" err="1">
                <a:solidFill>
                  <a:srgbClr val="BFBFBF"/>
                </a:solidFill>
              </a:rPr>
              <a:t>Wird</a:t>
            </a:r>
            <a:r>
              <a:rPr lang="en-US" sz="1200" dirty="0">
                <a:solidFill>
                  <a:srgbClr val="BFBFBF"/>
                </a:solidFill>
              </a:rPr>
              <a:t> </a:t>
            </a:r>
            <a:r>
              <a:rPr lang="en-US" sz="1200" dirty="0" err="1">
                <a:solidFill>
                  <a:srgbClr val="BFBFBF"/>
                </a:solidFill>
              </a:rPr>
              <a:t>durch</a:t>
            </a:r>
            <a:r>
              <a:rPr lang="en-US" sz="1200" dirty="0">
                <a:solidFill>
                  <a:srgbClr val="BFBFBF"/>
                </a:solidFill>
              </a:rPr>
              <a:t> </a:t>
            </a:r>
            <a:r>
              <a:rPr lang="en-US" sz="1200" dirty="0" err="1">
                <a:solidFill>
                  <a:srgbClr val="BFBFBF"/>
                </a:solidFill>
              </a:rPr>
              <a:t>eine</a:t>
            </a:r>
            <a:r>
              <a:rPr lang="en-US" sz="1200" dirty="0">
                <a:solidFill>
                  <a:srgbClr val="BFBFBF"/>
                </a:solidFill>
              </a:rPr>
              <a:t> </a:t>
            </a:r>
            <a:r>
              <a:rPr lang="en-US" sz="1200" i="1" dirty="0">
                <a:solidFill>
                  <a:srgbClr val="BFBFBF"/>
                </a:solidFill>
              </a:rPr>
              <a:t>adaptive </a:t>
            </a:r>
            <a:r>
              <a:rPr lang="en-US" sz="1200" dirty="0" err="1">
                <a:solidFill>
                  <a:srgbClr val="BFBFBF"/>
                </a:solidFill>
              </a:rPr>
              <a:t>Immunantwort</a:t>
            </a:r>
            <a:r>
              <a:rPr lang="en-US" sz="1200" dirty="0">
                <a:solidFill>
                  <a:srgbClr val="BFBFBF"/>
                </a:solidFill>
              </a:rPr>
              <a:t> </a:t>
            </a:r>
            <a:r>
              <a:rPr lang="en-US" sz="1200" dirty="0" err="1">
                <a:solidFill>
                  <a:srgbClr val="BFBFBF"/>
                </a:solidFill>
              </a:rPr>
              <a:t>vermittelt</a:t>
            </a:r>
            <a:r>
              <a:rPr lang="en-US" sz="1200" dirty="0">
                <a:solidFill>
                  <a:srgbClr val="BFBFBF"/>
                </a:solidFill>
              </a:rPr>
              <a:t>: </a:t>
            </a:r>
            <a:r>
              <a:rPr lang="en-US" sz="1200" dirty="0" err="1">
                <a:solidFill>
                  <a:srgbClr val="BFBFBF"/>
                </a:solidFill>
              </a:rPr>
              <a:t>phakoantigenes</a:t>
            </a:r>
            <a:r>
              <a:rPr lang="en-US" sz="1200" dirty="0">
                <a:solidFill>
                  <a:srgbClr val="BFBFBF"/>
                </a:solidFill>
              </a:rPr>
              <a:t> </a:t>
            </a:r>
            <a:r>
              <a:rPr lang="en-US" sz="1200" dirty="0" err="1">
                <a:solidFill>
                  <a:srgbClr val="BFBFBF"/>
                </a:solidFill>
              </a:rPr>
              <a:t>Glaukom</a:t>
            </a:r>
            <a:endParaRPr sz="1200" dirty="0">
              <a:solidFill>
                <a:srgbClr val="BFBFBF"/>
              </a:solidFill>
            </a:endParaRPr>
          </a:p>
          <a:p>
            <a:pPr marL="342900" lvl="0" indent="-316230" algn="l" rtl="0">
              <a:spcBef>
                <a:spcPts val="240"/>
              </a:spcBef>
              <a:spcAft>
                <a:spcPts val="0"/>
              </a:spcAft>
              <a:buClr>
                <a:srgbClr val="BFBFBF"/>
              </a:buClr>
              <a:buSzPts val="840"/>
              <a:buChar char="●"/>
            </a:pPr>
            <a:r>
              <a:rPr lang="en-US" sz="1200" dirty="0" err="1">
                <a:solidFill>
                  <a:srgbClr val="BFBFBF"/>
                </a:solidFill>
              </a:rPr>
              <a:t>Assoziiert</a:t>
            </a:r>
            <a:r>
              <a:rPr lang="en-US" sz="1200" dirty="0">
                <a:solidFill>
                  <a:srgbClr val="BFBFBF"/>
                </a:solidFill>
              </a:rPr>
              <a:t> </a:t>
            </a:r>
            <a:r>
              <a:rPr lang="en-US" sz="1200" dirty="0" err="1">
                <a:solidFill>
                  <a:srgbClr val="BFBFBF"/>
                </a:solidFill>
              </a:rPr>
              <a:t>mit</a:t>
            </a:r>
            <a:r>
              <a:rPr lang="en-US" sz="1200" dirty="0">
                <a:solidFill>
                  <a:srgbClr val="BFBFBF"/>
                </a:solidFill>
              </a:rPr>
              <a:t> </a:t>
            </a:r>
            <a:r>
              <a:rPr lang="en-US" sz="1200" b="1" dirty="0"/>
              <a:t>maturer/</a:t>
            </a:r>
            <a:r>
              <a:rPr lang="en-US" sz="1200" b="1" dirty="0" err="1"/>
              <a:t>hypermaturer</a:t>
            </a:r>
            <a:r>
              <a:rPr lang="en-US" sz="1200" dirty="0">
                <a:solidFill>
                  <a:srgbClr val="BFBFBF"/>
                </a:solidFill>
              </a:rPr>
              <a:t> </a:t>
            </a:r>
            <a:r>
              <a:rPr lang="en-US" sz="1200" b="1" dirty="0" err="1"/>
              <a:t>Katarakt</a:t>
            </a:r>
            <a:r>
              <a:rPr lang="en-US" sz="1200" dirty="0">
                <a:solidFill>
                  <a:srgbClr val="BFBFBF"/>
                </a:solidFill>
              </a:rPr>
              <a:t>: </a:t>
            </a:r>
            <a:r>
              <a:rPr lang="en-US" sz="1200" dirty="0" err="1">
                <a:solidFill>
                  <a:srgbClr val="BFBFBF"/>
                </a:solidFill>
              </a:rPr>
              <a:t>phakolytisches</a:t>
            </a:r>
            <a:r>
              <a:rPr lang="en-US" sz="1200" dirty="0">
                <a:solidFill>
                  <a:srgbClr val="BFBFBF"/>
                </a:solidFill>
              </a:rPr>
              <a:t> </a:t>
            </a:r>
            <a:r>
              <a:rPr lang="en-US" sz="1200" dirty="0" err="1">
                <a:solidFill>
                  <a:srgbClr val="BFBFBF"/>
                </a:solidFill>
              </a:rPr>
              <a:t>Glaukom</a:t>
            </a:r>
            <a:endParaRPr sz="1200" dirty="0">
              <a:solidFill>
                <a:srgbClr val="BFBFBF"/>
              </a:solidFill>
            </a:endParaRPr>
          </a:p>
        </p:txBody>
      </p:sp>
      <p:sp>
        <p:nvSpPr>
          <p:cNvPr id="692" name="Google Shape;692;p63"/>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693" name="Google Shape;693;p6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63</a:t>
            </a:fld>
            <a:endParaRPr sz="1000" b="0" i="0" u="none" strike="noStrike" cap="none">
              <a:solidFill>
                <a:srgbClr val="000000"/>
              </a:solidFill>
              <a:latin typeface="Arial"/>
              <a:ea typeface="Arial"/>
              <a:cs typeface="Arial"/>
              <a:sym typeface="Arial"/>
            </a:endParaRPr>
          </a:p>
        </p:txBody>
      </p:sp>
      <p:sp>
        <p:nvSpPr>
          <p:cNvPr id="695" name="Google Shape;695;p63"/>
          <p:cNvSpPr txBox="1"/>
          <p:nvPr/>
        </p:nvSpPr>
        <p:spPr>
          <a:xfrm>
            <a:off x="1247361" y="3299791"/>
            <a:ext cx="6914100" cy="10107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Was ist eine </a:t>
            </a:r>
            <a:r>
              <a:rPr lang="en-US" sz="1200">
                <a:solidFill>
                  <a:srgbClr val="0000FF"/>
                </a:solidFill>
              </a:rPr>
              <a:t>mature Katarakt</a:t>
            </a:r>
            <a:r>
              <a:rPr lang="en-US" sz="1200" i="1">
                <a:solidFill>
                  <a:srgbClr val="0000FF"/>
                </a:solidFill>
              </a:rPr>
              <a:t>?</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0000FF"/>
                </a:solidFill>
              </a:rPr>
              <a:t>Eine kortikale Katarakt, die bis zur vollständigen Beteiligung des gesamten Linsenkortex fortgeschritten ist.</a:t>
            </a:r>
            <a:endParaRPr sz="1200" i="1">
              <a:solidFill>
                <a:srgbClr val="0000FF"/>
              </a:solidFill>
            </a:endParaRPr>
          </a:p>
          <a:p>
            <a:pPr marL="0" marR="0" lvl="0" indent="0" algn="l" rtl="0">
              <a:spcBef>
                <a:spcPts val="0"/>
              </a:spcBef>
              <a:spcAft>
                <a:spcPts val="0"/>
              </a:spcAft>
              <a:buNone/>
            </a:pPr>
            <a:endParaRPr sz="1600">
              <a:solidFill>
                <a:srgbClr val="0000FF"/>
              </a:solidFill>
              <a:latin typeface="Arial"/>
              <a:ea typeface="Arial"/>
              <a:cs typeface="Arial"/>
              <a:sym typeface="Arial"/>
            </a:endParaRPr>
          </a:p>
          <a:p>
            <a:pPr marL="0" marR="0" lvl="0" indent="0" algn="l" rtl="0">
              <a:spcBef>
                <a:spcPts val="0"/>
              </a:spcBef>
              <a:spcAft>
                <a:spcPts val="0"/>
              </a:spcAft>
              <a:buNone/>
            </a:pPr>
            <a:r>
              <a:rPr lang="en-US" sz="1200" i="1">
                <a:solidFill>
                  <a:srgbClr val="0000FF"/>
                </a:solidFill>
                <a:latin typeface="Arial"/>
                <a:ea typeface="Arial"/>
                <a:cs typeface="Arial"/>
                <a:sym typeface="Arial"/>
              </a:rPr>
              <a:t>Was ist eine </a:t>
            </a:r>
            <a:r>
              <a:rPr lang="en-US" sz="1200">
                <a:solidFill>
                  <a:srgbClr val="0000FF"/>
                </a:solidFill>
              </a:rPr>
              <a:t>hypermature</a:t>
            </a:r>
            <a:r>
              <a:rPr lang="en-US" sz="1200">
                <a:solidFill>
                  <a:srgbClr val="0000FF"/>
                </a:solidFill>
                <a:latin typeface="Arial"/>
                <a:ea typeface="Arial"/>
                <a:cs typeface="Arial"/>
                <a:sym typeface="Arial"/>
              </a:rPr>
              <a:t> Katarakt</a:t>
            </a:r>
            <a:r>
              <a:rPr lang="en-US" sz="1200" i="1">
                <a:solidFill>
                  <a:srgbClr val="0000FF"/>
                </a:solidFill>
                <a:latin typeface="Arial"/>
                <a:ea typeface="Arial"/>
                <a:cs typeface="Arial"/>
                <a:sym typeface="Arial"/>
              </a:rPr>
              <a:t>?</a:t>
            </a:r>
            <a:endParaRPr sz="1600">
              <a:solidFill>
                <a:srgbClr val="0000FF"/>
              </a:solidFill>
              <a:latin typeface="Arial"/>
              <a:ea typeface="Arial"/>
              <a:cs typeface="Arial"/>
              <a:sym typeface="Aria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699"/>
        <p:cNvGrpSpPr/>
        <p:nvPr/>
      </p:nvGrpSpPr>
      <p:grpSpPr>
        <a:xfrm>
          <a:off x="0" y="0"/>
          <a:ext cx="0" cy="0"/>
          <a:chOff x="0" y="0"/>
          <a:chExt cx="0" cy="0"/>
        </a:xfrm>
      </p:grpSpPr>
      <p:sp>
        <p:nvSpPr>
          <p:cNvPr id="700" name="Google Shape;700;p64"/>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F</a:t>
            </a:r>
            <a:endParaRPr dirty="0"/>
          </a:p>
        </p:txBody>
      </p:sp>
      <p:sp>
        <p:nvSpPr>
          <p:cNvPr id="701" name="Google Shape;701;p64"/>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dirty="0">
                <a:solidFill>
                  <a:srgbClr val="BFBFBF"/>
                </a:solidFill>
              </a:rPr>
              <a:t>Auch </a:t>
            </a:r>
            <a:r>
              <a:rPr lang="en-US" sz="1200" dirty="0" err="1">
                <a:solidFill>
                  <a:srgbClr val="BFBFBF"/>
                </a:solidFill>
              </a:rPr>
              <a:t>bekannt</a:t>
            </a:r>
            <a:r>
              <a:rPr lang="en-US" sz="1200" dirty="0">
                <a:solidFill>
                  <a:srgbClr val="BFBFBF"/>
                </a:solidFill>
              </a:rPr>
              <a:t> </a:t>
            </a:r>
            <a:r>
              <a:rPr lang="en-US" sz="1200" dirty="0" err="1">
                <a:solidFill>
                  <a:srgbClr val="BFBFBF"/>
                </a:solidFill>
              </a:rPr>
              <a:t>als</a:t>
            </a:r>
            <a:r>
              <a:rPr lang="en-US" sz="1200" dirty="0">
                <a:solidFill>
                  <a:srgbClr val="BFBFBF"/>
                </a:solidFill>
              </a:rPr>
              <a:t> </a:t>
            </a:r>
            <a:r>
              <a:rPr lang="en-US" sz="1200" i="1" dirty="0" err="1">
                <a:solidFill>
                  <a:srgbClr val="BFBFBF"/>
                </a:solidFill>
              </a:rPr>
              <a:t>phakoanaphylaktisches</a:t>
            </a:r>
            <a:r>
              <a:rPr lang="en-US" sz="1200" i="1" dirty="0">
                <a:solidFill>
                  <a:srgbClr val="BFBFBF"/>
                </a:solidFill>
              </a:rPr>
              <a:t> </a:t>
            </a:r>
            <a:r>
              <a:rPr lang="en-US" sz="1200" i="1" dirty="0" err="1">
                <a:solidFill>
                  <a:srgbClr val="BFBFBF"/>
                </a:solidFill>
              </a:rPr>
              <a:t>Glaukom</a:t>
            </a:r>
            <a:r>
              <a:rPr lang="en-US" sz="1200" dirty="0">
                <a:solidFill>
                  <a:srgbClr val="BFBFBF"/>
                </a:solidFill>
              </a:rPr>
              <a:t>: </a:t>
            </a:r>
            <a:r>
              <a:rPr lang="en-US" sz="1200" dirty="0" err="1">
                <a:solidFill>
                  <a:srgbClr val="BFBFBF"/>
                </a:solidFill>
              </a:rPr>
              <a:t>phakoantigenes</a:t>
            </a:r>
            <a:r>
              <a:rPr lang="en-US" sz="1200" dirty="0">
                <a:solidFill>
                  <a:srgbClr val="BFBFBF"/>
                </a:solidFill>
              </a:rPr>
              <a:t> </a:t>
            </a:r>
            <a:r>
              <a:rPr lang="en-US" sz="1200" dirty="0" err="1">
                <a:solidFill>
                  <a:srgbClr val="BFBFBF"/>
                </a:solidFill>
              </a:rPr>
              <a:t>Glaukom</a:t>
            </a:r>
            <a:endParaRPr sz="2200" dirty="0">
              <a:solidFill>
                <a:srgbClr val="BFBFBF"/>
              </a:solidFill>
            </a:endParaRPr>
          </a:p>
          <a:p>
            <a:pPr marL="342900" lvl="0" indent="-316230" algn="l" rtl="0">
              <a:spcBef>
                <a:spcPts val="240"/>
              </a:spcBef>
              <a:spcAft>
                <a:spcPts val="0"/>
              </a:spcAft>
              <a:buClr>
                <a:srgbClr val="BFBFBF"/>
              </a:buClr>
              <a:buSzPts val="840"/>
              <a:buChar char="●"/>
            </a:pPr>
            <a:r>
              <a:rPr lang="en-US" sz="1200" dirty="0">
                <a:solidFill>
                  <a:srgbClr val="BFBFBF"/>
                </a:solidFill>
              </a:rPr>
              <a:t>In der Regel </a:t>
            </a:r>
            <a:r>
              <a:rPr lang="en-US" sz="1200" dirty="0" err="1">
                <a:solidFill>
                  <a:srgbClr val="BFBFBF"/>
                </a:solidFill>
              </a:rPr>
              <a:t>einseitig</a:t>
            </a:r>
            <a:r>
              <a:rPr lang="en-US" sz="1200" dirty="0">
                <a:solidFill>
                  <a:srgbClr val="BFBFBF"/>
                </a:solidFill>
              </a:rPr>
              <a:t>: alle</a:t>
            </a:r>
            <a:endParaRPr sz="1200" dirty="0">
              <a:solidFill>
                <a:srgbClr val="BFBFBF"/>
              </a:solidFill>
            </a:endParaRPr>
          </a:p>
          <a:p>
            <a:pPr marL="342900" lvl="0" indent="-316230" algn="l" rtl="0">
              <a:spcBef>
                <a:spcPts val="240"/>
              </a:spcBef>
              <a:spcAft>
                <a:spcPts val="0"/>
              </a:spcAft>
              <a:buClr>
                <a:srgbClr val="BFBFBF"/>
              </a:buClr>
              <a:buSzPts val="840"/>
              <a:buChar char="●"/>
            </a:pPr>
            <a:r>
              <a:rPr lang="en-US" sz="1200" dirty="0" err="1">
                <a:solidFill>
                  <a:srgbClr val="BFBFBF"/>
                </a:solidFill>
              </a:rPr>
              <a:t>Wird</a:t>
            </a:r>
            <a:r>
              <a:rPr lang="en-US" sz="1200" dirty="0">
                <a:solidFill>
                  <a:srgbClr val="BFBFBF"/>
                </a:solidFill>
              </a:rPr>
              <a:t> </a:t>
            </a:r>
            <a:r>
              <a:rPr lang="en-US" sz="1200" dirty="0" err="1">
                <a:solidFill>
                  <a:srgbClr val="BFBFBF"/>
                </a:solidFill>
              </a:rPr>
              <a:t>durch</a:t>
            </a:r>
            <a:r>
              <a:rPr lang="en-US" sz="1200" dirty="0">
                <a:solidFill>
                  <a:srgbClr val="BFBFBF"/>
                </a:solidFill>
              </a:rPr>
              <a:t> </a:t>
            </a:r>
            <a:r>
              <a:rPr lang="en-US" sz="1200" dirty="0" err="1">
                <a:solidFill>
                  <a:srgbClr val="BFBFBF"/>
                </a:solidFill>
              </a:rPr>
              <a:t>eine</a:t>
            </a:r>
            <a:r>
              <a:rPr lang="en-US" sz="1200" dirty="0">
                <a:solidFill>
                  <a:srgbClr val="BFBFBF"/>
                </a:solidFill>
              </a:rPr>
              <a:t> </a:t>
            </a:r>
            <a:r>
              <a:rPr lang="en-US" sz="1200" i="1" dirty="0">
                <a:solidFill>
                  <a:srgbClr val="BFBFBF"/>
                </a:solidFill>
              </a:rPr>
              <a:t>adaptive </a:t>
            </a:r>
            <a:r>
              <a:rPr lang="en-US" sz="1200" dirty="0" err="1">
                <a:solidFill>
                  <a:srgbClr val="BFBFBF"/>
                </a:solidFill>
              </a:rPr>
              <a:t>Immunantwort</a:t>
            </a:r>
            <a:r>
              <a:rPr lang="en-US" sz="1200" dirty="0">
                <a:solidFill>
                  <a:srgbClr val="BFBFBF"/>
                </a:solidFill>
              </a:rPr>
              <a:t> </a:t>
            </a:r>
            <a:r>
              <a:rPr lang="en-US" sz="1200" dirty="0" err="1">
                <a:solidFill>
                  <a:srgbClr val="BFBFBF"/>
                </a:solidFill>
              </a:rPr>
              <a:t>vermittelt</a:t>
            </a:r>
            <a:r>
              <a:rPr lang="en-US" sz="1200" dirty="0">
                <a:solidFill>
                  <a:srgbClr val="BFBFBF"/>
                </a:solidFill>
              </a:rPr>
              <a:t>: </a:t>
            </a:r>
            <a:r>
              <a:rPr lang="en-US" sz="1200" dirty="0" err="1">
                <a:solidFill>
                  <a:srgbClr val="BFBFBF"/>
                </a:solidFill>
              </a:rPr>
              <a:t>phakoantigenes</a:t>
            </a:r>
            <a:r>
              <a:rPr lang="en-US" sz="1200" dirty="0">
                <a:solidFill>
                  <a:srgbClr val="BFBFBF"/>
                </a:solidFill>
              </a:rPr>
              <a:t> </a:t>
            </a:r>
            <a:r>
              <a:rPr lang="en-US" sz="1200" dirty="0" err="1">
                <a:solidFill>
                  <a:srgbClr val="BFBFBF"/>
                </a:solidFill>
              </a:rPr>
              <a:t>Glaukom</a:t>
            </a:r>
            <a:endParaRPr sz="1200" dirty="0">
              <a:solidFill>
                <a:srgbClr val="BFBFBF"/>
              </a:solidFill>
            </a:endParaRPr>
          </a:p>
          <a:p>
            <a:pPr marL="342900" lvl="0" indent="-316230" algn="l" rtl="0">
              <a:spcBef>
                <a:spcPts val="240"/>
              </a:spcBef>
              <a:spcAft>
                <a:spcPts val="0"/>
              </a:spcAft>
              <a:buClr>
                <a:srgbClr val="BFBFBF"/>
              </a:buClr>
              <a:buSzPts val="840"/>
              <a:buChar char="●"/>
            </a:pPr>
            <a:r>
              <a:rPr lang="en-US" sz="1200" dirty="0" err="1">
                <a:solidFill>
                  <a:srgbClr val="BFBFBF"/>
                </a:solidFill>
              </a:rPr>
              <a:t>Assoziiert</a:t>
            </a:r>
            <a:r>
              <a:rPr lang="en-US" sz="1200" dirty="0">
                <a:solidFill>
                  <a:srgbClr val="BFBFBF"/>
                </a:solidFill>
              </a:rPr>
              <a:t> </a:t>
            </a:r>
            <a:r>
              <a:rPr lang="en-US" sz="1200" dirty="0" err="1">
                <a:solidFill>
                  <a:srgbClr val="BFBFBF"/>
                </a:solidFill>
              </a:rPr>
              <a:t>mit</a:t>
            </a:r>
            <a:r>
              <a:rPr lang="en-US" sz="1200" dirty="0">
                <a:solidFill>
                  <a:srgbClr val="BFBFBF"/>
                </a:solidFill>
              </a:rPr>
              <a:t> </a:t>
            </a:r>
            <a:r>
              <a:rPr lang="en-US" sz="1200" b="1" dirty="0"/>
              <a:t>maturer/</a:t>
            </a:r>
            <a:r>
              <a:rPr lang="en-US" sz="1200" b="1" dirty="0" err="1"/>
              <a:t>hypermaturer</a:t>
            </a:r>
            <a:r>
              <a:rPr lang="en-US" sz="1200" dirty="0">
                <a:solidFill>
                  <a:srgbClr val="BFBFBF"/>
                </a:solidFill>
              </a:rPr>
              <a:t> </a:t>
            </a:r>
            <a:r>
              <a:rPr lang="en-US" sz="1200" b="1" dirty="0" err="1"/>
              <a:t>Katarakt</a:t>
            </a:r>
            <a:r>
              <a:rPr lang="en-US" sz="1200" dirty="0">
                <a:solidFill>
                  <a:srgbClr val="BFBFBF"/>
                </a:solidFill>
              </a:rPr>
              <a:t>: </a:t>
            </a:r>
            <a:r>
              <a:rPr lang="en-US" sz="1200" dirty="0" err="1">
                <a:solidFill>
                  <a:srgbClr val="BFBFBF"/>
                </a:solidFill>
              </a:rPr>
              <a:t>phakolytisches</a:t>
            </a:r>
            <a:r>
              <a:rPr lang="en-US" sz="1200" dirty="0">
                <a:solidFill>
                  <a:srgbClr val="BFBFBF"/>
                </a:solidFill>
              </a:rPr>
              <a:t> </a:t>
            </a:r>
            <a:r>
              <a:rPr lang="en-US" sz="1200" dirty="0" err="1">
                <a:solidFill>
                  <a:srgbClr val="BFBFBF"/>
                </a:solidFill>
              </a:rPr>
              <a:t>Glaukom</a:t>
            </a:r>
            <a:endParaRPr sz="1200" dirty="0">
              <a:solidFill>
                <a:srgbClr val="BFBFBF"/>
              </a:solidFill>
            </a:endParaRPr>
          </a:p>
        </p:txBody>
      </p:sp>
      <p:sp>
        <p:nvSpPr>
          <p:cNvPr id="702" name="Google Shape;702;p64"/>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703" name="Google Shape;703;p6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64</a:t>
            </a:fld>
            <a:endParaRPr sz="1000" b="0" i="0" u="none" strike="noStrike" cap="none">
              <a:solidFill>
                <a:srgbClr val="000000"/>
              </a:solidFill>
              <a:latin typeface="Arial"/>
              <a:ea typeface="Arial"/>
              <a:cs typeface="Arial"/>
              <a:sym typeface="Arial"/>
            </a:endParaRPr>
          </a:p>
        </p:txBody>
      </p:sp>
      <p:sp>
        <p:nvSpPr>
          <p:cNvPr id="705" name="Google Shape;705;p64"/>
          <p:cNvSpPr txBox="1"/>
          <p:nvPr/>
        </p:nvSpPr>
        <p:spPr>
          <a:xfrm>
            <a:off x="1247361" y="3299791"/>
            <a:ext cx="6914100" cy="13803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None/>
            </a:pPr>
            <a:r>
              <a:rPr lang="en-US" sz="1200" i="1">
                <a:solidFill>
                  <a:srgbClr val="0000FF"/>
                </a:solidFill>
              </a:rPr>
              <a:t>Was ist eine </a:t>
            </a:r>
            <a:r>
              <a:rPr lang="en-US" sz="1200">
                <a:solidFill>
                  <a:srgbClr val="0000FF"/>
                </a:solidFill>
              </a:rPr>
              <a:t>mature Katarakt</a:t>
            </a:r>
            <a:r>
              <a:rPr lang="en-US" sz="1200" i="1">
                <a:solidFill>
                  <a:srgbClr val="0000FF"/>
                </a:solidFill>
              </a:rPr>
              <a:t>?</a:t>
            </a:r>
            <a:endParaRPr>
              <a:solidFill>
                <a:schemeClr val="dk1"/>
              </a:solidFill>
            </a:endParaRPr>
          </a:p>
          <a:p>
            <a:pPr marL="0" lvl="0" indent="0" algn="l" rtl="0">
              <a:spcBef>
                <a:spcPts val="0"/>
              </a:spcBef>
              <a:spcAft>
                <a:spcPts val="0"/>
              </a:spcAft>
              <a:buNone/>
            </a:pPr>
            <a:r>
              <a:rPr lang="en-US" sz="1200">
                <a:solidFill>
                  <a:srgbClr val="0000FF"/>
                </a:solidFill>
              </a:rPr>
              <a:t>Eine kortikale Katarakt, die bis zur vollständigen Beteiligung des gesamten Linsenkortex fortgeschritten ist.</a:t>
            </a:r>
            <a:endParaRPr sz="1200" i="1">
              <a:solidFill>
                <a:srgbClr val="0000FF"/>
              </a:solidFill>
            </a:endParaRPr>
          </a:p>
          <a:p>
            <a:pPr marL="0" lvl="0" indent="0" algn="l" rtl="0">
              <a:spcBef>
                <a:spcPts val="0"/>
              </a:spcBef>
              <a:spcAft>
                <a:spcPts val="0"/>
              </a:spcAft>
              <a:buNone/>
            </a:pPr>
            <a:endParaRPr sz="1600">
              <a:solidFill>
                <a:srgbClr val="0000FF"/>
              </a:solidFill>
            </a:endParaRPr>
          </a:p>
          <a:p>
            <a:pPr marL="0" lvl="0" indent="0" algn="l" rtl="0">
              <a:spcBef>
                <a:spcPts val="0"/>
              </a:spcBef>
              <a:spcAft>
                <a:spcPts val="0"/>
              </a:spcAft>
              <a:buClr>
                <a:schemeClr val="dk1"/>
              </a:buClr>
              <a:buFont typeface="Arial"/>
              <a:buNone/>
            </a:pPr>
            <a:r>
              <a:rPr lang="en-US" sz="1200" i="1">
                <a:solidFill>
                  <a:srgbClr val="0000FF"/>
                </a:solidFill>
              </a:rPr>
              <a:t>Was ist eine </a:t>
            </a:r>
            <a:r>
              <a:rPr lang="en-US" sz="1200">
                <a:solidFill>
                  <a:srgbClr val="0000FF"/>
                </a:solidFill>
              </a:rPr>
              <a:t>hypermature Katarakt</a:t>
            </a:r>
            <a:r>
              <a:rPr lang="en-US" sz="1200" i="1">
                <a:solidFill>
                  <a:srgbClr val="0000FF"/>
                </a:solidFill>
              </a:rPr>
              <a:t>?</a:t>
            </a:r>
            <a:endParaRPr sz="1200" i="1">
              <a:solidFill>
                <a:srgbClr val="0000FF"/>
              </a:solidFill>
            </a:endParaRPr>
          </a:p>
          <a:p>
            <a:pPr marL="0" marR="0" lvl="0" indent="0" algn="l" rtl="0">
              <a:spcBef>
                <a:spcPts val="0"/>
              </a:spcBef>
              <a:spcAft>
                <a:spcPts val="0"/>
              </a:spcAft>
              <a:buNone/>
            </a:pPr>
            <a:r>
              <a:rPr lang="en-US" sz="1200">
                <a:solidFill>
                  <a:srgbClr val="0000FF"/>
                </a:solidFill>
              </a:rPr>
              <a:t>Mature Katarakte können Wasser einlagern und dadurch in eine intumeszente kortikale Katarakt übergehen.</a:t>
            </a:r>
            <a:endParaRPr/>
          </a:p>
        </p:txBody>
      </p:sp>
      <p:sp>
        <p:nvSpPr>
          <p:cNvPr id="706" name="Google Shape;706;p64"/>
          <p:cNvSpPr/>
          <p:nvPr/>
        </p:nvSpPr>
        <p:spPr>
          <a:xfrm>
            <a:off x="2998200" y="4266726"/>
            <a:ext cx="1230900" cy="310800"/>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geschwollen</a:t>
            </a:r>
            <a:endParaRPr sz="800">
              <a:solidFill>
                <a:schemeClr val="dk1"/>
              </a:solidFill>
              <a:latin typeface="Arial"/>
              <a:ea typeface="Arial"/>
              <a:cs typeface="Arial"/>
              <a:sym typeface="Aria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710"/>
        <p:cNvGrpSpPr/>
        <p:nvPr/>
      </p:nvGrpSpPr>
      <p:grpSpPr>
        <a:xfrm>
          <a:off x="0" y="0"/>
          <a:ext cx="0" cy="0"/>
          <a:chOff x="0" y="0"/>
          <a:chExt cx="0" cy="0"/>
        </a:xfrm>
      </p:grpSpPr>
      <p:sp>
        <p:nvSpPr>
          <p:cNvPr id="711" name="Google Shape;711;p65"/>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A</a:t>
            </a:r>
            <a:endParaRPr dirty="0"/>
          </a:p>
        </p:txBody>
      </p:sp>
      <p:sp>
        <p:nvSpPr>
          <p:cNvPr id="712" name="Google Shape;712;p65"/>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dirty="0">
                <a:solidFill>
                  <a:srgbClr val="BFBFBF"/>
                </a:solidFill>
              </a:rPr>
              <a:t>Auch </a:t>
            </a:r>
            <a:r>
              <a:rPr lang="en-US" sz="1200" dirty="0" err="1">
                <a:solidFill>
                  <a:srgbClr val="BFBFBF"/>
                </a:solidFill>
              </a:rPr>
              <a:t>bekannt</a:t>
            </a:r>
            <a:r>
              <a:rPr lang="en-US" sz="1200" dirty="0">
                <a:solidFill>
                  <a:srgbClr val="BFBFBF"/>
                </a:solidFill>
              </a:rPr>
              <a:t> </a:t>
            </a:r>
            <a:r>
              <a:rPr lang="en-US" sz="1200" dirty="0" err="1">
                <a:solidFill>
                  <a:srgbClr val="BFBFBF"/>
                </a:solidFill>
              </a:rPr>
              <a:t>als</a:t>
            </a:r>
            <a:r>
              <a:rPr lang="en-US" sz="1200" dirty="0">
                <a:solidFill>
                  <a:srgbClr val="BFBFBF"/>
                </a:solidFill>
              </a:rPr>
              <a:t> </a:t>
            </a:r>
            <a:r>
              <a:rPr lang="en-US" sz="1200" i="1" dirty="0" err="1">
                <a:solidFill>
                  <a:srgbClr val="BFBFBF"/>
                </a:solidFill>
              </a:rPr>
              <a:t>phakoanaphylaktisches</a:t>
            </a:r>
            <a:r>
              <a:rPr lang="en-US" sz="1200" i="1" dirty="0">
                <a:solidFill>
                  <a:srgbClr val="BFBFBF"/>
                </a:solidFill>
              </a:rPr>
              <a:t> </a:t>
            </a:r>
            <a:r>
              <a:rPr lang="en-US" sz="1200" i="1" dirty="0" err="1">
                <a:solidFill>
                  <a:srgbClr val="BFBFBF"/>
                </a:solidFill>
              </a:rPr>
              <a:t>Glaukom</a:t>
            </a:r>
            <a:r>
              <a:rPr lang="en-US" sz="1200" dirty="0">
                <a:solidFill>
                  <a:srgbClr val="BFBFBF"/>
                </a:solidFill>
              </a:rPr>
              <a:t>: </a:t>
            </a:r>
            <a:r>
              <a:rPr lang="en-US" sz="1200" dirty="0" err="1">
                <a:solidFill>
                  <a:srgbClr val="BFBFBF"/>
                </a:solidFill>
              </a:rPr>
              <a:t>phakoantigenes</a:t>
            </a:r>
            <a:r>
              <a:rPr lang="en-US" sz="1200" dirty="0">
                <a:solidFill>
                  <a:srgbClr val="BFBFBF"/>
                </a:solidFill>
              </a:rPr>
              <a:t> </a:t>
            </a:r>
            <a:r>
              <a:rPr lang="en-US" sz="1200" dirty="0" err="1">
                <a:solidFill>
                  <a:srgbClr val="BFBFBF"/>
                </a:solidFill>
              </a:rPr>
              <a:t>Glaukom</a:t>
            </a:r>
            <a:endParaRPr sz="2200" dirty="0">
              <a:solidFill>
                <a:srgbClr val="BFBFBF"/>
              </a:solidFill>
            </a:endParaRPr>
          </a:p>
          <a:p>
            <a:pPr marL="342900" lvl="0" indent="-316230" algn="l" rtl="0">
              <a:spcBef>
                <a:spcPts val="240"/>
              </a:spcBef>
              <a:spcAft>
                <a:spcPts val="0"/>
              </a:spcAft>
              <a:buClr>
                <a:srgbClr val="BFBFBF"/>
              </a:buClr>
              <a:buSzPts val="840"/>
              <a:buChar char="●"/>
            </a:pPr>
            <a:r>
              <a:rPr lang="en-US" sz="1200" dirty="0">
                <a:solidFill>
                  <a:srgbClr val="BFBFBF"/>
                </a:solidFill>
              </a:rPr>
              <a:t>In der Regel </a:t>
            </a:r>
            <a:r>
              <a:rPr lang="en-US" sz="1200" dirty="0" err="1">
                <a:solidFill>
                  <a:srgbClr val="BFBFBF"/>
                </a:solidFill>
              </a:rPr>
              <a:t>einseitig</a:t>
            </a:r>
            <a:r>
              <a:rPr lang="en-US" sz="1200" dirty="0">
                <a:solidFill>
                  <a:srgbClr val="BFBFBF"/>
                </a:solidFill>
              </a:rPr>
              <a:t>: alle</a:t>
            </a:r>
            <a:endParaRPr sz="1200" dirty="0">
              <a:solidFill>
                <a:srgbClr val="BFBFBF"/>
              </a:solidFill>
            </a:endParaRPr>
          </a:p>
          <a:p>
            <a:pPr marL="342900" lvl="0" indent="-316230" algn="l" rtl="0">
              <a:spcBef>
                <a:spcPts val="240"/>
              </a:spcBef>
              <a:spcAft>
                <a:spcPts val="0"/>
              </a:spcAft>
              <a:buClr>
                <a:srgbClr val="BFBFBF"/>
              </a:buClr>
              <a:buSzPts val="840"/>
              <a:buChar char="●"/>
            </a:pPr>
            <a:r>
              <a:rPr lang="en-US" sz="1200" dirty="0" err="1">
                <a:solidFill>
                  <a:srgbClr val="BFBFBF"/>
                </a:solidFill>
              </a:rPr>
              <a:t>Wird</a:t>
            </a:r>
            <a:r>
              <a:rPr lang="en-US" sz="1200" dirty="0">
                <a:solidFill>
                  <a:srgbClr val="BFBFBF"/>
                </a:solidFill>
              </a:rPr>
              <a:t> </a:t>
            </a:r>
            <a:r>
              <a:rPr lang="en-US" sz="1200" dirty="0" err="1">
                <a:solidFill>
                  <a:srgbClr val="BFBFBF"/>
                </a:solidFill>
              </a:rPr>
              <a:t>durch</a:t>
            </a:r>
            <a:r>
              <a:rPr lang="en-US" sz="1200" dirty="0">
                <a:solidFill>
                  <a:srgbClr val="BFBFBF"/>
                </a:solidFill>
              </a:rPr>
              <a:t> </a:t>
            </a:r>
            <a:r>
              <a:rPr lang="en-US" sz="1200" dirty="0" err="1">
                <a:solidFill>
                  <a:srgbClr val="BFBFBF"/>
                </a:solidFill>
              </a:rPr>
              <a:t>eine</a:t>
            </a:r>
            <a:r>
              <a:rPr lang="en-US" sz="1200" dirty="0">
                <a:solidFill>
                  <a:srgbClr val="BFBFBF"/>
                </a:solidFill>
              </a:rPr>
              <a:t> </a:t>
            </a:r>
            <a:r>
              <a:rPr lang="en-US" sz="1200" i="1" dirty="0">
                <a:solidFill>
                  <a:srgbClr val="BFBFBF"/>
                </a:solidFill>
              </a:rPr>
              <a:t>adaptive </a:t>
            </a:r>
            <a:r>
              <a:rPr lang="en-US" sz="1200" dirty="0" err="1">
                <a:solidFill>
                  <a:srgbClr val="BFBFBF"/>
                </a:solidFill>
              </a:rPr>
              <a:t>Immunantwort</a:t>
            </a:r>
            <a:r>
              <a:rPr lang="en-US" sz="1200" dirty="0">
                <a:solidFill>
                  <a:srgbClr val="BFBFBF"/>
                </a:solidFill>
              </a:rPr>
              <a:t> </a:t>
            </a:r>
            <a:r>
              <a:rPr lang="en-US" sz="1200" dirty="0" err="1">
                <a:solidFill>
                  <a:srgbClr val="BFBFBF"/>
                </a:solidFill>
              </a:rPr>
              <a:t>vermittelt</a:t>
            </a:r>
            <a:r>
              <a:rPr lang="en-US" sz="1200" dirty="0">
                <a:solidFill>
                  <a:srgbClr val="BFBFBF"/>
                </a:solidFill>
              </a:rPr>
              <a:t>: </a:t>
            </a:r>
            <a:r>
              <a:rPr lang="en-US" sz="1200" dirty="0" err="1">
                <a:solidFill>
                  <a:srgbClr val="BFBFBF"/>
                </a:solidFill>
              </a:rPr>
              <a:t>phakoantigenes</a:t>
            </a:r>
            <a:r>
              <a:rPr lang="en-US" sz="1200" dirty="0">
                <a:solidFill>
                  <a:srgbClr val="BFBFBF"/>
                </a:solidFill>
              </a:rPr>
              <a:t> </a:t>
            </a:r>
            <a:r>
              <a:rPr lang="en-US" sz="1200" dirty="0" err="1">
                <a:solidFill>
                  <a:srgbClr val="BFBFBF"/>
                </a:solidFill>
              </a:rPr>
              <a:t>Glaukom</a:t>
            </a:r>
            <a:endParaRPr sz="1200" dirty="0">
              <a:solidFill>
                <a:srgbClr val="BFBFBF"/>
              </a:solidFill>
            </a:endParaRPr>
          </a:p>
          <a:p>
            <a:pPr marL="342900" lvl="0" indent="-316230" algn="l" rtl="0">
              <a:spcBef>
                <a:spcPts val="240"/>
              </a:spcBef>
              <a:spcAft>
                <a:spcPts val="0"/>
              </a:spcAft>
              <a:buClr>
                <a:srgbClr val="BFBFBF"/>
              </a:buClr>
              <a:buSzPts val="840"/>
              <a:buChar char="●"/>
            </a:pPr>
            <a:r>
              <a:rPr lang="en-US" sz="1200" dirty="0" err="1">
                <a:solidFill>
                  <a:srgbClr val="BFBFBF"/>
                </a:solidFill>
              </a:rPr>
              <a:t>Assoziiert</a:t>
            </a:r>
            <a:r>
              <a:rPr lang="en-US" sz="1200" dirty="0">
                <a:solidFill>
                  <a:srgbClr val="BFBFBF"/>
                </a:solidFill>
              </a:rPr>
              <a:t> </a:t>
            </a:r>
            <a:r>
              <a:rPr lang="en-US" sz="1200" dirty="0" err="1">
                <a:solidFill>
                  <a:srgbClr val="BFBFBF"/>
                </a:solidFill>
              </a:rPr>
              <a:t>mit</a:t>
            </a:r>
            <a:r>
              <a:rPr lang="en-US" sz="1200" dirty="0">
                <a:solidFill>
                  <a:srgbClr val="BFBFBF"/>
                </a:solidFill>
              </a:rPr>
              <a:t> </a:t>
            </a:r>
            <a:r>
              <a:rPr lang="en-US" sz="1200" b="1" dirty="0"/>
              <a:t>maturer/</a:t>
            </a:r>
            <a:r>
              <a:rPr lang="en-US" sz="1200" b="1" dirty="0" err="1"/>
              <a:t>hypermaturer</a:t>
            </a:r>
            <a:r>
              <a:rPr lang="en-US" sz="1200" dirty="0">
                <a:solidFill>
                  <a:srgbClr val="BFBFBF"/>
                </a:solidFill>
              </a:rPr>
              <a:t> </a:t>
            </a:r>
            <a:r>
              <a:rPr lang="en-US" sz="1200" b="1" dirty="0" err="1"/>
              <a:t>Katarakt</a:t>
            </a:r>
            <a:r>
              <a:rPr lang="en-US" sz="1200" dirty="0">
                <a:solidFill>
                  <a:srgbClr val="BFBFBF"/>
                </a:solidFill>
              </a:rPr>
              <a:t>: </a:t>
            </a:r>
            <a:r>
              <a:rPr lang="en-US" sz="1200" dirty="0" err="1">
                <a:solidFill>
                  <a:srgbClr val="BFBFBF"/>
                </a:solidFill>
              </a:rPr>
              <a:t>phakolytisches</a:t>
            </a:r>
            <a:r>
              <a:rPr lang="en-US" sz="1200" dirty="0">
                <a:solidFill>
                  <a:srgbClr val="BFBFBF"/>
                </a:solidFill>
              </a:rPr>
              <a:t> </a:t>
            </a:r>
            <a:r>
              <a:rPr lang="en-US" sz="1200" dirty="0" err="1">
                <a:solidFill>
                  <a:srgbClr val="BFBFBF"/>
                </a:solidFill>
              </a:rPr>
              <a:t>Glaukom</a:t>
            </a:r>
            <a:endParaRPr sz="1200" dirty="0">
              <a:solidFill>
                <a:srgbClr val="BFBFBF"/>
              </a:solidFill>
            </a:endParaRPr>
          </a:p>
        </p:txBody>
      </p:sp>
      <p:sp>
        <p:nvSpPr>
          <p:cNvPr id="713" name="Google Shape;713;p65"/>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714" name="Google Shape;714;p6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65</a:t>
            </a:fld>
            <a:endParaRPr sz="1000" b="0" i="0" u="none" strike="noStrike" cap="none">
              <a:solidFill>
                <a:srgbClr val="000000"/>
              </a:solidFill>
              <a:latin typeface="Arial"/>
              <a:ea typeface="Arial"/>
              <a:cs typeface="Arial"/>
              <a:sym typeface="Arial"/>
            </a:endParaRPr>
          </a:p>
        </p:txBody>
      </p:sp>
      <p:sp>
        <p:nvSpPr>
          <p:cNvPr id="716" name="Google Shape;716;p65"/>
          <p:cNvSpPr txBox="1"/>
          <p:nvPr/>
        </p:nvSpPr>
        <p:spPr>
          <a:xfrm>
            <a:off x="1247361" y="3299791"/>
            <a:ext cx="6914100" cy="13803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Was ist eine </a:t>
            </a:r>
            <a:r>
              <a:rPr lang="en-US" sz="1200">
                <a:solidFill>
                  <a:srgbClr val="0000FF"/>
                </a:solidFill>
              </a:rPr>
              <a:t>mature Katarakt</a:t>
            </a:r>
            <a:r>
              <a:rPr lang="en-US" sz="1200" i="1">
                <a:solidFill>
                  <a:srgbClr val="0000FF"/>
                </a:solidFill>
              </a:rPr>
              <a:t>?</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0000FF"/>
                </a:solidFill>
              </a:rPr>
              <a:t>Eine kortikale Katarakt, die bis zur vollständigen Beteiligung des gesamten Linsenkortex fortgeschritten ist.</a:t>
            </a:r>
            <a:endParaRPr sz="1200" i="1">
              <a:solidFill>
                <a:srgbClr val="0000FF"/>
              </a:solidFill>
            </a:endParaRPr>
          </a:p>
          <a:p>
            <a:pPr marL="0" lvl="0" indent="0" algn="l" rtl="0">
              <a:spcBef>
                <a:spcPts val="0"/>
              </a:spcBef>
              <a:spcAft>
                <a:spcPts val="0"/>
              </a:spcAft>
              <a:buClr>
                <a:schemeClr val="dk1"/>
              </a:buClr>
              <a:buFont typeface="Arial"/>
              <a:buNone/>
            </a:pPr>
            <a:endParaRPr sz="1600">
              <a:solidFill>
                <a:srgbClr val="0000FF"/>
              </a:solidFill>
            </a:endParaRPr>
          </a:p>
          <a:p>
            <a:pPr marL="0" lvl="0" indent="0" algn="l" rtl="0">
              <a:spcBef>
                <a:spcPts val="0"/>
              </a:spcBef>
              <a:spcAft>
                <a:spcPts val="0"/>
              </a:spcAft>
              <a:buClr>
                <a:schemeClr val="dk1"/>
              </a:buClr>
              <a:buFont typeface="Arial"/>
              <a:buNone/>
            </a:pPr>
            <a:r>
              <a:rPr lang="en-US" sz="1200" i="1">
                <a:solidFill>
                  <a:srgbClr val="0000FF"/>
                </a:solidFill>
              </a:rPr>
              <a:t>Was ist eine </a:t>
            </a:r>
            <a:r>
              <a:rPr lang="en-US" sz="1200">
                <a:solidFill>
                  <a:srgbClr val="0000FF"/>
                </a:solidFill>
              </a:rPr>
              <a:t>hypermature Katarakt</a:t>
            </a:r>
            <a:r>
              <a:rPr lang="en-US" sz="1200" i="1">
                <a:solidFill>
                  <a:srgbClr val="0000FF"/>
                </a:solidFill>
              </a:rPr>
              <a:t>?</a:t>
            </a:r>
            <a:endParaRPr sz="1200" i="1">
              <a:solidFill>
                <a:srgbClr val="0000FF"/>
              </a:solidFill>
            </a:endParaRPr>
          </a:p>
          <a:p>
            <a:pPr marL="0" lvl="0" indent="0" algn="l" rtl="0">
              <a:spcBef>
                <a:spcPts val="0"/>
              </a:spcBef>
              <a:spcAft>
                <a:spcPts val="0"/>
              </a:spcAft>
              <a:buClr>
                <a:schemeClr val="dk1"/>
              </a:buClr>
              <a:buFont typeface="Arial"/>
              <a:buNone/>
            </a:pPr>
            <a:r>
              <a:rPr lang="en-US" sz="1200">
                <a:solidFill>
                  <a:srgbClr val="0000FF"/>
                </a:solidFill>
              </a:rPr>
              <a:t>Mature Katarakte können Wasser einlagern und dadurch in eine intumeszente kortikale Katarakt übergehen.</a:t>
            </a:r>
            <a:endParaRPr sz="1200" i="1">
              <a:solidFill>
                <a:srgbClr val="0000FF"/>
              </a:solidFil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720"/>
        <p:cNvGrpSpPr/>
        <p:nvPr/>
      </p:nvGrpSpPr>
      <p:grpSpPr>
        <a:xfrm>
          <a:off x="0" y="0"/>
          <a:ext cx="0" cy="0"/>
          <a:chOff x="0" y="0"/>
          <a:chExt cx="0" cy="0"/>
        </a:xfrm>
      </p:grpSpPr>
      <p:sp>
        <p:nvSpPr>
          <p:cNvPr id="721" name="Google Shape;721;p66"/>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A</a:t>
            </a:r>
            <a:endParaRPr dirty="0"/>
          </a:p>
        </p:txBody>
      </p:sp>
      <p:sp>
        <p:nvSpPr>
          <p:cNvPr id="722" name="Google Shape;722;p66"/>
          <p:cNvSpPr txBox="1">
            <a:spLocks noGrp="1"/>
          </p:cNvSpPr>
          <p:nvPr>
            <p:ph type="body" idx="1"/>
          </p:nvPr>
        </p:nvSpPr>
        <p:spPr>
          <a:xfrm>
            <a:off x="381000" y="680803"/>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a:t>
            </a:r>
            <a:r>
              <a:rPr lang="en-US" sz="1200" b="1"/>
              <a:t>maturer/hypermaturer</a:t>
            </a:r>
            <a:r>
              <a:rPr lang="en-US" sz="1200">
                <a:solidFill>
                  <a:srgbClr val="BFBFBF"/>
                </a:solidFill>
              </a:rPr>
              <a:t> </a:t>
            </a:r>
            <a:r>
              <a:rPr lang="en-US" sz="1200" b="1"/>
              <a:t>Katarakt</a:t>
            </a:r>
            <a:r>
              <a:rPr lang="en-US" sz="1200">
                <a:solidFill>
                  <a:srgbClr val="BFBFBF"/>
                </a:solidFill>
              </a:rPr>
              <a:t>: phakolytisches Glaukom</a:t>
            </a:r>
            <a:endParaRPr sz="1200">
              <a:solidFill>
                <a:srgbClr val="BFBFBF"/>
              </a:solidFill>
            </a:endParaRPr>
          </a:p>
        </p:txBody>
      </p:sp>
      <p:sp>
        <p:nvSpPr>
          <p:cNvPr id="723" name="Google Shape;723;p66"/>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724" name="Google Shape;724;p6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66</a:t>
            </a:fld>
            <a:endParaRPr sz="1000" b="0" i="0" u="none" strike="noStrike" cap="none">
              <a:solidFill>
                <a:srgbClr val="000000"/>
              </a:solidFill>
              <a:latin typeface="Arial"/>
              <a:ea typeface="Arial"/>
              <a:cs typeface="Arial"/>
              <a:sym typeface="Arial"/>
            </a:endParaRPr>
          </a:p>
        </p:txBody>
      </p:sp>
      <p:sp>
        <p:nvSpPr>
          <p:cNvPr id="726" name="Google Shape;726;p66"/>
          <p:cNvSpPr txBox="1"/>
          <p:nvPr/>
        </p:nvSpPr>
        <p:spPr>
          <a:xfrm>
            <a:off x="1247361" y="3299791"/>
            <a:ext cx="6914100" cy="15648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Was ist eine </a:t>
            </a:r>
            <a:r>
              <a:rPr lang="en-US" sz="1200">
                <a:solidFill>
                  <a:srgbClr val="0000FF"/>
                </a:solidFill>
              </a:rPr>
              <a:t>mature Katarakt</a:t>
            </a:r>
            <a:r>
              <a:rPr lang="en-US" sz="1200" i="1">
                <a:solidFill>
                  <a:srgbClr val="0000FF"/>
                </a:solidFill>
              </a:rPr>
              <a:t>?</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0000FF"/>
                </a:solidFill>
              </a:rPr>
              <a:t>Eine kortikale Katarakt, die bis zur vollständigen Beteiligung des gesamten Linsenkortex fortgeschritten ist.</a:t>
            </a:r>
            <a:endParaRPr sz="1200" i="1">
              <a:solidFill>
                <a:srgbClr val="0000FF"/>
              </a:solidFill>
            </a:endParaRPr>
          </a:p>
          <a:p>
            <a:pPr marL="0" lvl="0" indent="0" algn="l" rtl="0">
              <a:spcBef>
                <a:spcPts val="0"/>
              </a:spcBef>
              <a:spcAft>
                <a:spcPts val="0"/>
              </a:spcAft>
              <a:buClr>
                <a:schemeClr val="dk1"/>
              </a:buClr>
              <a:buFont typeface="Arial"/>
              <a:buNone/>
            </a:pPr>
            <a:endParaRPr sz="1600">
              <a:solidFill>
                <a:srgbClr val="0000FF"/>
              </a:solidFill>
            </a:endParaRPr>
          </a:p>
          <a:p>
            <a:pPr marL="0" lvl="0" indent="0" algn="l" rtl="0">
              <a:spcBef>
                <a:spcPts val="0"/>
              </a:spcBef>
              <a:spcAft>
                <a:spcPts val="0"/>
              </a:spcAft>
              <a:buClr>
                <a:schemeClr val="dk1"/>
              </a:buClr>
              <a:buFont typeface="Arial"/>
              <a:buNone/>
            </a:pPr>
            <a:r>
              <a:rPr lang="en-US" sz="1200" i="1">
                <a:solidFill>
                  <a:srgbClr val="0000FF"/>
                </a:solidFill>
              </a:rPr>
              <a:t>Was ist eine </a:t>
            </a:r>
            <a:r>
              <a:rPr lang="en-US" sz="1200">
                <a:solidFill>
                  <a:srgbClr val="0000FF"/>
                </a:solidFill>
              </a:rPr>
              <a:t>hypermature Katarakt</a:t>
            </a:r>
            <a:r>
              <a:rPr lang="en-US" sz="1200" i="1">
                <a:solidFill>
                  <a:srgbClr val="0000FF"/>
                </a:solidFill>
              </a:rPr>
              <a:t>?</a:t>
            </a:r>
            <a:endParaRPr sz="1200" i="1">
              <a:solidFill>
                <a:srgbClr val="0000FF"/>
              </a:solidFill>
            </a:endParaRPr>
          </a:p>
          <a:p>
            <a:pPr marL="0" marR="0" lvl="0" indent="0" algn="l" rtl="0">
              <a:spcBef>
                <a:spcPts val="0"/>
              </a:spcBef>
              <a:spcAft>
                <a:spcPts val="0"/>
              </a:spcAft>
              <a:buNone/>
            </a:pPr>
            <a:r>
              <a:rPr lang="en-US" sz="1200">
                <a:solidFill>
                  <a:srgbClr val="0000FF"/>
                </a:solidFill>
              </a:rPr>
              <a:t>Mature Katarakte können Wasser einlagern und dadurch in eine intumeszente kortikale Katarakt übergehen.</a:t>
            </a:r>
            <a:r>
              <a:rPr lang="en-US" sz="1200">
                <a:solidFill>
                  <a:srgbClr val="0000FF"/>
                </a:solidFill>
                <a:latin typeface="Arial"/>
                <a:ea typeface="Arial"/>
                <a:cs typeface="Arial"/>
                <a:sym typeface="Arial"/>
              </a:rPr>
              <a:t> </a:t>
            </a:r>
            <a:r>
              <a:rPr lang="en-US" sz="1200">
                <a:solidFill>
                  <a:schemeClr val="dk1"/>
                </a:solidFill>
              </a:rPr>
              <a:t>Eine </a:t>
            </a:r>
            <a:r>
              <a:rPr lang="en-US" sz="1200" i="1">
                <a:solidFill>
                  <a:schemeClr val="dk1"/>
                </a:solidFill>
              </a:rPr>
              <a:t>hypermature Katarakt</a:t>
            </a:r>
            <a:r>
              <a:rPr lang="en-US" sz="1200">
                <a:solidFill>
                  <a:schemeClr val="dk1"/>
                </a:solidFill>
              </a:rPr>
              <a:t> entsteht, wenn eine intumeszente Katarakt beginnt, Wasser und denaturierte Proteine durch die intakte vordere Linsenkapsel abzugeben.</a:t>
            </a:r>
            <a:r>
              <a:rPr lang="en-US" sz="1200">
                <a:solidFill>
                  <a:schemeClr val="dk1"/>
                </a:solidFill>
                <a:latin typeface="Arial"/>
                <a:ea typeface="Arial"/>
                <a:cs typeface="Arial"/>
                <a:sym typeface="Arial"/>
              </a:rPr>
              <a:t> </a:t>
            </a:r>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730"/>
        <p:cNvGrpSpPr/>
        <p:nvPr/>
      </p:nvGrpSpPr>
      <p:grpSpPr>
        <a:xfrm>
          <a:off x="0" y="0"/>
          <a:ext cx="0" cy="0"/>
          <a:chOff x="0" y="0"/>
          <a:chExt cx="0" cy="0"/>
        </a:xfrm>
      </p:grpSpPr>
      <p:sp>
        <p:nvSpPr>
          <p:cNvPr id="731" name="Google Shape;731;p67"/>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dirty="0">
                <a:solidFill>
                  <a:srgbClr val="BFBFBF"/>
                </a:solidFill>
              </a:rPr>
              <a:t>Auch </a:t>
            </a:r>
            <a:r>
              <a:rPr lang="en-US" sz="1200" dirty="0" err="1">
                <a:solidFill>
                  <a:srgbClr val="BFBFBF"/>
                </a:solidFill>
              </a:rPr>
              <a:t>bekannt</a:t>
            </a:r>
            <a:r>
              <a:rPr lang="en-US" sz="1200" dirty="0">
                <a:solidFill>
                  <a:srgbClr val="BFBFBF"/>
                </a:solidFill>
              </a:rPr>
              <a:t> </a:t>
            </a:r>
            <a:r>
              <a:rPr lang="en-US" sz="1200" dirty="0" err="1">
                <a:solidFill>
                  <a:srgbClr val="BFBFBF"/>
                </a:solidFill>
              </a:rPr>
              <a:t>als</a:t>
            </a:r>
            <a:r>
              <a:rPr lang="en-US" sz="1200" dirty="0">
                <a:solidFill>
                  <a:srgbClr val="BFBFBF"/>
                </a:solidFill>
              </a:rPr>
              <a:t> </a:t>
            </a:r>
            <a:r>
              <a:rPr lang="en-US" sz="1200" i="1" dirty="0" err="1">
                <a:solidFill>
                  <a:srgbClr val="BFBFBF"/>
                </a:solidFill>
              </a:rPr>
              <a:t>phakoanaphylaktisches</a:t>
            </a:r>
            <a:r>
              <a:rPr lang="en-US" sz="1200" i="1" dirty="0">
                <a:solidFill>
                  <a:srgbClr val="BFBFBF"/>
                </a:solidFill>
              </a:rPr>
              <a:t> </a:t>
            </a:r>
            <a:r>
              <a:rPr lang="en-US" sz="1200" i="1" dirty="0" err="1">
                <a:solidFill>
                  <a:srgbClr val="BFBFBF"/>
                </a:solidFill>
              </a:rPr>
              <a:t>Glaukom</a:t>
            </a:r>
            <a:r>
              <a:rPr lang="en-US" sz="1200" dirty="0">
                <a:solidFill>
                  <a:srgbClr val="BFBFBF"/>
                </a:solidFill>
              </a:rPr>
              <a:t>: </a:t>
            </a:r>
            <a:r>
              <a:rPr lang="en-US" sz="1200" dirty="0" err="1">
                <a:solidFill>
                  <a:srgbClr val="BFBFBF"/>
                </a:solidFill>
              </a:rPr>
              <a:t>phakoantigenes</a:t>
            </a:r>
            <a:r>
              <a:rPr lang="en-US" sz="1200" dirty="0">
                <a:solidFill>
                  <a:srgbClr val="BFBFBF"/>
                </a:solidFill>
              </a:rPr>
              <a:t> </a:t>
            </a:r>
            <a:r>
              <a:rPr lang="en-US" sz="1200" dirty="0" err="1">
                <a:solidFill>
                  <a:srgbClr val="BFBFBF"/>
                </a:solidFill>
              </a:rPr>
              <a:t>Glaukom</a:t>
            </a:r>
            <a:endParaRPr sz="2200" dirty="0">
              <a:solidFill>
                <a:srgbClr val="BFBFBF"/>
              </a:solidFill>
            </a:endParaRPr>
          </a:p>
          <a:p>
            <a:pPr marL="342900" lvl="0" indent="-316230" algn="l" rtl="0">
              <a:spcBef>
                <a:spcPts val="240"/>
              </a:spcBef>
              <a:spcAft>
                <a:spcPts val="0"/>
              </a:spcAft>
              <a:buClr>
                <a:srgbClr val="BFBFBF"/>
              </a:buClr>
              <a:buSzPts val="840"/>
              <a:buChar char="●"/>
            </a:pPr>
            <a:r>
              <a:rPr lang="en-US" sz="1200" dirty="0">
                <a:solidFill>
                  <a:srgbClr val="BFBFBF"/>
                </a:solidFill>
              </a:rPr>
              <a:t>In der Regel </a:t>
            </a:r>
            <a:r>
              <a:rPr lang="en-US" sz="1200" dirty="0" err="1">
                <a:solidFill>
                  <a:srgbClr val="BFBFBF"/>
                </a:solidFill>
              </a:rPr>
              <a:t>einseitig</a:t>
            </a:r>
            <a:r>
              <a:rPr lang="en-US" sz="1200" dirty="0">
                <a:solidFill>
                  <a:srgbClr val="BFBFBF"/>
                </a:solidFill>
              </a:rPr>
              <a:t>: alle</a:t>
            </a:r>
            <a:endParaRPr sz="1200" dirty="0">
              <a:solidFill>
                <a:srgbClr val="BFBFBF"/>
              </a:solidFill>
            </a:endParaRPr>
          </a:p>
          <a:p>
            <a:pPr marL="342900" lvl="0" indent="-316230" algn="l" rtl="0">
              <a:spcBef>
                <a:spcPts val="240"/>
              </a:spcBef>
              <a:spcAft>
                <a:spcPts val="0"/>
              </a:spcAft>
              <a:buClr>
                <a:srgbClr val="BFBFBF"/>
              </a:buClr>
              <a:buSzPts val="840"/>
              <a:buChar char="●"/>
            </a:pPr>
            <a:r>
              <a:rPr lang="en-US" sz="1200" dirty="0" err="1">
                <a:solidFill>
                  <a:srgbClr val="BFBFBF"/>
                </a:solidFill>
              </a:rPr>
              <a:t>Wird</a:t>
            </a:r>
            <a:r>
              <a:rPr lang="en-US" sz="1200" dirty="0">
                <a:solidFill>
                  <a:srgbClr val="BFBFBF"/>
                </a:solidFill>
              </a:rPr>
              <a:t> </a:t>
            </a:r>
            <a:r>
              <a:rPr lang="en-US" sz="1200" dirty="0" err="1">
                <a:solidFill>
                  <a:srgbClr val="BFBFBF"/>
                </a:solidFill>
              </a:rPr>
              <a:t>durch</a:t>
            </a:r>
            <a:r>
              <a:rPr lang="en-US" sz="1200" dirty="0">
                <a:solidFill>
                  <a:srgbClr val="BFBFBF"/>
                </a:solidFill>
              </a:rPr>
              <a:t> </a:t>
            </a:r>
            <a:r>
              <a:rPr lang="en-US" sz="1200" dirty="0" err="1">
                <a:solidFill>
                  <a:srgbClr val="BFBFBF"/>
                </a:solidFill>
              </a:rPr>
              <a:t>eine</a:t>
            </a:r>
            <a:r>
              <a:rPr lang="en-US" sz="1200" dirty="0">
                <a:solidFill>
                  <a:srgbClr val="BFBFBF"/>
                </a:solidFill>
              </a:rPr>
              <a:t> </a:t>
            </a:r>
            <a:r>
              <a:rPr lang="en-US" sz="1200" i="1" dirty="0">
                <a:solidFill>
                  <a:srgbClr val="BFBFBF"/>
                </a:solidFill>
              </a:rPr>
              <a:t>adaptive </a:t>
            </a:r>
            <a:r>
              <a:rPr lang="en-US" sz="1200" dirty="0" err="1">
                <a:solidFill>
                  <a:srgbClr val="BFBFBF"/>
                </a:solidFill>
              </a:rPr>
              <a:t>Immunantwort</a:t>
            </a:r>
            <a:r>
              <a:rPr lang="en-US" sz="1200" dirty="0">
                <a:solidFill>
                  <a:srgbClr val="BFBFBF"/>
                </a:solidFill>
              </a:rPr>
              <a:t> </a:t>
            </a:r>
            <a:r>
              <a:rPr lang="en-US" sz="1200" dirty="0" err="1">
                <a:solidFill>
                  <a:srgbClr val="BFBFBF"/>
                </a:solidFill>
              </a:rPr>
              <a:t>vermittelt</a:t>
            </a:r>
            <a:r>
              <a:rPr lang="en-US" sz="1200" dirty="0">
                <a:solidFill>
                  <a:srgbClr val="BFBFBF"/>
                </a:solidFill>
              </a:rPr>
              <a:t>: </a:t>
            </a:r>
            <a:r>
              <a:rPr lang="en-US" sz="1200" dirty="0" err="1">
                <a:solidFill>
                  <a:srgbClr val="BFBFBF"/>
                </a:solidFill>
              </a:rPr>
              <a:t>phakoantigenes</a:t>
            </a:r>
            <a:r>
              <a:rPr lang="en-US" sz="1200" dirty="0">
                <a:solidFill>
                  <a:srgbClr val="BFBFBF"/>
                </a:solidFill>
              </a:rPr>
              <a:t> </a:t>
            </a:r>
            <a:r>
              <a:rPr lang="en-US" sz="1200" dirty="0" err="1">
                <a:solidFill>
                  <a:srgbClr val="BFBFBF"/>
                </a:solidFill>
              </a:rPr>
              <a:t>Glaukom</a:t>
            </a:r>
            <a:endParaRPr sz="1200" dirty="0">
              <a:solidFill>
                <a:srgbClr val="BFBFBF"/>
              </a:solidFill>
            </a:endParaRPr>
          </a:p>
          <a:p>
            <a:pPr marL="342900" lvl="0" indent="-316230" algn="l" rtl="0">
              <a:spcBef>
                <a:spcPts val="240"/>
              </a:spcBef>
              <a:spcAft>
                <a:spcPts val="0"/>
              </a:spcAft>
              <a:buClr>
                <a:srgbClr val="BFBFBF"/>
              </a:buClr>
              <a:buSzPts val="840"/>
              <a:buChar char="●"/>
            </a:pPr>
            <a:r>
              <a:rPr lang="en-US" sz="1200" dirty="0" err="1">
                <a:solidFill>
                  <a:srgbClr val="BFBFBF"/>
                </a:solidFill>
              </a:rPr>
              <a:t>Assoziiert</a:t>
            </a:r>
            <a:r>
              <a:rPr lang="en-US" sz="1200" dirty="0">
                <a:solidFill>
                  <a:srgbClr val="BFBFBF"/>
                </a:solidFill>
              </a:rPr>
              <a:t> </a:t>
            </a:r>
            <a:r>
              <a:rPr lang="en-US" sz="1200" dirty="0" err="1">
                <a:solidFill>
                  <a:srgbClr val="BFBFBF"/>
                </a:solidFill>
              </a:rPr>
              <a:t>mit</a:t>
            </a:r>
            <a:r>
              <a:rPr lang="en-US" sz="1200" dirty="0">
                <a:solidFill>
                  <a:srgbClr val="BFBFBF"/>
                </a:solidFill>
              </a:rPr>
              <a:t> </a:t>
            </a:r>
            <a:r>
              <a:rPr lang="en-US" sz="1200" b="1" dirty="0">
                <a:solidFill>
                  <a:srgbClr val="BFBFBF"/>
                </a:solidFill>
              </a:rPr>
              <a:t>maturer/</a:t>
            </a:r>
            <a:r>
              <a:rPr lang="en-US" sz="1200" b="1" dirty="0" err="1">
                <a:solidFill>
                  <a:srgbClr val="BFBFBF"/>
                </a:solidFill>
              </a:rPr>
              <a:t>hypermaturer</a:t>
            </a:r>
            <a:r>
              <a:rPr lang="en-US" sz="1200" dirty="0">
                <a:solidFill>
                  <a:srgbClr val="BFBFBF"/>
                </a:solidFill>
              </a:rPr>
              <a:t> </a:t>
            </a:r>
            <a:r>
              <a:rPr lang="en-US" sz="1200" b="1" dirty="0" err="1">
                <a:solidFill>
                  <a:srgbClr val="BFBFBF"/>
                </a:solidFill>
              </a:rPr>
              <a:t>Katarakt</a:t>
            </a:r>
            <a:r>
              <a:rPr lang="en-US" sz="1200" dirty="0">
                <a:solidFill>
                  <a:srgbClr val="BFBFBF"/>
                </a:solidFill>
              </a:rPr>
              <a:t>: </a:t>
            </a:r>
            <a:r>
              <a:rPr lang="en-US" sz="1200" dirty="0" err="1">
                <a:solidFill>
                  <a:srgbClr val="BFBFBF"/>
                </a:solidFill>
              </a:rPr>
              <a:t>phakolytisches</a:t>
            </a:r>
            <a:r>
              <a:rPr lang="en-US" sz="1200" dirty="0">
                <a:solidFill>
                  <a:srgbClr val="BFBFBF"/>
                </a:solidFill>
              </a:rPr>
              <a:t> </a:t>
            </a:r>
            <a:r>
              <a:rPr lang="en-US" sz="1200" dirty="0" err="1">
                <a:solidFill>
                  <a:srgbClr val="BFBFBF"/>
                </a:solidFill>
              </a:rPr>
              <a:t>Glaukom</a:t>
            </a:r>
            <a:endParaRPr sz="1200" dirty="0">
              <a:solidFill>
                <a:srgbClr val="BFBFBF"/>
              </a:solidFill>
            </a:endParaRPr>
          </a:p>
        </p:txBody>
      </p:sp>
      <p:sp>
        <p:nvSpPr>
          <p:cNvPr id="732" name="Google Shape;732;p67"/>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733" name="Google Shape;733;p6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67</a:t>
            </a:fld>
            <a:endParaRPr sz="1000" b="0" i="0" u="none" strike="noStrike" cap="none">
              <a:solidFill>
                <a:srgbClr val="000000"/>
              </a:solidFill>
              <a:latin typeface="Arial"/>
              <a:ea typeface="Arial"/>
              <a:cs typeface="Arial"/>
              <a:sym typeface="Arial"/>
            </a:endParaRPr>
          </a:p>
        </p:txBody>
      </p:sp>
      <p:sp>
        <p:nvSpPr>
          <p:cNvPr id="735" name="Google Shape;735;p67"/>
          <p:cNvSpPr txBox="1"/>
          <p:nvPr/>
        </p:nvSpPr>
        <p:spPr>
          <a:xfrm>
            <a:off x="1247361" y="3299791"/>
            <a:ext cx="6914100" cy="15648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Was ist eine </a:t>
            </a:r>
            <a:r>
              <a:rPr lang="en-US" sz="1200" b="1">
                <a:solidFill>
                  <a:srgbClr val="0000FF"/>
                </a:solidFill>
              </a:rPr>
              <a:t>mature Katarakt</a:t>
            </a:r>
            <a:r>
              <a:rPr lang="en-US" sz="1200" i="1">
                <a:solidFill>
                  <a:srgbClr val="BFBFBF"/>
                </a:solidFill>
              </a:rPr>
              <a:t>?</a:t>
            </a:r>
            <a:endParaRPr>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Eine kortikale Katarakt, die bis zur vollständigen Beteiligung des gesamten Linsenkortex fortgeschritten ist.</a:t>
            </a:r>
            <a:endParaRPr sz="1200" i="1">
              <a:solidFill>
                <a:srgbClr val="BFBFBF"/>
              </a:solidFill>
            </a:endParaRPr>
          </a:p>
          <a:p>
            <a:pPr marL="0" lvl="0" indent="0" algn="l" rtl="0">
              <a:spcBef>
                <a:spcPts val="0"/>
              </a:spcBef>
              <a:spcAft>
                <a:spcPts val="0"/>
              </a:spcAft>
              <a:buClr>
                <a:schemeClr val="dk1"/>
              </a:buClr>
              <a:buFont typeface="Arial"/>
              <a:buNone/>
            </a:pPr>
            <a:endParaRPr sz="1600">
              <a:solidFill>
                <a:srgbClr val="BFBFBF"/>
              </a:solidFill>
            </a:endParaRPr>
          </a:p>
          <a:p>
            <a:pPr marL="0" lvl="0" indent="0" algn="l" rtl="0">
              <a:spcBef>
                <a:spcPts val="0"/>
              </a:spcBef>
              <a:spcAft>
                <a:spcPts val="0"/>
              </a:spcAft>
              <a:buClr>
                <a:schemeClr val="dk1"/>
              </a:buClr>
              <a:buFont typeface="Arial"/>
              <a:buNone/>
            </a:pPr>
            <a:r>
              <a:rPr lang="en-US" sz="1200" i="1">
                <a:solidFill>
                  <a:srgbClr val="BFBFBF"/>
                </a:solidFill>
              </a:rPr>
              <a:t>Was ist eine </a:t>
            </a:r>
            <a:r>
              <a:rPr lang="en-US" sz="1200">
                <a:solidFill>
                  <a:srgbClr val="BFBFBF"/>
                </a:solidFill>
              </a:rPr>
              <a:t>hypermature Katarakt</a:t>
            </a:r>
            <a:r>
              <a:rPr lang="en-US" sz="1200" i="1">
                <a:solidFill>
                  <a:srgbClr val="BFBFBF"/>
                </a:solidFill>
              </a:rPr>
              <a:t>?</a:t>
            </a:r>
            <a:endParaRPr sz="1200" i="1">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Mature Katarakte können Wasser einlagern und dadurch in eine intumeszente kortikale Katarakt übergehen. Eine </a:t>
            </a:r>
            <a:r>
              <a:rPr lang="en-US" sz="1200" i="1">
                <a:solidFill>
                  <a:srgbClr val="BFBFBF"/>
                </a:solidFill>
              </a:rPr>
              <a:t>hypermature Katarakt</a:t>
            </a:r>
            <a:r>
              <a:rPr lang="en-US" sz="1200">
                <a:solidFill>
                  <a:srgbClr val="BFBFBF"/>
                </a:solidFill>
              </a:rPr>
              <a:t> entsteht, wenn eine intumeszente Katarakt beginnt, Wasser und denaturierte Proteine durch die intakte vordere Linsenkapsel abzugeben. </a:t>
            </a:r>
            <a:endParaRPr sz="1200" i="1">
              <a:solidFill>
                <a:srgbClr val="BFBFBF"/>
              </a:solidFill>
            </a:endParaRPr>
          </a:p>
        </p:txBody>
      </p:sp>
      <p:sp>
        <p:nvSpPr>
          <p:cNvPr id="736" name="Google Shape;736;p67"/>
          <p:cNvSpPr txBox="1"/>
          <p:nvPr/>
        </p:nvSpPr>
        <p:spPr>
          <a:xfrm>
            <a:off x="296615" y="5374989"/>
            <a:ext cx="3672900" cy="672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u="sng" dirty="0" err="1">
                <a:solidFill>
                  <a:schemeClr val="dk1"/>
                </a:solidFill>
                <a:latin typeface="Arial"/>
                <a:ea typeface="Arial"/>
                <a:cs typeface="Arial"/>
                <a:sym typeface="Arial"/>
              </a:rPr>
              <a:t>Beachten</a:t>
            </a:r>
            <a:r>
              <a:rPr lang="en-US" sz="1200" i="1" u="sng" dirty="0">
                <a:solidFill>
                  <a:schemeClr val="dk1"/>
                </a:solidFill>
                <a:latin typeface="Arial"/>
                <a:ea typeface="Arial"/>
                <a:cs typeface="Arial"/>
                <a:sym typeface="Arial"/>
              </a:rPr>
              <a:t> Sie die </a:t>
            </a:r>
            <a:r>
              <a:rPr lang="en-US" sz="1200" i="1" u="sng" dirty="0" err="1">
                <a:solidFill>
                  <a:schemeClr val="dk1"/>
                </a:solidFill>
                <a:latin typeface="Arial"/>
                <a:ea typeface="Arial"/>
                <a:cs typeface="Arial"/>
                <a:sym typeface="Arial"/>
              </a:rPr>
              <a:t>Stadien</a:t>
            </a:r>
            <a:r>
              <a:rPr lang="en-US" sz="1200" i="1" u="sng" dirty="0">
                <a:solidFill>
                  <a:schemeClr val="dk1"/>
                </a:solidFill>
                <a:latin typeface="Arial"/>
                <a:ea typeface="Arial"/>
                <a:cs typeface="Arial"/>
                <a:sym typeface="Arial"/>
              </a:rPr>
              <a:t>:</a:t>
            </a:r>
            <a:endParaRPr dirty="0"/>
          </a:p>
          <a:p>
            <a:pPr marL="0" marR="0" lvl="0" indent="0" algn="l" rtl="0">
              <a:spcBef>
                <a:spcPts val="0"/>
              </a:spcBef>
              <a:spcAft>
                <a:spcPts val="0"/>
              </a:spcAft>
              <a:buNone/>
            </a:pPr>
            <a:endParaRPr sz="1800" i="1" u="sng" dirty="0">
              <a:solidFill>
                <a:schemeClr val="dk1"/>
              </a:solidFill>
              <a:latin typeface="Arial"/>
              <a:ea typeface="Arial"/>
              <a:cs typeface="Arial"/>
              <a:sym typeface="Arial"/>
            </a:endParaRPr>
          </a:p>
          <a:p>
            <a:pPr marL="0" marR="0" lvl="0" indent="0" algn="l" rtl="0">
              <a:spcBef>
                <a:spcPts val="0"/>
              </a:spcBef>
              <a:spcAft>
                <a:spcPts val="0"/>
              </a:spcAft>
              <a:buNone/>
            </a:pPr>
            <a:r>
              <a:rPr lang="en-US" sz="1200" dirty="0">
                <a:solidFill>
                  <a:srgbClr val="0000FF"/>
                </a:solidFill>
              </a:rPr>
              <a:t>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b="1" i="1" dirty="0">
                <a:solidFill>
                  <a:srgbClr val="0000FF"/>
                </a:solidFill>
                <a:latin typeface="Arial"/>
                <a:ea typeface="Arial"/>
                <a:cs typeface="Arial"/>
                <a:sym typeface="Arial"/>
              </a:rPr>
              <a:t>                                 ?</a:t>
            </a:r>
            <a:endParaRPr dirty="0"/>
          </a:p>
        </p:txBody>
      </p:sp>
      <p:sp>
        <p:nvSpPr>
          <p:cNvPr id="737" name="Google Shape;737;p67"/>
          <p:cNvSpPr/>
          <p:nvPr/>
        </p:nvSpPr>
        <p:spPr>
          <a:xfrm>
            <a:off x="1526700" y="5792154"/>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38" name="Google Shape;738;p67"/>
          <p:cNvSpPr txBox="1">
            <a:spLocks noGrp="1"/>
          </p:cNvSpPr>
          <p:nvPr>
            <p:ph type="title"/>
          </p:nvPr>
        </p:nvSpPr>
        <p:spPr>
          <a:xfrm>
            <a:off x="457200" y="122250"/>
            <a:ext cx="1069500" cy="639900"/>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F</a:t>
            </a:r>
            <a:endParaRPr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742"/>
        <p:cNvGrpSpPr/>
        <p:nvPr/>
      </p:nvGrpSpPr>
      <p:grpSpPr>
        <a:xfrm>
          <a:off x="0" y="0"/>
          <a:ext cx="0" cy="0"/>
          <a:chOff x="0" y="0"/>
          <a:chExt cx="0" cy="0"/>
        </a:xfrm>
      </p:grpSpPr>
      <p:sp>
        <p:nvSpPr>
          <p:cNvPr id="743" name="Google Shape;743;p68"/>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dirty="0">
                <a:solidFill>
                  <a:srgbClr val="BFBFBF"/>
                </a:solidFill>
              </a:rPr>
              <a:t>Auch </a:t>
            </a:r>
            <a:r>
              <a:rPr lang="en-US" sz="1200" dirty="0" err="1">
                <a:solidFill>
                  <a:srgbClr val="BFBFBF"/>
                </a:solidFill>
              </a:rPr>
              <a:t>bekannt</a:t>
            </a:r>
            <a:r>
              <a:rPr lang="en-US" sz="1200" dirty="0">
                <a:solidFill>
                  <a:srgbClr val="BFBFBF"/>
                </a:solidFill>
              </a:rPr>
              <a:t> </a:t>
            </a:r>
            <a:r>
              <a:rPr lang="en-US" sz="1200" dirty="0" err="1">
                <a:solidFill>
                  <a:srgbClr val="BFBFBF"/>
                </a:solidFill>
              </a:rPr>
              <a:t>als</a:t>
            </a:r>
            <a:r>
              <a:rPr lang="en-US" sz="1200" dirty="0">
                <a:solidFill>
                  <a:srgbClr val="BFBFBF"/>
                </a:solidFill>
              </a:rPr>
              <a:t> </a:t>
            </a:r>
            <a:r>
              <a:rPr lang="en-US" sz="1200" i="1" dirty="0" err="1">
                <a:solidFill>
                  <a:srgbClr val="BFBFBF"/>
                </a:solidFill>
              </a:rPr>
              <a:t>phakoanaphylaktisches</a:t>
            </a:r>
            <a:r>
              <a:rPr lang="en-US" sz="1200" i="1" dirty="0">
                <a:solidFill>
                  <a:srgbClr val="BFBFBF"/>
                </a:solidFill>
              </a:rPr>
              <a:t> </a:t>
            </a:r>
            <a:r>
              <a:rPr lang="en-US" sz="1200" i="1" dirty="0" err="1">
                <a:solidFill>
                  <a:srgbClr val="BFBFBF"/>
                </a:solidFill>
              </a:rPr>
              <a:t>Glaukom</a:t>
            </a:r>
            <a:r>
              <a:rPr lang="en-US" sz="1200" dirty="0">
                <a:solidFill>
                  <a:srgbClr val="BFBFBF"/>
                </a:solidFill>
              </a:rPr>
              <a:t>: </a:t>
            </a:r>
            <a:r>
              <a:rPr lang="en-US" sz="1200" dirty="0" err="1">
                <a:solidFill>
                  <a:srgbClr val="BFBFBF"/>
                </a:solidFill>
              </a:rPr>
              <a:t>phakoantigenes</a:t>
            </a:r>
            <a:r>
              <a:rPr lang="en-US" sz="1200" dirty="0">
                <a:solidFill>
                  <a:srgbClr val="BFBFBF"/>
                </a:solidFill>
              </a:rPr>
              <a:t> </a:t>
            </a:r>
            <a:r>
              <a:rPr lang="en-US" sz="1200" dirty="0" err="1">
                <a:solidFill>
                  <a:srgbClr val="BFBFBF"/>
                </a:solidFill>
              </a:rPr>
              <a:t>Glaukom</a:t>
            </a:r>
            <a:endParaRPr sz="2200" dirty="0">
              <a:solidFill>
                <a:srgbClr val="BFBFBF"/>
              </a:solidFill>
            </a:endParaRPr>
          </a:p>
          <a:p>
            <a:pPr marL="342900" lvl="0" indent="-316230" algn="l" rtl="0">
              <a:spcBef>
                <a:spcPts val="240"/>
              </a:spcBef>
              <a:spcAft>
                <a:spcPts val="0"/>
              </a:spcAft>
              <a:buClr>
                <a:srgbClr val="BFBFBF"/>
              </a:buClr>
              <a:buSzPts val="840"/>
              <a:buChar char="●"/>
            </a:pPr>
            <a:r>
              <a:rPr lang="en-US" sz="1200" dirty="0">
                <a:solidFill>
                  <a:srgbClr val="BFBFBF"/>
                </a:solidFill>
              </a:rPr>
              <a:t>In der Regel </a:t>
            </a:r>
            <a:r>
              <a:rPr lang="en-US" sz="1200" dirty="0" err="1">
                <a:solidFill>
                  <a:srgbClr val="BFBFBF"/>
                </a:solidFill>
              </a:rPr>
              <a:t>einseitig</a:t>
            </a:r>
            <a:r>
              <a:rPr lang="en-US" sz="1200" dirty="0">
                <a:solidFill>
                  <a:srgbClr val="BFBFBF"/>
                </a:solidFill>
              </a:rPr>
              <a:t>: alle</a:t>
            </a:r>
            <a:endParaRPr sz="1200" dirty="0">
              <a:solidFill>
                <a:srgbClr val="BFBFBF"/>
              </a:solidFill>
            </a:endParaRPr>
          </a:p>
          <a:p>
            <a:pPr marL="342900" lvl="0" indent="-316230" algn="l" rtl="0">
              <a:spcBef>
                <a:spcPts val="240"/>
              </a:spcBef>
              <a:spcAft>
                <a:spcPts val="0"/>
              </a:spcAft>
              <a:buClr>
                <a:srgbClr val="BFBFBF"/>
              </a:buClr>
              <a:buSzPts val="840"/>
              <a:buChar char="●"/>
            </a:pPr>
            <a:r>
              <a:rPr lang="en-US" sz="1200" dirty="0" err="1">
                <a:solidFill>
                  <a:srgbClr val="BFBFBF"/>
                </a:solidFill>
              </a:rPr>
              <a:t>Wird</a:t>
            </a:r>
            <a:r>
              <a:rPr lang="en-US" sz="1200" dirty="0">
                <a:solidFill>
                  <a:srgbClr val="BFBFBF"/>
                </a:solidFill>
              </a:rPr>
              <a:t> </a:t>
            </a:r>
            <a:r>
              <a:rPr lang="en-US" sz="1200" dirty="0" err="1">
                <a:solidFill>
                  <a:srgbClr val="BFBFBF"/>
                </a:solidFill>
              </a:rPr>
              <a:t>durch</a:t>
            </a:r>
            <a:r>
              <a:rPr lang="en-US" sz="1200" dirty="0">
                <a:solidFill>
                  <a:srgbClr val="BFBFBF"/>
                </a:solidFill>
              </a:rPr>
              <a:t> </a:t>
            </a:r>
            <a:r>
              <a:rPr lang="en-US" sz="1200" dirty="0" err="1">
                <a:solidFill>
                  <a:srgbClr val="BFBFBF"/>
                </a:solidFill>
              </a:rPr>
              <a:t>eine</a:t>
            </a:r>
            <a:r>
              <a:rPr lang="en-US" sz="1200" dirty="0">
                <a:solidFill>
                  <a:srgbClr val="BFBFBF"/>
                </a:solidFill>
              </a:rPr>
              <a:t> </a:t>
            </a:r>
            <a:r>
              <a:rPr lang="en-US" sz="1200" i="1" dirty="0">
                <a:solidFill>
                  <a:srgbClr val="BFBFBF"/>
                </a:solidFill>
              </a:rPr>
              <a:t>adaptive </a:t>
            </a:r>
            <a:r>
              <a:rPr lang="en-US" sz="1200" dirty="0" err="1">
                <a:solidFill>
                  <a:srgbClr val="BFBFBF"/>
                </a:solidFill>
              </a:rPr>
              <a:t>Immunantwort</a:t>
            </a:r>
            <a:r>
              <a:rPr lang="en-US" sz="1200" dirty="0">
                <a:solidFill>
                  <a:srgbClr val="BFBFBF"/>
                </a:solidFill>
              </a:rPr>
              <a:t> </a:t>
            </a:r>
            <a:r>
              <a:rPr lang="en-US" sz="1200" dirty="0" err="1">
                <a:solidFill>
                  <a:srgbClr val="BFBFBF"/>
                </a:solidFill>
              </a:rPr>
              <a:t>vermittelt</a:t>
            </a:r>
            <a:r>
              <a:rPr lang="en-US" sz="1200" dirty="0">
                <a:solidFill>
                  <a:srgbClr val="BFBFBF"/>
                </a:solidFill>
              </a:rPr>
              <a:t>: </a:t>
            </a:r>
            <a:r>
              <a:rPr lang="en-US" sz="1200" dirty="0" err="1">
                <a:solidFill>
                  <a:srgbClr val="BFBFBF"/>
                </a:solidFill>
              </a:rPr>
              <a:t>phakoantigenes</a:t>
            </a:r>
            <a:r>
              <a:rPr lang="en-US" sz="1200" dirty="0">
                <a:solidFill>
                  <a:srgbClr val="BFBFBF"/>
                </a:solidFill>
              </a:rPr>
              <a:t> </a:t>
            </a:r>
            <a:r>
              <a:rPr lang="en-US" sz="1200" dirty="0" err="1">
                <a:solidFill>
                  <a:srgbClr val="BFBFBF"/>
                </a:solidFill>
              </a:rPr>
              <a:t>Glaukom</a:t>
            </a:r>
            <a:endParaRPr sz="1200" dirty="0">
              <a:solidFill>
                <a:srgbClr val="BFBFBF"/>
              </a:solidFill>
            </a:endParaRPr>
          </a:p>
          <a:p>
            <a:pPr marL="342900" lvl="0" indent="-316230" algn="l" rtl="0">
              <a:spcBef>
                <a:spcPts val="240"/>
              </a:spcBef>
              <a:spcAft>
                <a:spcPts val="0"/>
              </a:spcAft>
              <a:buClr>
                <a:srgbClr val="BFBFBF"/>
              </a:buClr>
              <a:buSzPts val="840"/>
              <a:buChar char="●"/>
            </a:pPr>
            <a:r>
              <a:rPr lang="en-US" sz="1200" dirty="0" err="1">
                <a:solidFill>
                  <a:srgbClr val="BFBFBF"/>
                </a:solidFill>
              </a:rPr>
              <a:t>Assoziiert</a:t>
            </a:r>
            <a:r>
              <a:rPr lang="en-US" sz="1200" dirty="0">
                <a:solidFill>
                  <a:srgbClr val="BFBFBF"/>
                </a:solidFill>
              </a:rPr>
              <a:t> </a:t>
            </a:r>
            <a:r>
              <a:rPr lang="en-US" sz="1200" dirty="0" err="1">
                <a:solidFill>
                  <a:srgbClr val="BFBFBF"/>
                </a:solidFill>
              </a:rPr>
              <a:t>mit</a:t>
            </a:r>
            <a:r>
              <a:rPr lang="en-US" sz="1200" dirty="0">
                <a:solidFill>
                  <a:srgbClr val="BFBFBF"/>
                </a:solidFill>
              </a:rPr>
              <a:t> </a:t>
            </a:r>
            <a:r>
              <a:rPr lang="en-US" sz="1200" b="1" dirty="0">
                <a:solidFill>
                  <a:srgbClr val="BFBFBF"/>
                </a:solidFill>
              </a:rPr>
              <a:t>maturer/</a:t>
            </a:r>
            <a:r>
              <a:rPr lang="en-US" sz="1200" b="1" dirty="0" err="1">
                <a:solidFill>
                  <a:srgbClr val="BFBFBF"/>
                </a:solidFill>
              </a:rPr>
              <a:t>hypermaturer</a:t>
            </a:r>
            <a:r>
              <a:rPr lang="en-US" sz="1200" dirty="0">
                <a:solidFill>
                  <a:srgbClr val="BFBFBF"/>
                </a:solidFill>
              </a:rPr>
              <a:t> </a:t>
            </a:r>
            <a:r>
              <a:rPr lang="en-US" sz="1200" b="1" dirty="0" err="1">
                <a:solidFill>
                  <a:srgbClr val="BFBFBF"/>
                </a:solidFill>
              </a:rPr>
              <a:t>Katarakt</a:t>
            </a:r>
            <a:r>
              <a:rPr lang="en-US" sz="1200" dirty="0">
                <a:solidFill>
                  <a:srgbClr val="BFBFBF"/>
                </a:solidFill>
              </a:rPr>
              <a:t>: </a:t>
            </a:r>
            <a:r>
              <a:rPr lang="en-US" sz="1200" dirty="0" err="1">
                <a:solidFill>
                  <a:srgbClr val="BFBFBF"/>
                </a:solidFill>
              </a:rPr>
              <a:t>phakolytisches</a:t>
            </a:r>
            <a:r>
              <a:rPr lang="en-US" sz="1200" dirty="0">
                <a:solidFill>
                  <a:srgbClr val="BFBFBF"/>
                </a:solidFill>
              </a:rPr>
              <a:t> </a:t>
            </a:r>
            <a:r>
              <a:rPr lang="en-US" sz="1200" dirty="0" err="1">
                <a:solidFill>
                  <a:srgbClr val="BFBFBF"/>
                </a:solidFill>
              </a:rPr>
              <a:t>Glaukom</a:t>
            </a:r>
            <a:endParaRPr sz="1200" dirty="0">
              <a:solidFill>
                <a:srgbClr val="BFBFBF"/>
              </a:solidFill>
            </a:endParaRPr>
          </a:p>
        </p:txBody>
      </p:sp>
      <p:sp>
        <p:nvSpPr>
          <p:cNvPr id="744" name="Google Shape;744;p68"/>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745" name="Google Shape;745;p6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68</a:t>
            </a:fld>
            <a:endParaRPr sz="1000" b="0" i="0" u="none" strike="noStrike" cap="none">
              <a:solidFill>
                <a:srgbClr val="000000"/>
              </a:solidFill>
              <a:latin typeface="Arial"/>
              <a:ea typeface="Arial"/>
              <a:cs typeface="Arial"/>
              <a:sym typeface="Arial"/>
            </a:endParaRPr>
          </a:p>
        </p:txBody>
      </p:sp>
      <p:sp>
        <p:nvSpPr>
          <p:cNvPr id="747" name="Google Shape;747;p68"/>
          <p:cNvSpPr txBox="1"/>
          <p:nvPr/>
        </p:nvSpPr>
        <p:spPr>
          <a:xfrm>
            <a:off x="1247361" y="3299791"/>
            <a:ext cx="6914100" cy="15648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Was ist eine </a:t>
            </a:r>
            <a:r>
              <a:rPr lang="en-US" sz="1200" b="1">
                <a:solidFill>
                  <a:srgbClr val="0000FF"/>
                </a:solidFill>
              </a:rPr>
              <a:t>mature Katarakt</a:t>
            </a:r>
            <a:r>
              <a:rPr lang="en-US" sz="1200" i="1">
                <a:solidFill>
                  <a:srgbClr val="BFBFBF"/>
                </a:solidFill>
              </a:rPr>
              <a:t>?</a:t>
            </a:r>
            <a:endParaRPr>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Eine kortikale Katarakt, die bis zur vollständigen Beteiligung des gesamten Linsenkortex fortgeschritten ist.</a:t>
            </a:r>
            <a:endParaRPr sz="1200" i="1">
              <a:solidFill>
                <a:srgbClr val="BFBFBF"/>
              </a:solidFill>
            </a:endParaRPr>
          </a:p>
          <a:p>
            <a:pPr marL="0" lvl="0" indent="0" algn="l" rtl="0">
              <a:spcBef>
                <a:spcPts val="0"/>
              </a:spcBef>
              <a:spcAft>
                <a:spcPts val="0"/>
              </a:spcAft>
              <a:buClr>
                <a:schemeClr val="dk1"/>
              </a:buClr>
              <a:buFont typeface="Arial"/>
              <a:buNone/>
            </a:pPr>
            <a:endParaRPr sz="1600">
              <a:solidFill>
                <a:srgbClr val="BFBFBF"/>
              </a:solidFill>
            </a:endParaRPr>
          </a:p>
          <a:p>
            <a:pPr marL="0" lvl="0" indent="0" algn="l" rtl="0">
              <a:spcBef>
                <a:spcPts val="0"/>
              </a:spcBef>
              <a:spcAft>
                <a:spcPts val="0"/>
              </a:spcAft>
              <a:buClr>
                <a:schemeClr val="dk1"/>
              </a:buClr>
              <a:buFont typeface="Arial"/>
              <a:buNone/>
            </a:pPr>
            <a:r>
              <a:rPr lang="en-US" sz="1200" i="1">
                <a:solidFill>
                  <a:srgbClr val="BFBFBF"/>
                </a:solidFill>
              </a:rPr>
              <a:t>Was ist eine </a:t>
            </a:r>
            <a:r>
              <a:rPr lang="en-US" sz="1200">
                <a:solidFill>
                  <a:srgbClr val="BFBFBF"/>
                </a:solidFill>
              </a:rPr>
              <a:t>hypermature Katarakt</a:t>
            </a:r>
            <a:r>
              <a:rPr lang="en-US" sz="1200" i="1">
                <a:solidFill>
                  <a:srgbClr val="BFBFBF"/>
                </a:solidFill>
              </a:rPr>
              <a:t>?</a:t>
            </a:r>
            <a:endParaRPr sz="1200" i="1">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Mature Katarakte können Wasser einlagern und dadurch in eine </a:t>
            </a:r>
            <a:r>
              <a:rPr lang="en-US" sz="1200" b="1">
                <a:solidFill>
                  <a:srgbClr val="0000FF"/>
                </a:solidFill>
              </a:rPr>
              <a:t>intumeszente kortikale Katarakt</a:t>
            </a:r>
            <a:r>
              <a:rPr lang="en-US" sz="1200">
                <a:solidFill>
                  <a:srgbClr val="BFBFBF"/>
                </a:solidFill>
              </a:rPr>
              <a:t> übergehen. Eine </a:t>
            </a:r>
            <a:r>
              <a:rPr lang="en-US" sz="1200" i="1">
                <a:solidFill>
                  <a:srgbClr val="BFBFBF"/>
                </a:solidFill>
              </a:rPr>
              <a:t>hypermature Katarakt</a:t>
            </a:r>
            <a:r>
              <a:rPr lang="en-US" sz="1200">
                <a:solidFill>
                  <a:srgbClr val="BFBFBF"/>
                </a:solidFill>
              </a:rPr>
              <a:t> entsteht, wenn eine intumeszente Katarakt beginnt, Wasser und denaturierte Proteine durch die intakte vordere Linsenkapsel abzugeben. </a:t>
            </a:r>
            <a:endParaRPr sz="1200" i="1">
              <a:solidFill>
                <a:srgbClr val="BFBFBF"/>
              </a:solidFill>
            </a:endParaRPr>
          </a:p>
        </p:txBody>
      </p:sp>
      <p:sp>
        <p:nvSpPr>
          <p:cNvPr id="748" name="Google Shape;748;p68"/>
          <p:cNvSpPr txBox="1"/>
          <p:nvPr/>
        </p:nvSpPr>
        <p:spPr>
          <a:xfrm>
            <a:off x="252547" y="5347787"/>
            <a:ext cx="6955800" cy="672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u="sng" dirty="0" err="1">
                <a:solidFill>
                  <a:schemeClr val="dk1"/>
                </a:solidFill>
                <a:latin typeface="Arial"/>
                <a:ea typeface="Arial"/>
                <a:cs typeface="Arial"/>
                <a:sym typeface="Arial"/>
              </a:rPr>
              <a:t>Beachten</a:t>
            </a:r>
            <a:r>
              <a:rPr lang="en-US" sz="1200" i="1" u="sng" dirty="0">
                <a:solidFill>
                  <a:schemeClr val="dk1"/>
                </a:solidFill>
                <a:latin typeface="Arial"/>
                <a:ea typeface="Arial"/>
                <a:cs typeface="Arial"/>
                <a:sym typeface="Arial"/>
              </a:rPr>
              <a:t> Sie die </a:t>
            </a:r>
            <a:r>
              <a:rPr lang="en-US" sz="1200" i="1" u="sng" dirty="0" err="1">
                <a:solidFill>
                  <a:schemeClr val="dk1"/>
                </a:solidFill>
                <a:latin typeface="Arial"/>
                <a:ea typeface="Arial"/>
                <a:cs typeface="Arial"/>
                <a:sym typeface="Arial"/>
              </a:rPr>
              <a:t>Stadien</a:t>
            </a:r>
            <a:r>
              <a:rPr lang="en-US" sz="1200" i="1" u="sng" dirty="0">
                <a:solidFill>
                  <a:schemeClr val="dk1"/>
                </a:solidFill>
                <a:latin typeface="Arial"/>
                <a:ea typeface="Arial"/>
                <a:cs typeface="Arial"/>
                <a:sym typeface="Arial"/>
              </a:rPr>
              <a:t>:</a:t>
            </a:r>
            <a:endParaRPr dirty="0"/>
          </a:p>
          <a:p>
            <a:pPr marL="0" marR="0" lvl="0" indent="0" algn="l" rtl="0">
              <a:spcBef>
                <a:spcPts val="0"/>
              </a:spcBef>
              <a:spcAft>
                <a:spcPts val="0"/>
              </a:spcAft>
              <a:buNone/>
            </a:pPr>
            <a:endParaRPr sz="1800" i="1" u="sng" dirty="0">
              <a:solidFill>
                <a:schemeClr val="dk1"/>
              </a:solidFill>
              <a:latin typeface="Arial"/>
              <a:ea typeface="Arial"/>
              <a:cs typeface="Arial"/>
              <a:sym typeface="Arial"/>
            </a:endParaRPr>
          </a:p>
          <a:p>
            <a:pPr marL="0" marR="0" lvl="0" indent="0" algn="l" rtl="0">
              <a:spcBef>
                <a:spcPts val="0"/>
              </a:spcBef>
              <a:spcAft>
                <a:spcPts val="0"/>
              </a:spcAft>
              <a:buNone/>
            </a:pPr>
            <a:r>
              <a:rPr lang="en-US" sz="1200" dirty="0">
                <a:solidFill>
                  <a:srgbClr val="0000FF"/>
                </a:solidFill>
              </a:rPr>
              <a:t>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Intumeszente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b="1" i="1" dirty="0">
                <a:solidFill>
                  <a:srgbClr val="0000FF"/>
                </a:solidFill>
                <a:latin typeface="Arial"/>
                <a:ea typeface="Arial"/>
                <a:cs typeface="Arial"/>
                <a:sym typeface="Arial"/>
              </a:rPr>
              <a:t>                     		?</a:t>
            </a:r>
            <a:endParaRPr dirty="0"/>
          </a:p>
        </p:txBody>
      </p:sp>
      <p:sp>
        <p:nvSpPr>
          <p:cNvPr id="749" name="Google Shape;749;p68"/>
          <p:cNvSpPr/>
          <p:nvPr/>
        </p:nvSpPr>
        <p:spPr>
          <a:xfrm>
            <a:off x="1633212" y="5774410"/>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50" name="Google Shape;750;p68"/>
          <p:cNvSpPr/>
          <p:nvPr/>
        </p:nvSpPr>
        <p:spPr>
          <a:xfrm>
            <a:off x="4969946" y="5774410"/>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51" name="Google Shape;751;p68"/>
          <p:cNvSpPr txBox="1">
            <a:spLocks noGrp="1"/>
          </p:cNvSpPr>
          <p:nvPr>
            <p:ph type="title"/>
          </p:nvPr>
        </p:nvSpPr>
        <p:spPr>
          <a:xfrm>
            <a:off x="457200" y="122250"/>
            <a:ext cx="790200" cy="639900"/>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A/F</a:t>
            </a:r>
            <a:endParaRPr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755"/>
        <p:cNvGrpSpPr/>
        <p:nvPr/>
      </p:nvGrpSpPr>
      <p:grpSpPr>
        <a:xfrm>
          <a:off x="0" y="0"/>
          <a:ext cx="0" cy="0"/>
          <a:chOff x="0" y="0"/>
          <a:chExt cx="0" cy="0"/>
        </a:xfrm>
      </p:grpSpPr>
      <p:sp>
        <p:nvSpPr>
          <p:cNvPr id="756" name="Google Shape;756;p69"/>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a:t>
            </a:r>
            <a:r>
              <a:rPr lang="en-US" sz="1200" b="1">
                <a:solidFill>
                  <a:srgbClr val="BFBFBF"/>
                </a:solidFill>
              </a:rPr>
              <a:t>maturer/hypermaturer</a:t>
            </a:r>
            <a:r>
              <a:rPr lang="en-US" sz="1200">
                <a:solidFill>
                  <a:srgbClr val="BFBFBF"/>
                </a:solidFill>
              </a:rPr>
              <a:t> </a:t>
            </a:r>
            <a:r>
              <a:rPr lang="en-US" sz="1200" b="1">
                <a:solidFill>
                  <a:srgbClr val="BFBFBF"/>
                </a:solidFill>
              </a:rPr>
              <a:t>Katarakt</a:t>
            </a:r>
            <a:r>
              <a:rPr lang="en-US" sz="1200">
                <a:solidFill>
                  <a:srgbClr val="BFBFBF"/>
                </a:solidFill>
              </a:rPr>
              <a:t>: phakolytisches Glaukom</a:t>
            </a:r>
            <a:endParaRPr sz="1200">
              <a:solidFill>
                <a:srgbClr val="BFBFBF"/>
              </a:solidFill>
            </a:endParaRPr>
          </a:p>
        </p:txBody>
      </p:sp>
      <p:sp>
        <p:nvSpPr>
          <p:cNvPr id="757" name="Google Shape;757;p69"/>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758" name="Google Shape;758;p69"/>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69</a:t>
            </a:fld>
            <a:endParaRPr sz="1000" b="0" i="0" u="none" strike="noStrike" cap="none">
              <a:solidFill>
                <a:srgbClr val="000000"/>
              </a:solidFill>
              <a:latin typeface="Arial"/>
              <a:ea typeface="Arial"/>
              <a:cs typeface="Arial"/>
              <a:sym typeface="Arial"/>
            </a:endParaRPr>
          </a:p>
        </p:txBody>
      </p:sp>
      <p:sp>
        <p:nvSpPr>
          <p:cNvPr id="760" name="Google Shape;760;p69"/>
          <p:cNvSpPr txBox="1"/>
          <p:nvPr/>
        </p:nvSpPr>
        <p:spPr>
          <a:xfrm>
            <a:off x="1247361" y="3299791"/>
            <a:ext cx="6914100" cy="15648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Was ist eine </a:t>
            </a:r>
            <a:r>
              <a:rPr lang="en-US" sz="1200" b="1">
                <a:solidFill>
                  <a:srgbClr val="0000FF"/>
                </a:solidFill>
              </a:rPr>
              <a:t>mature Katarakt</a:t>
            </a:r>
            <a:r>
              <a:rPr lang="en-US" sz="1200" i="1">
                <a:solidFill>
                  <a:srgbClr val="BFBFBF"/>
                </a:solidFill>
              </a:rPr>
              <a:t>?</a:t>
            </a:r>
            <a:endParaRPr>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Eine kortikale Katarakt, die bis zur vollständigen Beteiligung des gesamten Linsenkortex fortgeschritten ist.</a:t>
            </a:r>
            <a:endParaRPr sz="1200" i="1">
              <a:solidFill>
                <a:srgbClr val="BFBFBF"/>
              </a:solidFill>
            </a:endParaRPr>
          </a:p>
          <a:p>
            <a:pPr marL="0" lvl="0" indent="0" algn="l" rtl="0">
              <a:spcBef>
                <a:spcPts val="0"/>
              </a:spcBef>
              <a:spcAft>
                <a:spcPts val="0"/>
              </a:spcAft>
              <a:buClr>
                <a:schemeClr val="dk1"/>
              </a:buClr>
              <a:buFont typeface="Arial"/>
              <a:buNone/>
            </a:pPr>
            <a:endParaRPr sz="1600">
              <a:solidFill>
                <a:srgbClr val="BFBFBF"/>
              </a:solidFill>
            </a:endParaRPr>
          </a:p>
          <a:p>
            <a:pPr marL="0" lvl="0" indent="0" algn="l" rtl="0">
              <a:spcBef>
                <a:spcPts val="0"/>
              </a:spcBef>
              <a:spcAft>
                <a:spcPts val="0"/>
              </a:spcAft>
              <a:buClr>
                <a:schemeClr val="dk1"/>
              </a:buClr>
              <a:buFont typeface="Arial"/>
              <a:buNone/>
            </a:pPr>
            <a:r>
              <a:rPr lang="en-US" sz="1200" i="1">
                <a:solidFill>
                  <a:srgbClr val="BFBFBF"/>
                </a:solidFill>
              </a:rPr>
              <a:t>Was ist eine </a:t>
            </a:r>
            <a:r>
              <a:rPr lang="en-US" sz="1200">
                <a:solidFill>
                  <a:srgbClr val="BFBFBF"/>
                </a:solidFill>
              </a:rPr>
              <a:t>hypermature Katarakt</a:t>
            </a:r>
            <a:r>
              <a:rPr lang="en-US" sz="1200" i="1">
                <a:solidFill>
                  <a:srgbClr val="BFBFBF"/>
                </a:solidFill>
              </a:rPr>
              <a:t>?</a:t>
            </a:r>
            <a:endParaRPr sz="1200" i="1">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Mature Katarakte können Wasser einlagern und dadurch in eine </a:t>
            </a:r>
            <a:r>
              <a:rPr lang="en-US" sz="1200" b="1">
                <a:solidFill>
                  <a:srgbClr val="0000FF"/>
                </a:solidFill>
              </a:rPr>
              <a:t>intumeszente kortikale Katarakt</a:t>
            </a:r>
            <a:r>
              <a:rPr lang="en-US" sz="1200">
                <a:solidFill>
                  <a:srgbClr val="BFBFBF"/>
                </a:solidFill>
              </a:rPr>
              <a:t> übergehen. Eine </a:t>
            </a:r>
            <a:r>
              <a:rPr lang="en-US" sz="1200" b="1" i="1">
                <a:solidFill>
                  <a:srgbClr val="0000FF"/>
                </a:solidFill>
              </a:rPr>
              <a:t>hypermature Katarakt</a:t>
            </a:r>
            <a:r>
              <a:rPr lang="en-US" sz="1200" b="1">
                <a:solidFill>
                  <a:srgbClr val="0000FF"/>
                </a:solidFill>
              </a:rPr>
              <a:t> </a:t>
            </a:r>
            <a:r>
              <a:rPr lang="en-US" sz="1200">
                <a:solidFill>
                  <a:srgbClr val="BFBFBF"/>
                </a:solidFill>
              </a:rPr>
              <a:t>entsteht, wenn eine intumeszente Katarakt beginnt, Wasser und denaturierte Proteine durch die intakte vordere Linsenkapsel abzugeben. </a:t>
            </a:r>
            <a:endParaRPr sz="1200" i="1">
              <a:solidFill>
                <a:srgbClr val="BFBFBF"/>
              </a:solidFill>
            </a:endParaRPr>
          </a:p>
        </p:txBody>
      </p:sp>
      <p:sp>
        <p:nvSpPr>
          <p:cNvPr id="761" name="Google Shape;761;p69"/>
          <p:cNvSpPr txBox="1"/>
          <p:nvPr/>
        </p:nvSpPr>
        <p:spPr>
          <a:xfrm>
            <a:off x="252547" y="5347787"/>
            <a:ext cx="8481900" cy="671979"/>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u="sng" dirty="0" err="1">
                <a:solidFill>
                  <a:schemeClr val="dk1"/>
                </a:solidFill>
                <a:latin typeface="Arial"/>
                <a:ea typeface="Arial"/>
                <a:cs typeface="Arial"/>
                <a:sym typeface="Arial"/>
              </a:rPr>
              <a:t>Beachten</a:t>
            </a:r>
            <a:r>
              <a:rPr lang="en-US" sz="1200" i="1" u="sng" dirty="0">
                <a:solidFill>
                  <a:schemeClr val="dk1"/>
                </a:solidFill>
                <a:latin typeface="Arial"/>
                <a:ea typeface="Arial"/>
                <a:cs typeface="Arial"/>
                <a:sym typeface="Arial"/>
              </a:rPr>
              <a:t> Sie die </a:t>
            </a:r>
            <a:r>
              <a:rPr lang="en-US" sz="1200" i="1" u="sng" dirty="0" err="1">
                <a:solidFill>
                  <a:schemeClr val="dk1"/>
                </a:solidFill>
                <a:latin typeface="Arial"/>
                <a:ea typeface="Arial"/>
                <a:cs typeface="Arial"/>
                <a:sym typeface="Arial"/>
              </a:rPr>
              <a:t>Stadien</a:t>
            </a:r>
            <a:r>
              <a:rPr lang="en-US" sz="1200" i="1" u="sng" dirty="0">
                <a:solidFill>
                  <a:schemeClr val="dk1"/>
                </a:solidFill>
                <a:latin typeface="Arial"/>
                <a:ea typeface="Arial"/>
                <a:cs typeface="Arial"/>
                <a:sym typeface="Arial"/>
              </a:rPr>
              <a:t>:</a:t>
            </a:r>
            <a:endParaRPr dirty="0"/>
          </a:p>
          <a:p>
            <a:pPr marL="0" marR="0" lvl="0" indent="0" algn="l" rtl="0">
              <a:spcBef>
                <a:spcPts val="0"/>
              </a:spcBef>
              <a:spcAft>
                <a:spcPts val="0"/>
              </a:spcAft>
              <a:buNone/>
            </a:pPr>
            <a:endParaRPr sz="1800" i="1" u="sng" dirty="0">
              <a:solidFill>
                <a:schemeClr val="dk1"/>
              </a:solidFill>
              <a:latin typeface="Arial"/>
              <a:ea typeface="Arial"/>
              <a:cs typeface="Arial"/>
              <a:sym typeface="Arial"/>
            </a:endParaRPr>
          </a:p>
          <a:p>
            <a:pPr marL="0" marR="0" lvl="0" indent="0" algn="l" rtl="0">
              <a:spcBef>
                <a:spcPts val="0"/>
              </a:spcBef>
              <a:spcAft>
                <a:spcPts val="0"/>
              </a:spcAft>
              <a:buNone/>
            </a:pPr>
            <a:r>
              <a:rPr lang="en-US" sz="1200" dirty="0">
                <a:solidFill>
                  <a:srgbClr val="0000FF"/>
                </a:solidFill>
              </a:rPr>
              <a:t>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Intumeszente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dirty="0">
                <a:solidFill>
                  <a:srgbClr val="0000FF"/>
                </a:solidFill>
              </a:rPr>
              <a:t>Hypermature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endParaRPr dirty="0"/>
          </a:p>
        </p:txBody>
      </p:sp>
      <p:sp>
        <p:nvSpPr>
          <p:cNvPr id="762" name="Google Shape;762;p69"/>
          <p:cNvSpPr/>
          <p:nvPr/>
        </p:nvSpPr>
        <p:spPr>
          <a:xfrm>
            <a:off x="1556094" y="5774410"/>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63" name="Google Shape;763;p69"/>
          <p:cNvSpPr/>
          <p:nvPr/>
        </p:nvSpPr>
        <p:spPr>
          <a:xfrm>
            <a:off x="5043052" y="5774410"/>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64" name="Google Shape;764;p69"/>
          <p:cNvSpPr txBox="1">
            <a:spLocks noGrp="1"/>
          </p:cNvSpPr>
          <p:nvPr>
            <p:ph type="title"/>
          </p:nvPr>
        </p:nvSpPr>
        <p:spPr>
          <a:xfrm>
            <a:off x="457200" y="122250"/>
            <a:ext cx="1941900" cy="639900"/>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7"/>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204" name="Google Shape;204;p7"/>
          <p:cNvSpPr txBox="1">
            <a:spLocks noGrp="1"/>
          </p:cNvSpPr>
          <p:nvPr>
            <p:ph type="body" idx="1"/>
          </p:nvPr>
        </p:nvSpPr>
        <p:spPr>
          <a:xfrm>
            <a:off x="380999" y="1010424"/>
            <a:ext cx="8550965" cy="5496394"/>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a:t>Die einzige Form, die im </a:t>
            </a:r>
            <a:r>
              <a:rPr lang="en-US" sz="1200" i="1"/>
              <a:t>Gla</a:t>
            </a:r>
            <a:r>
              <a:rPr lang="en-US" sz="1200"/>
              <a:t>ukom-Lehrbuch als „selten“ beschrieben wird: </a:t>
            </a:r>
            <a:r>
              <a:rPr lang="en-US" sz="1200">
                <a:solidFill>
                  <a:srgbClr val="0000FF"/>
                </a:solidFill>
              </a:rPr>
              <a:t>phakoantigenes Glaukom</a:t>
            </a:r>
            <a:endParaRPr sz="2200">
              <a:solidFill>
                <a:srgbClr val="0000FF"/>
              </a:solidFill>
            </a:endParaRPr>
          </a:p>
          <a:p>
            <a:pPr marL="342900" lvl="0" indent="-342900" algn="l" rtl="0">
              <a:spcBef>
                <a:spcPts val="240"/>
              </a:spcBef>
              <a:spcAft>
                <a:spcPts val="0"/>
              </a:spcAft>
              <a:buSzPts val="840"/>
              <a:buChar char="●"/>
            </a:pPr>
            <a:r>
              <a:rPr lang="en-US" sz="1200"/>
              <a:t>Pathogenese durch eine entzündliche Reaktion auf in die Vorderkammer gelangte Linsenproteine:</a:t>
            </a:r>
            <a:br>
              <a:rPr lang="en-US" sz="1200"/>
            </a:br>
            <a:r>
              <a:rPr lang="en-US" sz="1200"/>
              <a:t>p</a:t>
            </a:r>
            <a:r>
              <a:rPr lang="en-US" sz="1200">
                <a:solidFill>
                  <a:srgbClr val="0000FF"/>
                </a:solidFill>
              </a:rPr>
              <a:t>hakoantigenes Glaukom; phakolytisches Glaukom</a:t>
            </a:r>
            <a:endParaRPr sz="2200">
              <a:solidFill>
                <a:srgbClr val="0000FF"/>
              </a:solidFill>
            </a:endParaRPr>
          </a:p>
          <a:p>
            <a:pPr marL="342900" lvl="0" indent="-342900" algn="l" rtl="0">
              <a:spcBef>
                <a:spcPts val="240"/>
              </a:spcBef>
              <a:spcAft>
                <a:spcPts val="0"/>
              </a:spcAft>
              <a:buSzPts val="840"/>
              <a:buChar char="●"/>
            </a:pPr>
            <a:r>
              <a:rPr lang="en-US" sz="1200"/>
              <a:t>IgG-Antikörper-vermittelte Immunreaktion: </a:t>
            </a:r>
            <a:r>
              <a:rPr lang="en-US" sz="1200">
                <a:solidFill>
                  <a:srgbClr val="0000FF"/>
                </a:solidFill>
              </a:rPr>
              <a:t>phakoantigenes Glaukom</a:t>
            </a:r>
            <a:endParaRPr sz="2200">
              <a:solidFill>
                <a:srgbClr val="0000FF"/>
              </a:solidFill>
            </a:endParaRPr>
          </a:p>
          <a:p>
            <a:pPr marL="342900" lvl="0" indent="-342900" algn="l" rtl="0">
              <a:spcBef>
                <a:spcPts val="240"/>
              </a:spcBef>
              <a:spcAft>
                <a:spcPts val="0"/>
              </a:spcAft>
              <a:buSzPts val="840"/>
              <a:buChar char="●"/>
            </a:pPr>
            <a:r>
              <a:rPr lang="en-US" sz="1200"/>
              <a:t>Das Trabekelmaschenwerk (TM) ist durch Makrophagen verlegt/verstopft:</a:t>
            </a:r>
            <a:endParaRPr sz="2200">
              <a:solidFill>
                <a:srgbClr val="0000FF"/>
              </a:solidFill>
            </a:endParaRPr>
          </a:p>
        </p:txBody>
      </p:sp>
      <p:sp>
        <p:nvSpPr>
          <p:cNvPr id="205" name="Google Shape;205;p7"/>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lnSpc>
                <a:spcPct val="85000"/>
              </a:lnSpc>
              <a:spcBef>
                <a:spcPts val="0"/>
              </a:spcBef>
              <a:spcAft>
                <a:spcPts val="0"/>
              </a:spcAft>
              <a:buClr>
                <a:srgbClr val="000000"/>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206" name="Google Shape;206;p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7</a:t>
            </a:fld>
            <a:endParaRPr sz="1000" b="0" i="0" u="none" strike="noStrike" cap="none">
              <a:solidFill>
                <a:srgbClr val="000000"/>
              </a:solidFill>
              <a:latin typeface="Arial"/>
              <a:ea typeface="Arial"/>
              <a:cs typeface="Arial"/>
              <a:sym typeface="Arial"/>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768"/>
        <p:cNvGrpSpPr/>
        <p:nvPr/>
      </p:nvGrpSpPr>
      <p:grpSpPr>
        <a:xfrm>
          <a:off x="0" y="0"/>
          <a:ext cx="0" cy="0"/>
          <a:chOff x="0" y="0"/>
          <a:chExt cx="0" cy="0"/>
        </a:xfrm>
      </p:grpSpPr>
      <p:sp>
        <p:nvSpPr>
          <p:cNvPr id="769" name="Google Shape;769;p70"/>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a:t>
            </a:r>
            <a:r>
              <a:rPr lang="en-US" sz="1200" b="1">
                <a:solidFill>
                  <a:srgbClr val="BFBFBF"/>
                </a:solidFill>
              </a:rPr>
              <a:t>maturer/hypermaturer</a:t>
            </a:r>
            <a:r>
              <a:rPr lang="en-US" sz="1200">
                <a:solidFill>
                  <a:srgbClr val="BFBFBF"/>
                </a:solidFill>
              </a:rPr>
              <a:t> </a:t>
            </a:r>
            <a:r>
              <a:rPr lang="en-US" sz="1200" b="1">
                <a:solidFill>
                  <a:srgbClr val="BFBFBF"/>
                </a:solidFill>
              </a:rPr>
              <a:t>Katarakt</a:t>
            </a:r>
            <a:r>
              <a:rPr lang="en-US" sz="1200">
                <a:solidFill>
                  <a:srgbClr val="BFBFBF"/>
                </a:solidFill>
              </a:rPr>
              <a:t>: phakolytisches Glaukom</a:t>
            </a:r>
            <a:endParaRPr sz="1200">
              <a:solidFill>
                <a:srgbClr val="BFBFBF"/>
              </a:solidFill>
            </a:endParaRPr>
          </a:p>
        </p:txBody>
      </p:sp>
      <p:sp>
        <p:nvSpPr>
          <p:cNvPr id="770" name="Google Shape;770;p70"/>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771" name="Google Shape;771;p7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70</a:t>
            </a:fld>
            <a:endParaRPr sz="1000" b="0" i="0" u="none" strike="noStrike" cap="none">
              <a:solidFill>
                <a:srgbClr val="000000"/>
              </a:solidFill>
              <a:latin typeface="Arial"/>
              <a:ea typeface="Arial"/>
              <a:cs typeface="Arial"/>
              <a:sym typeface="Arial"/>
            </a:endParaRPr>
          </a:p>
        </p:txBody>
      </p:sp>
      <p:sp>
        <p:nvSpPr>
          <p:cNvPr id="773" name="Google Shape;773;p70"/>
          <p:cNvSpPr txBox="1"/>
          <p:nvPr/>
        </p:nvSpPr>
        <p:spPr>
          <a:xfrm>
            <a:off x="1247361" y="3299791"/>
            <a:ext cx="6914100" cy="15648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Was ist eine </a:t>
            </a:r>
            <a:r>
              <a:rPr lang="en-US" sz="1200" b="1">
                <a:solidFill>
                  <a:srgbClr val="0000FF"/>
                </a:solidFill>
              </a:rPr>
              <a:t>mature Katarakt</a:t>
            </a:r>
            <a:r>
              <a:rPr lang="en-US" sz="1200" i="1">
                <a:solidFill>
                  <a:srgbClr val="BFBFBF"/>
                </a:solidFill>
              </a:rPr>
              <a:t>?</a:t>
            </a:r>
            <a:endParaRPr>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Eine kortikale Katarakt, die bis zur vollständigen Beteiligung des gesamten Linsenkortex fortgeschritten ist.</a:t>
            </a:r>
            <a:endParaRPr sz="1200" i="1">
              <a:solidFill>
                <a:srgbClr val="BFBFBF"/>
              </a:solidFill>
            </a:endParaRPr>
          </a:p>
          <a:p>
            <a:pPr marL="0" lvl="0" indent="0" algn="l" rtl="0">
              <a:spcBef>
                <a:spcPts val="0"/>
              </a:spcBef>
              <a:spcAft>
                <a:spcPts val="0"/>
              </a:spcAft>
              <a:buClr>
                <a:schemeClr val="dk1"/>
              </a:buClr>
              <a:buFont typeface="Arial"/>
              <a:buNone/>
            </a:pPr>
            <a:endParaRPr sz="1600">
              <a:solidFill>
                <a:srgbClr val="BFBFBF"/>
              </a:solidFill>
            </a:endParaRPr>
          </a:p>
          <a:p>
            <a:pPr marL="0" lvl="0" indent="0" algn="l" rtl="0">
              <a:spcBef>
                <a:spcPts val="0"/>
              </a:spcBef>
              <a:spcAft>
                <a:spcPts val="0"/>
              </a:spcAft>
              <a:buClr>
                <a:schemeClr val="dk1"/>
              </a:buClr>
              <a:buFont typeface="Arial"/>
              <a:buNone/>
            </a:pPr>
            <a:r>
              <a:rPr lang="en-US" sz="1200" i="1">
                <a:solidFill>
                  <a:srgbClr val="BFBFBF"/>
                </a:solidFill>
              </a:rPr>
              <a:t>Was ist eine </a:t>
            </a:r>
            <a:r>
              <a:rPr lang="en-US" sz="1200">
                <a:solidFill>
                  <a:srgbClr val="BFBFBF"/>
                </a:solidFill>
              </a:rPr>
              <a:t>hypermature Katarakt</a:t>
            </a:r>
            <a:r>
              <a:rPr lang="en-US" sz="1200" i="1">
                <a:solidFill>
                  <a:srgbClr val="BFBFBF"/>
                </a:solidFill>
              </a:rPr>
              <a:t>?</a:t>
            </a:r>
            <a:endParaRPr sz="1200" i="1">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Mature Katarakte können Wasser einlagern und dadurch in eine </a:t>
            </a:r>
            <a:r>
              <a:rPr lang="en-US" sz="1200" b="1">
                <a:solidFill>
                  <a:srgbClr val="0000FF"/>
                </a:solidFill>
              </a:rPr>
              <a:t>intumeszente kortikale Katarakt</a:t>
            </a:r>
            <a:r>
              <a:rPr lang="en-US" sz="1200">
                <a:solidFill>
                  <a:srgbClr val="BFBFBF"/>
                </a:solidFill>
              </a:rPr>
              <a:t> übergehen. Eine </a:t>
            </a:r>
            <a:r>
              <a:rPr lang="en-US" sz="1200" b="1" i="1">
                <a:solidFill>
                  <a:srgbClr val="0000FF"/>
                </a:solidFill>
              </a:rPr>
              <a:t>hypermature Katarakt</a:t>
            </a:r>
            <a:r>
              <a:rPr lang="en-US" sz="1200" b="1">
                <a:solidFill>
                  <a:srgbClr val="0000FF"/>
                </a:solidFill>
              </a:rPr>
              <a:t> </a:t>
            </a:r>
            <a:r>
              <a:rPr lang="en-US" sz="1200">
                <a:solidFill>
                  <a:srgbClr val="BFBFBF"/>
                </a:solidFill>
              </a:rPr>
              <a:t>entsteht, wenn eine intumeszente Katarakt beginnt, Wasser und denaturierte Proteine durch die intakte vordere Linsenkapsel abzugeben. </a:t>
            </a:r>
            <a:endParaRPr sz="1200" i="1">
              <a:solidFill>
                <a:srgbClr val="BFBFBF"/>
              </a:solidFill>
            </a:endParaRPr>
          </a:p>
        </p:txBody>
      </p:sp>
      <p:sp>
        <p:nvSpPr>
          <p:cNvPr id="774" name="Google Shape;774;p70"/>
          <p:cNvSpPr txBox="1"/>
          <p:nvPr/>
        </p:nvSpPr>
        <p:spPr>
          <a:xfrm>
            <a:off x="252547" y="5336770"/>
            <a:ext cx="8481900" cy="672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u="sng" dirty="0" err="1">
                <a:solidFill>
                  <a:schemeClr val="dk1"/>
                </a:solidFill>
                <a:latin typeface="Arial"/>
                <a:ea typeface="Arial"/>
                <a:cs typeface="Arial"/>
                <a:sym typeface="Arial"/>
              </a:rPr>
              <a:t>Beachten</a:t>
            </a:r>
            <a:r>
              <a:rPr lang="en-US" sz="1200" i="1" u="sng" dirty="0">
                <a:solidFill>
                  <a:schemeClr val="dk1"/>
                </a:solidFill>
                <a:latin typeface="Arial"/>
                <a:ea typeface="Arial"/>
                <a:cs typeface="Arial"/>
                <a:sym typeface="Arial"/>
              </a:rPr>
              <a:t> Sie die </a:t>
            </a:r>
            <a:r>
              <a:rPr lang="en-US" sz="1200" i="1" u="sng" dirty="0" err="1">
                <a:solidFill>
                  <a:schemeClr val="dk1"/>
                </a:solidFill>
                <a:latin typeface="Arial"/>
                <a:ea typeface="Arial"/>
                <a:cs typeface="Arial"/>
                <a:sym typeface="Arial"/>
              </a:rPr>
              <a:t>Stadien</a:t>
            </a:r>
            <a:r>
              <a:rPr lang="en-US" sz="1200" i="1" u="sng" dirty="0">
                <a:solidFill>
                  <a:schemeClr val="dk1"/>
                </a:solidFill>
                <a:latin typeface="Arial"/>
                <a:ea typeface="Arial"/>
                <a:cs typeface="Arial"/>
                <a:sym typeface="Arial"/>
              </a:rPr>
              <a:t>:</a:t>
            </a:r>
            <a:endParaRPr dirty="0"/>
          </a:p>
          <a:p>
            <a:pPr marL="0" marR="0" lvl="0" indent="0" algn="l" rtl="0">
              <a:spcBef>
                <a:spcPts val="0"/>
              </a:spcBef>
              <a:spcAft>
                <a:spcPts val="0"/>
              </a:spcAft>
              <a:buNone/>
            </a:pPr>
            <a:endParaRPr sz="1800" i="1" u="sng" dirty="0">
              <a:solidFill>
                <a:schemeClr val="dk1"/>
              </a:solidFill>
              <a:latin typeface="Arial"/>
              <a:ea typeface="Arial"/>
              <a:cs typeface="Arial"/>
              <a:sym typeface="Arial"/>
            </a:endParaRPr>
          </a:p>
          <a:p>
            <a:pPr marL="0" marR="0" lvl="0" indent="0" algn="l" rtl="0">
              <a:spcBef>
                <a:spcPts val="0"/>
              </a:spcBef>
              <a:spcAft>
                <a:spcPts val="0"/>
              </a:spcAft>
              <a:buNone/>
            </a:pPr>
            <a:r>
              <a:rPr lang="en-US" sz="1200" dirty="0">
                <a:solidFill>
                  <a:srgbClr val="0000FF"/>
                </a:solidFill>
              </a:rPr>
              <a:t>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dirty="0" err="1">
                <a:solidFill>
                  <a:srgbClr val="0000FF"/>
                </a:solidFill>
              </a:rPr>
              <a:t>I</a:t>
            </a:r>
            <a:r>
              <a:rPr lang="en-US" sz="1200" dirty="0" err="1">
                <a:solidFill>
                  <a:srgbClr val="0000FF"/>
                </a:solidFill>
                <a:latin typeface="Arial"/>
                <a:ea typeface="Arial"/>
                <a:cs typeface="Arial"/>
                <a:sym typeface="Arial"/>
              </a:rPr>
              <a:t>ntumeszente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dirty="0">
                <a:solidFill>
                  <a:srgbClr val="0000FF"/>
                </a:solidFill>
              </a:rPr>
              <a:t>Hypermature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endParaRPr dirty="0"/>
          </a:p>
        </p:txBody>
      </p:sp>
      <p:sp>
        <p:nvSpPr>
          <p:cNvPr id="775" name="Google Shape;775;p70"/>
          <p:cNvSpPr/>
          <p:nvPr/>
        </p:nvSpPr>
        <p:spPr>
          <a:xfrm>
            <a:off x="1754398" y="5734866"/>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76" name="Google Shape;776;p70"/>
          <p:cNvSpPr/>
          <p:nvPr/>
        </p:nvSpPr>
        <p:spPr>
          <a:xfrm>
            <a:off x="4924125" y="5757220"/>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77" name="Google Shape;777;p70"/>
          <p:cNvSpPr txBox="1">
            <a:spLocks noGrp="1"/>
          </p:cNvSpPr>
          <p:nvPr>
            <p:ph type="title"/>
          </p:nvPr>
        </p:nvSpPr>
        <p:spPr>
          <a:xfrm>
            <a:off x="457200" y="122250"/>
            <a:ext cx="2329500" cy="639900"/>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779" name="Google Shape;779;p70"/>
          <p:cNvSpPr txBox="1"/>
          <p:nvPr/>
        </p:nvSpPr>
        <p:spPr>
          <a:xfrm>
            <a:off x="1368291" y="6475689"/>
            <a:ext cx="2193229" cy="307777"/>
          </a:xfrm>
          <a:prstGeom prst="rect">
            <a:avLst/>
          </a:prstGeom>
          <a:solidFill>
            <a:schemeClr val="lt1"/>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Katarakt </a:t>
            </a:r>
            <a:r>
              <a:rPr lang="en-US" sz="1200" b="1" i="1">
                <a:solidFill>
                  <a:schemeClr val="dk1"/>
                </a:solidFill>
                <a:latin typeface="Arial"/>
                <a:ea typeface="Arial"/>
                <a:cs typeface="Arial"/>
                <a:sym typeface="Arial"/>
              </a:rPr>
              <a:t> nimmt </a:t>
            </a:r>
            <a:r>
              <a:rPr lang="en-US" sz="1200">
                <a:solidFill>
                  <a:schemeClr val="dk1"/>
                </a:solidFill>
                <a:latin typeface="Arial"/>
                <a:ea typeface="Arial"/>
                <a:cs typeface="Arial"/>
                <a:sym typeface="Arial"/>
              </a:rPr>
              <a:t> Wasser </a:t>
            </a:r>
            <a:r>
              <a:rPr lang="en-US" sz="1200" b="1" i="1">
                <a:solidFill>
                  <a:schemeClr val="dk1"/>
                </a:solidFill>
                <a:latin typeface="Arial"/>
                <a:ea typeface="Arial"/>
                <a:cs typeface="Arial"/>
                <a:sym typeface="Arial"/>
              </a:rPr>
              <a:t>auf</a:t>
            </a:r>
            <a:endParaRPr/>
          </a:p>
        </p:txBody>
      </p:sp>
      <p:cxnSp>
        <p:nvCxnSpPr>
          <p:cNvPr id="780" name="Google Shape;780;p70"/>
          <p:cNvCxnSpPr/>
          <p:nvPr/>
        </p:nvCxnSpPr>
        <p:spPr>
          <a:xfrm>
            <a:off x="3600288" y="6626726"/>
            <a:ext cx="1169504" cy="0"/>
          </a:xfrm>
          <a:prstGeom prst="straightConnector1">
            <a:avLst/>
          </a:prstGeom>
          <a:noFill/>
          <a:ln w="9525" cap="flat" cmpd="sng">
            <a:solidFill>
              <a:schemeClr val="dk1"/>
            </a:solidFill>
            <a:prstDash val="solid"/>
            <a:round/>
            <a:headEnd type="triangle" w="med" len="med"/>
            <a:tailEnd type="triangle" w="med" len="med"/>
          </a:ln>
        </p:spPr>
      </p:cxnSp>
      <p:sp>
        <p:nvSpPr>
          <p:cNvPr id="781" name="Google Shape;781;p70"/>
          <p:cNvSpPr txBox="1"/>
          <p:nvPr/>
        </p:nvSpPr>
        <p:spPr>
          <a:xfrm>
            <a:off x="3614526" y="6332326"/>
            <a:ext cx="1169400" cy="210300"/>
          </a:xfrm>
          <a:prstGeom prst="rect">
            <a:avLst/>
          </a:prstGeom>
          <a:solidFill>
            <a:schemeClr val="lt1"/>
          </a:solidFill>
          <a:ln>
            <a:noFill/>
          </a:ln>
        </p:spPr>
        <p:txBody>
          <a:bodyPr spcFirstLastPara="1" wrap="square" lIns="25400" tIns="12700" rIns="25400" bIns="12700" anchor="t" anchorCtr="0">
            <a:spAutoFit/>
          </a:bodyPr>
          <a:lstStyle/>
          <a:p>
            <a:pPr marL="0" marR="0" lvl="0" indent="0" algn="ctr" rtl="0">
              <a:lnSpc>
                <a:spcPct val="100000"/>
              </a:lnSpc>
              <a:spcBef>
                <a:spcPts val="0"/>
              </a:spcBef>
              <a:spcAft>
                <a:spcPts val="0"/>
              </a:spcAft>
              <a:buNone/>
            </a:pPr>
            <a:r>
              <a:rPr lang="en-US" sz="1200" dirty="0">
                <a:solidFill>
                  <a:schemeClr val="dk1"/>
                </a:solidFill>
                <a:latin typeface="Arial"/>
                <a:ea typeface="Arial"/>
                <a:cs typeface="Arial"/>
                <a:sym typeface="Arial"/>
              </a:rPr>
              <a:t>Was </a:t>
            </a:r>
            <a:r>
              <a:rPr lang="en-US" sz="1200" dirty="0" err="1">
                <a:solidFill>
                  <a:schemeClr val="dk1"/>
                </a:solidFill>
                <a:latin typeface="Arial"/>
                <a:ea typeface="Arial"/>
                <a:cs typeface="Arial"/>
                <a:sym typeface="Arial"/>
              </a:rPr>
              <a:t>geschieht</a:t>
            </a:r>
            <a:r>
              <a:rPr lang="en-US" sz="1200" dirty="0">
                <a:solidFill>
                  <a:schemeClr val="dk1"/>
                </a:solidFill>
                <a:latin typeface="Arial"/>
                <a:ea typeface="Arial"/>
                <a:cs typeface="Arial"/>
                <a:sym typeface="Arial"/>
              </a:rPr>
              <a:t>?</a:t>
            </a:r>
            <a:endParaRPr dirty="0"/>
          </a:p>
        </p:txBody>
      </p:sp>
      <p:sp>
        <p:nvSpPr>
          <p:cNvPr id="782" name="Google Shape;782;p70"/>
          <p:cNvSpPr/>
          <p:nvPr/>
        </p:nvSpPr>
        <p:spPr>
          <a:xfrm>
            <a:off x="2163384" y="6462726"/>
            <a:ext cx="544603" cy="210300"/>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787"/>
        <p:cNvGrpSpPr/>
        <p:nvPr/>
      </p:nvGrpSpPr>
      <p:grpSpPr>
        <a:xfrm>
          <a:off x="0" y="0"/>
          <a:ext cx="0" cy="0"/>
          <a:chOff x="0" y="0"/>
          <a:chExt cx="0" cy="0"/>
        </a:xfrm>
      </p:grpSpPr>
      <p:sp>
        <p:nvSpPr>
          <p:cNvPr id="788" name="Google Shape;788;p71"/>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a:t>
            </a:r>
            <a:r>
              <a:rPr lang="en-US" sz="1200" b="1">
                <a:solidFill>
                  <a:srgbClr val="BFBFBF"/>
                </a:solidFill>
              </a:rPr>
              <a:t>maturer/hypermaturer</a:t>
            </a:r>
            <a:r>
              <a:rPr lang="en-US" sz="1200">
                <a:solidFill>
                  <a:srgbClr val="BFBFBF"/>
                </a:solidFill>
              </a:rPr>
              <a:t> </a:t>
            </a:r>
            <a:r>
              <a:rPr lang="en-US" sz="1200" b="1">
                <a:solidFill>
                  <a:srgbClr val="BFBFBF"/>
                </a:solidFill>
              </a:rPr>
              <a:t>Katarakt</a:t>
            </a:r>
            <a:r>
              <a:rPr lang="en-US" sz="1200">
                <a:solidFill>
                  <a:srgbClr val="BFBFBF"/>
                </a:solidFill>
              </a:rPr>
              <a:t>: phakolytisches Glaukom</a:t>
            </a:r>
            <a:endParaRPr sz="1200">
              <a:solidFill>
                <a:srgbClr val="BFBFBF"/>
              </a:solidFill>
            </a:endParaRPr>
          </a:p>
        </p:txBody>
      </p:sp>
      <p:sp>
        <p:nvSpPr>
          <p:cNvPr id="789" name="Google Shape;789;p71"/>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790" name="Google Shape;790;p71"/>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71</a:t>
            </a:fld>
            <a:endParaRPr sz="1000" b="0" i="0" u="none" strike="noStrike" cap="none">
              <a:solidFill>
                <a:srgbClr val="000000"/>
              </a:solidFill>
              <a:latin typeface="Arial"/>
              <a:ea typeface="Arial"/>
              <a:cs typeface="Arial"/>
              <a:sym typeface="Arial"/>
            </a:endParaRPr>
          </a:p>
        </p:txBody>
      </p:sp>
      <p:sp>
        <p:nvSpPr>
          <p:cNvPr id="792" name="Google Shape;792;p71"/>
          <p:cNvSpPr txBox="1"/>
          <p:nvPr/>
        </p:nvSpPr>
        <p:spPr>
          <a:xfrm>
            <a:off x="1247361" y="3299791"/>
            <a:ext cx="6914100" cy="15648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Was ist eine </a:t>
            </a:r>
            <a:r>
              <a:rPr lang="en-US" sz="1200" b="1">
                <a:solidFill>
                  <a:srgbClr val="0000FF"/>
                </a:solidFill>
              </a:rPr>
              <a:t>mature Katarakt</a:t>
            </a:r>
            <a:r>
              <a:rPr lang="en-US" sz="1200" i="1">
                <a:solidFill>
                  <a:srgbClr val="BFBFBF"/>
                </a:solidFill>
              </a:rPr>
              <a:t>?</a:t>
            </a:r>
            <a:endParaRPr>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Eine kortikale Katarakt, die bis zur vollständigen Beteiligung des gesamten Linsenkortex fortgeschritten ist.</a:t>
            </a:r>
            <a:endParaRPr sz="1200" i="1">
              <a:solidFill>
                <a:srgbClr val="BFBFBF"/>
              </a:solidFill>
            </a:endParaRPr>
          </a:p>
          <a:p>
            <a:pPr marL="0" lvl="0" indent="0" algn="l" rtl="0">
              <a:spcBef>
                <a:spcPts val="0"/>
              </a:spcBef>
              <a:spcAft>
                <a:spcPts val="0"/>
              </a:spcAft>
              <a:buClr>
                <a:schemeClr val="dk1"/>
              </a:buClr>
              <a:buFont typeface="Arial"/>
              <a:buNone/>
            </a:pPr>
            <a:endParaRPr sz="1600">
              <a:solidFill>
                <a:srgbClr val="BFBFBF"/>
              </a:solidFill>
            </a:endParaRPr>
          </a:p>
          <a:p>
            <a:pPr marL="0" lvl="0" indent="0" algn="l" rtl="0">
              <a:spcBef>
                <a:spcPts val="0"/>
              </a:spcBef>
              <a:spcAft>
                <a:spcPts val="0"/>
              </a:spcAft>
              <a:buClr>
                <a:schemeClr val="dk1"/>
              </a:buClr>
              <a:buFont typeface="Arial"/>
              <a:buNone/>
            </a:pPr>
            <a:r>
              <a:rPr lang="en-US" sz="1200" i="1">
                <a:solidFill>
                  <a:srgbClr val="BFBFBF"/>
                </a:solidFill>
              </a:rPr>
              <a:t>Was ist eine </a:t>
            </a:r>
            <a:r>
              <a:rPr lang="en-US" sz="1200">
                <a:solidFill>
                  <a:srgbClr val="BFBFBF"/>
                </a:solidFill>
              </a:rPr>
              <a:t>hypermature Katarakt</a:t>
            </a:r>
            <a:r>
              <a:rPr lang="en-US" sz="1200" i="1">
                <a:solidFill>
                  <a:srgbClr val="BFBFBF"/>
                </a:solidFill>
              </a:rPr>
              <a:t>?</a:t>
            </a:r>
            <a:endParaRPr sz="1200" i="1">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Mature Katarakte können Wasser einlagern und dadurch in eine </a:t>
            </a:r>
            <a:r>
              <a:rPr lang="en-US" sz="1200" b="1">
                <a:solidFill>
                  <a:srgbClr val="0000FF"/>
                </a:solidFill>
              </a:rPr>
              <a:t>intumeszente kortikale Katarakt</a:t>
            </a:r>
            <a:r>
              <a:rPr lang="en-US" sz="1200">
                <a:solidFill>
                  <a:srgbClr val="BFBFBF"/>
                </a:solidFill>
              </a:rPr>
              <a:t> übergehen. Eine </a:t>
            </a:r>
            <a:r>
              <a:rPr lang="en-US" sz="1200" b="1" i="1">
                <a:solidFill>
                  <a:srgbClr val="0000FF"/>
                </a:solidFill>
              </a:rPr>
              <a:t>hypermature Katarakt</a:t>
            </a:r>
            <a:r>
              <a:rPr lang="en-US" sz="1200" b="1">
                <a:solidFill>
                  <a:srgbClr val="0000FF"/>
                </a:solidFill>
              </a:rPr>
              <a:t> </a:t>
            </a:r>
            <a:r>
              <a:rPr lang="en-US" sz="1200">
                <a:solidFill>
                  <a:srgbClr val="BFBFBF"/>
                </a:solidFill>
              </a:rPr>
              <a:t>entsteht, wenn eine intumeszente Katarakt beginnt, Wasser und denaturierte Proteine durch die intakte vordere Linsenkapsel abzugeben. </a:t>
            </a:r>
            <a:endParaRPr sz="1200" i="1">
              <a:solidFill>
                <a:srgbClr val="BFBFBF"/>
              </a:solidFill>
            </a:endParaRPr>
          </a:p>
        </p:txBody>
      </p:sp>
      <p:sp>
        <p:nvSpPr>
          <p:cNvPr id="793" name="Google Shape;793;p71"/>
          <p:cNvSpPr txBox="1"/>
          <p:nvPr/>
        </p:nvSpPr>
        <p:spPr>
          <a:xfrm>
            <a:off x="252547" y="5347787"/>
            <a:ext cx="8481900" cy="672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u="sng" dirty="0" err="1">
                <a:solidFill>
                  <a:schemeClr val="dk1"/>
                </a:solidFill>
                <a:latin typeface="Arial"/>
                <a:ea typeface="Arial"/>
                <a:cs typeface="Arial"/>
                <a:sym typeface="Arial"/>
              </a:rPr>
              <a:t>Beachten</a:t>
            </a:r>
            <a:r>
              <a:rPr lang="en-US" sz="1200" i="1" u="sng" dirty="0">
                <a:solidFill>
                  <a:schemeClr val="dk1"/>
                </a:solidFill>
                <a:latin typeface="Arial"/>
                <a:ea typeface="Arial"/>
                <a:cs typeface="Arial"/>
                <a:sym typeface="Arial"/>
              </a:rPr>
              <a:t> Sie die </a:t>
            </a:r>
            <a:r>
              <a:rPr lang="en-US" sz="1200" i="1" u="sng" dirty="0" err="1">
                <a:solidFill>
                  <a:schemeClr val="dk1"/>
                </a:solidFill>
                <a:latin typeface="Arial"/>
                <a:ea typeface="Arial"/>
                <a:cs typeface="Arial"/>
                <a:sym typeface="Arial"/>
              </a:rPr>
              <a:t>Stadien</a:t>
            </a:r>
            <a:r>
              <a:rPr lang="en-US" sz="1200" i="1" u="sng" dirty="0">
                <a:solidFill>
                  <a:schemeClr val="dk1"/>
                </a:solidFill>
                <a:latin typeface="Arial"/>
                <a:ea typeface="Arial"/>
                <a:cs typeface="Arial"/>
                <a:sym typeface="Arial"/>
              </a:rPr>
              <a:t>:</a:t>
            </a:r>
            <a:endParaRPr dirty="0"/>
          </a:p>
          <a:p>
            <a:pPr marL="0" marR="0" lvl="0" indent="0" algn="l" rtl="0">
              <a:spcBef>
                <a:spcPts val="0"/>
              </a:spcBef>
              <a:spcAft>
                <a:spcPts val="0"/>
              </a:spcAft>
              <a:buNone/>
            </a:pPr>
            <a:endParaRPr sz="1800" i="1" u="sng" dirty="0">
              <a:solidFill>
                <a:schemeClr val="dk1"/>
              </a:solidFill>
              <a:latin typeface="Arial"/>
              <a:ea typeface="Arial"/>
              <a:cs typeface="Arial"/>
              <a:sym typeface="Arial"/>
            </a:endParaRPr>
          </a:p>
          <a:p>
            <a:pPr marL="0" marR="0" lvl="0" indent="0" algn="l" rtl="0">
              <a:spcBef>
                <a:spcPts val="0"/>
              </a:spcBef>
              <a:spcAft>
                <a:spcPts val="0"/>
              </a:spcAft>
              <a:buNone/>
            </a:pPr>
            <a:r>
              <a:rPr lang="en-US" sz="1200" dirty="0">
                <a:solidFill>
                  <a:srgbClr val="0000FF"/>
                </a:solidFill>
              </a:rPr>
              <a:t>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dirty="0" err="1">
                <a:solidFill>
                  <a:srgbClr val="0000FF"/>
                </a:solidFill>
              </a:rPr>
              <a:t>I</a:t>
            </a:r>
            <a:r>
              <a:rPr lang="en-US" sz="1200" dirty="0" err="1">
                <a:solidFill>
                  <a:srgbClr val="0000FF"/>
                </a:solidFill>
                <a:latin typeface="Arial"/>
                <a:ea typeface="Arial"/>
                <a:cs typeface="Arial"/>
                <a:sym typeface="Arial"/>
              </a:rPr>
              <a:t>ntumeszente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dirty="0">
                <a:solidFill>
                  <a:srgbClr val="0000FF"/>
                </a:solidFill>
              </a:rPr>
              <a:t>Hypermature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endParaRPr dirty="0"/>
          </a:p>
        </p:txBody>
      </p:sp>
      <p:sp>
        <p:nvSpPr>
          <p:cNvPr id="794" name="Google Shape;794;p71"/>
          <p:cNvSpPr/>
          <p:nvPr/>
        </p:nvSpPr>
        <p:spPr>
          <a:xfrm>
            <a:off x="1655246" y="5774410"/>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95" name="Google Shape;795;p71"/>
          <p:cNvSpPr/>
          <p:nvPr/>
        </p:nvSpPr>
        <p:spPr>
          <a:xfrm>
            <a:off x="4870794" y="5774410"/>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797" name="Google Shape;797;p71"/>
          <p:cNvCxnSpPr/>
          <p:nvPr/>
        </p:nvCxnSpPr>
        <p:spPr>
          <a:xfrm rot="10800000">
            <a:off x="2491408" y="6218107"/>
            <a:ext cx="0" cy="274983"/>
          </a:xfrm>
          <a:prstGeom prst="straightConnector1">
            <a:avLst/>
          </a:prstGeom>
          <a:noFill/>
          <a:ln w="25400" cap="flat" cmpd="sng">
            <a:solidFill>
              <a:schemeClr val="dk1"/>
            </a:solidFill>
            <a:prstDash val="solid"/>
            <a:round/>
            <a:headEnd type="none" w="sm" len="sm"/>
            <a:tailEnd type="triangle" w="med" len="med"/>
          </a:ln>
        </p:spPr>
      </p:cxnSp>
      <p:sp>
        <p:nvSpPr>
          <p:cNvPr id="798" name="Google Shape;798;p71"/>
          <p:cNvSpPr txBox="1"/>
          <p:nvPr/>
        </p:nvSpPr>
        <p:spPr>
          <a:xfrm>
            <a:off x="1368291" y="6475689"/>
            <a:ext cx="2193229" cy="307777"/>
          </a:xfrm>
          <a:prstGeom prst="rect">
            <a:avLst/>
          </a:prstGeom>
          <a:solidFill>
            <a:schemeClr val="lt1"/>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Katarakt </a:t>
            </a:r>
            <a:r>
              <a:rPr lang="en-US" sz="1200" b="1" i="1">
                <a:solidFill>
                  <a:schemeClr val="dk1"/>
                </a:solidFill>
                <a:latin typeface="Arial"/>
                <a:ea typeface="Arial"/>
                <a:cs typeface="Arial"/>
                <a:sym typeface="Arial"/>
              </a:rPr>
              <a:t> nimmt </a:t>
            </a:r>
            <a:r>
              <a:rPr lang="en-US" sz="1200">
                <a:solidFill>
                  <a:schemeClr val="dk1"/>
                </a:solidFill>
                <a:latin typeface="Arial"/>
                <a:ea typeface="Arial"/>
                <a:cs typeface="Arial"/>
                <a:sym typeface="Arial"/>
              </a:rPr>
              <a:t> Wasser </a:t>
            </a:r>
            <a:r>
              <a:rPr lang="en-US" sz="1200" b="1" i="1">
                <a:solidFill>
                  <a:schemeClr val="dk1"/>
                </a:solidFill>
                <a:latin typeface="Arial"/>
                <a:ea typeface="Arial"/>
                <a:cs typeface="Arial"/>
                <a:sym typeface="Arial"/>
              </a:rPr>
              <a:t>auf</a:t>
            </a:r>
            <a:endParaRPr/>
          </a:p>
        </p:txBody>
      </p:sp>
      <p:cxnSp>
        <p:nvCxnSpPr>
          <p:cNvPr id="799" name="Google Shape;799;p71"/>
          <p:cNvCxnSpPr/>
          <p:nvPr/>
        </p:nvCxnSpPr>
        <p:spPr>
          <a:xfrm>
            <a:off x="3600288" y="6626726"/>
            <a:ext cx="1169504" cy="0"/>
          </a:xfrm>
          <a:prstGeom prst="straightConnector1">
            <a:avLst/>
          </a:prstGeom>
          <a:noFill/>
          <a:ln w="9525" cap="flat" cmpd="sng">
            <a:solidFill>
              <a:schemeClr val="dk1"/>
            </a:solidFill>
            <a:prstDash val="solid"/>
            <a:round/>
            <a:headEnd type="triangle" w="med" len="med"/>
            <a:tailEnd type="triangle" w="med" len="med"/>
          </a:ln>
        </p:spPr>
      </p:cxnSp>
      <p:sp>
        <p:nvSpPr>
          <p:cNvPr id="800" name="Google Shape;800;p71"/>
          <p:cNvSpPr txBox="1"/>
          <p:nvPr/>
        </p:nvSpPr>
        <p:spPr>
          <a:xfrm>
            <a:off x="3680627" y="6335399"/>
            <a:ext cx="1169493" cy="210314"/>
          </a:xfrm>
          <a:prstGeom prst="rect">
            <a:avLst/>
          </a:prstGeom>
          <a:solidFill>
            <a:schemeClr val="lt1"/>
          </a:solidFill>
          <a:ln>
            <a:noFill/>
          </a:ln>
        </p:spPr>
        <p:txBody>
          <a:bodyPr spcFirstLastPara="1" wrap="square" lIns="25400" tIns="12700" rIns="25400" bIns="12700" anchor="t" anchorCtr="0">
            <a:spAutoFit/>
          </a:bodyPr>
          <a:lstStyle/>
          <a:p>
            <a:pPr marL="0" marR="0" lvl="0" indent="0" algn="ctr" rtl="0">
              <a:lnSpc>
                <a:spcPct val="100000"/>
              </a:lnSpc>
              <a:spcBef>
                <a:spcPts val="0"/>
              </a:spcBef>
              <a:spcAft>
                <a:spcPts val="0"/>
              </a:spcAft>
              <a:buNone/>
            </a:pPr>
            <a:r>
              <a:rPr lang="en-US" sz="1200" dirty="0">
                <a:solidFill>
                  <a:schemeClr val="dk1"/>
                </a:solidFill>
                <a:latin typeface="Arial"/>
                <a:ea typeface="Arial"/>
                <a:cs typeface="Arial"/>
                <a:sym typeface="Arial"/>
              </a:rPr>
              <a:t>Was </a:t>
            </a:r>
            <a:r>
              <a:rPr lang="en-US" sz="1200" dirty="0" err="1">
                <a:solidFill>
                  <a:schemeClr val="dk1"/>
                </a:solidFill>
                <a:latin typeface="Arial"/>
                <a:ea typeface="Arial"/>
                <a:cs typeface="Arial"/>
                <a:sym typeface="Arial"/>
              </a:rPr>
              <a:t>geschieht</a:t>
            </a:r>
            <a:r>
              <a:rPr lang="en-US" sz="1200" dirty="0">
                <a:solidFill>
                  <a:schemeClr val="dk1"/>
                </a:solidFill>
                <a:latin typeface="Arial"/>
                <a:ea typeface="Arial"/>
                <a:cs typeface="Arial"/>
                <a:sym typeface="Arial"/>
              </a:rPr>
              <a:t>?</a:t>
            </a:r>
            <a:endParaRPr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805"/>
        <p:cNvGrpSpPr/>
        <p:nvPr/>
      </p:nvGrpSpPr>
      <p:grpSpPr>
        <a:xfrm>
          <a:off x="0" y="0"/>
          <a:ext cx="0" cy="0"/>
          <a:chOff x="0" y="0"/>
          <a:chExt cx="0" cy="0"/>
        </a:xfrm>
      </p:grpSpPr>
      <p:sp>
        <p:nvSpPr>
          <p:cNvPr id="806" name="Google Shape;806;p72"/>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a:t>
            </a:r>
            <a:r>
              <a:rPr lang="en-US" sz="1200" b="1">
                <a:solidFill>
                  <a:srgbClr val="BFBFBF"/>
                </a:solidFill>
              </a:rPr>
              <a:t>maturer/hypermaturer</a:t>
            </a:r>
            <a:r>
              <a:rPr lang="en-US" sz="1200">
                <a:solidFill>
                  <a:srgbClr val="BFBFBF"/>
                </a:solidFill>
              </a:rPr>
              <a:t> </a:t>
            </a:r>
            <a:r>
              <a:rPr lang="en-US" sz="1200" b="1">
                <a:solidFill>
                  <a:srgbClr val="BFBFBF"/>
                </a:solidFill>
              </a:rPr>
              <a:t>Katarakt</a:t>
            </a:r>
            <a:r>
              <a:rPr lang="en-US" sz="1200">
                <a:solidFill>
                  <a:srgbClr val="BFBFBF"/>
                </a:solidFill>
              </a:rPr>
              <a:t>: phakolytisches Glaukom</a:t>
            </a:r>
            <a:endParaRPr sz="1200">
              <a:solidFill>
                <a:srgbClr val="BFBFBF"/>
              </a:solidFill>
            </a:endParaRPr>
          </a:p>
        </p:txBody>
      </p:sp>
      <p:sp>
        <p:nvSpPr>
          <p:cNvPr id="807" name="Google Shape;807;p72"/>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808" name="Google Shape;808;p7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72</a:t>
            </a:fld>
            <a:endParaRPr sz="1000" b="0" i="0" u="none" strike="noStrike" cap="none">
              <a:solidFill>
                <a:srgbClr val="000000"/>
              </a:solidFill>
              <a:latin typeface="Arial"/>
              <a:ea typeface="Arial"/>
              <a:cs typeface="Arial"/>
              <a:sym typeface="Arial"/>
            </a:endParaRPr>
          </a:p>
        </p:txBody>
      </p:sp>
      <p:sp>
        <p:nvSpPr>
          <p:cNvPr id="810" name="Google Shape;810;p72"/>
          <p:cNvSpPr txBox="1"/>
          <p:nvPr/>
        </p:nvSpPr>
        <p:spPr>
          <a:xfrm>
            <a:off x="1247361" y="3299791"/>
            <a:ext cx="6914100" cy="15648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Was ist eine </a:t>
            </a:r>
            <a:r>
              <a:rPr lang="en-US" sz="1200" b="1">
                <a:solidFill>
                  <a:srgbClr val="0000FF"/>
                </a:solidFill>
              </a:rPr>
              <a:t>mature Katarakt</a:t>
            </a:r>
            <a:r>
              <a:rPr lang="en-US" sz="1200" i="1">
                <a:solidFill>
                  <a:srgbClr val="BFBFBF"/>
                </a:solidFill>
              </a:rPr>
              <a:t>?</a:t>
            </a:r>
            <a:endParaRPr>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Eine kortikale Katarakt, die bis zur vollständigen Beteiligung des gesamten Linsenkortex fortgeschritten ist.</a:t>
            </a:r>
            <a:endParaRPr sz="1200" i="1">
              <a:solidFill>
                <a:srgbClr val="BFBFBF"/>
              </a:solidFill>
            </a:endParaRPr>
          </a:p>
          <a:p>
            <a:pPr marL="0" lvl="0" indent="0" algn="l" rtl="0">
              <a:spcBef>
                <a:spcPts val="0"/>
              </a:spcBef>
              <a:spcAft>
                <a:spcPts val="0"/>
              </a:spcAft>
              <a:buClr>
                <a:schemeClr val="dk1"/>
              </a:buClr>
              <a:buFont typeface="Arial"/>
              <a:buNone/>
            </a:pPr>
            <a:endParaRPr sz="1600">
              <a:solidFill>
                <a:srgbClr val="BFBFBF"/>
              </a:solidFill>
            </a:endParaRPr>
          </a:p>
          <a:p>
            <a:pPr marL="0" lvl="0" indent="0" algn="l" rtl="0">
              <a:spcBef>
                <a:spcPts val="0"/>
              </a:spcBef>
              <a:spcAft>
                <a:spcPts val="0"/>
              </a:spcAft>
              <a:buClr>
                <a:schemeClr val="dk1"/>
              </a:buClr>
              <a:buFont typeface="Arial"/>
              <a:buNone/>
            </a:pPr>
            <a:r>
              <a:rPr lang="en-US" sz="1200" i="1">
                <a:solidFill>
                  <a:srgbClr val="BFBFBF"/>
                </a:solidFill>
              </a:rPr>
              <a:t>Was ist eine </a:t>
            </a:r>
            <a:r>
              <a:rPr lang="en-US" sz="1200">
                <a:solidFill>
                  <a:srgbClr val="BFBFBF"/>
                </a:solidFill>
              </a:rPr>
              <a:t>hypermature Katarakt</a:t>
            </a:r>
            <a:r>
              <a:rPr lang="en-US" sz="1200" i="1">
                <a:solidFill>
                  <a:srgbClr val="BFBFBF"/>
                </a:solidFill>
              </a:rPr>
              <a:t>?</a:t>
            </a:r>
            <a:endParaRPr sz="1200" i="1">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Mature Katarakte können Wasser einlagern und dadurch in eine </a:t>
            </a:r>
            <a:r>
              <a:rPr lang="en-US" sz="1200" b="1">
                <a:solidFill>
                  <a:srgbClr val="0000FF"/>
                </a:solidFill>
              </a:rPr>
              <a:t>intumeszente kortikale Katarakt</a:t>
            </a:r>
            <a:r>
              <a:rPr lang="en-US" sz="1200">
                <a:solidFill>
                  <a:srgbClr val="BFBFBF"/>
                </a:solidFill>
              </a:rPr>
              <a:t> übergehen. Eine </a:t>
            </a:r>
            <a:r>
              <a:rPr lang="en-US" sz="1200" b="1" i="1">
                <a:solidFill>
                  <a:srgbClr val="0000FF"/>
                </a:solidFill>
              </a:rPr>
              <a:t>hypermature Katarakt</a:t>
            </a:r>
            <a:r>
              <a:rPr lang="en-US" sz="1200" b="1">
                <a:solidFill>
                  <a:srgbClr val="0000FF"/>
                </a:solidFill>
              </a:rPr>
              <a:t> </a:t>
            </a:r>
            <a:r>
              <a:rPr lang="en-US" sz="1200">
                <a:solidFill>
                  <a:srgbClr val="BFBFBF"/>
                </a:solidFill>
              </a:rPr>
              <a:t>entsteht, wenn eine intumeszente Katarakt beginnt, Wasser und denaturierte Proteine durch die intakte vordere Linsenkapsel abzugeben. </a:t>
            </a:r>
            <a:endParaRPr sz="1200" i="1">
              <a:solidFill>
                <a:srgbClr val="BFBFBF"/>
              </a:solidFill>
            </a:endParaRPr>
          </a:p>
        </p:txBody>
      </p:sp>
      <p:sp>
        <p:nvSpPr>
          <p:cNvPr id="811" name="Google Shape;811;p72"/>
          <p:cNvSpPr txBox="1"/>
          <p:nvPr/>
        </p:nvSpPr>
        <p:spPr>
          <a:xfrm>
            <a:off x="252547" y="5347787"/>
            <a:ext cx="8481900" cy="672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u="sng" dirty="0" err="1">
                <a:solidFill>
                  <a:schemeClr val="dk1"/>
                </a:solidFill>
                <a:latin typeface="Arial"/>
                <a:ea typeface="Arial"/>
                <a:cs typeface="Arial"/>
                <a:sym typeface="Arial"/>
              </a:rPr>
              <a:t>Beachten</a:t>
            </a:r>
            <a:r>
              <a:rPr lang="en-US" sz="1200" i="1" u="sng" dirty="0">
                <a:solidFill>
                  <a:schemeClr val="dk1"/>
                </a:solidFill>
                <a:latin typeface="Arial"/>
                <a:ea typeface="Arial"/>
                <a:cs typeface="Arial"/>
                <a:sym typeface="Arial"/>
              </a:rPr>
              <a:t> Sie die </a:t>
            </a:r>
            <a:r>
              <a:rPr lang="en-US" sz="1200" i="1" u="sng" dirty="0" err="1">
                <a:solidFill>
                  <a:schemeClr val="dk1"/>
                </a:solidFill>
                <a:latin typeface="Arial"/>
                <a:ea typeface="Arial"/>
                <a:cs typeface="Arial"/>
                <a:sym typeface="Arial"/>
              </a:rPr>
              <a:t>Stadien</a:t>
            </a:r>
            <a:r>
              <a:rPr lang="en-US" sz="1200" i="1" u="sng" dirty="0">
                <a:solidFill>
                  <a:schemeClr val="dk1"/>
                </a:solidFill>
                <a:latin typeface="Arial"/>
                <a:ea typeface="Arial"/>
                <a:cs typeface="Arial"/>
                <a:sym typeface="Arial"/>
              </a:rPr>
              <a:t>:</a:t>
            </a:r>
            <a:endParaRPr dirty="0"/>
          </a:p>
          <a:p>
            <a:pPr marL="0" marR="0" lvl="0" indent="0" algn="l" rtl="0">
              <a:spcBef>
                <a:spcPts val="0"/>
              </a:spcBef>
              <a:spcAft>
                <a:spcPts val="0"/>
              </a:spcAft>
              <a:buNone/>
            </a:pPr>
            <a:endParaRPr sz="1800" i="1" u="sng" dirty="0">
              <a:solidFill>
                <a:schemeClr val="dk1"/>
              </a:solidFill>
              <a:latin typeface="Arial"/>
              <a:ea typeface="Arial"/>
              <a:cs typeface="Arial"/>
              <a:sym typeface="Arial"/>
            </a:endParaRPr>
          </a:p>
          <a:p>
            <a:pPr marL="0" marR="0" lvl="0" indent="0" algn="l" rtl="0">
              <a:spcBef>
                <a:spcPts val="0"/>
              </a:spcBef>
              <a:spcAft>
                <a:spcPts val="0"/>
              </a:spcAft>
              <a:buNone/>
            </a:pPr>
            <a:r>
              <a:rPr lang="en-US" sz="1200" dirty="0">
                <a:solidFill>
                  <a:srgbClr val="0000FF"/>
                </a:solidFill>
              </a:rPr>
              <a:t>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dirty="0" err="1">
                <a:solidFill>
                  <a:srgbClr val="0000FF"/>
                </a:solidFill>
              </a:rPr>
              <a:t>Intumeszente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dirty="0">
                <a:solidFill>
                  <a:srgbClr val="0000FF"/>
                </a:solidFill>
              </a:rPr>
              <a:t>Hypermature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endParaRPr dirty="0"/>
          </a:p>
        </p:txBody>
      </p:sp>
      <p:sp>
        <p:nvSpPr>
          <p:cNvPr id="812" name="Google Shape;812;p72"/>
          <p:cNvSpPr/>
          <p:nvPr/>
        </p:nvSpPr>
        <p:spPr>
          <a:xfrm>
            <a:off x="1537252" y="5770354"/>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13" name="Google Shape;813;p72"/>
          <p:cNvSpPr/>
          <p:nvPr/>
        </p:nvSpPr>
        <p:spPr>
          <a:xfrm>
            <a:off x="5298463" y="5770354"/>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14" name="Google Shape;814;p72"/>
          <p:cNvSpPr txBox="1">
            <a:spLocks noGrp="1"/>
          </p:cNvSpPr>
          <p:nvPr>
            <p:ph type="title"/>
          </p:nvPr>
        </p:nvSpPr>
        <p:spPr>
          <a:xfrm>
            <a:off x="457200" y="122250"/>
            <a:ext cx="1251300" cy="639900"/>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cxnSp>
        <p:nvCxnSpPr>
          <p:cNvPr id="815" name="Google Shape;815;p72"/>
          <p:cNvCxnSpPr/>
          <p:nvPr/>
        </p:nvCxnSpPr>
        <p:spPr>
          <a:xfrm rot="10800000">
            <a:off x="2491408" y="6218107"/>
            <a:ext cx="0" cy="274983"/>
          </a:xfrm>
          <a:prstGeom prst="straightConnector1">
            <a:avLst/>
          </a:prstGeom>
          <a:noFill/>
          <a:ln w="25400" cap="flat" cmpd="sng">
            <a:solidFill>
              <a:schemeClr val="dk1"/>
            </a:solidFill>
            <a:prstDash val="solid"/>
            <a:round/>
            <a:headEnd type="none" w="sm" len="sm"/>
            <a:tailEnd type="triangle" w="med" len="med"/>
          </a:ln>
        </p:spPr>
      </p:cxnSp>
      <p:cxnSp>
        <p:nvCxnSpPr>
          <p:cNvPr id="816" name="Google Shape;816;p72"/>
          <p:cNvCxnSpPr/>
          <p:nvPr/>
        </p:nvCxnSpPr>
        <p:spPr>
          <a:xfrm rot="10800000">
            <a:off x="5847523" y="6215256"/>
            <a:ext cx="0" cy="274983"/>
          </a:xfrm>
          <a:prstGeom prst="straightConnector1">
            <a:avLst/>
          </a:prstGeom>
          <a:noFill/>
          <a:ln w="25400" cap="flat" cmpd="sng">
            <a:solidFill>
              <a:schemeClr val="dk1"/>
            </a:solidFill>
            <a:prstDash val="solid"/>
            <a:round/>
            <a:headEnd type="none" w="sm" len="sm"/>
            <a:tailEnd type="triangle" w="med" len="med"/>
          </a:ln>
        </p:spPr>
      </p:cxnSp>
      <p:sp>
        <p:nvSpPr>
          <p:cNvPr id="817" name="Google Shape;817;p72"/>
          <p:cNvSpPr txBox="1"/>
          <p:nvPr/>
        </p:nvSpPr>
        <p:spPr>
          <a:xfrm>
            <a:off x="1368291" y="6475689"/>
            <a:ext cx="2193229" cy="307777"/>
          </a:xfrm>
          <a:prstGeom prst="rect">
            <a:avLst/>
          </a:prstGeom>
          <a:solidFill>
            <a:schemeClr val="lt1"/>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Katarakt </a:t>
            </a:r>
            <a:r>
              <a:rPr lang="en-US" sz="1200" b="1" i="1">
                <a:solidFill>
                  <a:schemeClr val="dk1"/>
                </a:solidFill>
                <a:latin typeface="Arial"/>
                <a:ea typeface="Arial"/>
                <a:cs typeface="Arial"/>
                <a:sym typeface="Arial"/>
              </a:rPr>
              <a:t> nimmt </a:t>
            </a:r>
            <a:r>
              <a:rPr lang="en-US" sz="1200">
                <a:solidFill>
                  <a:schemeClr val="dk1"/>
                </a:solidFill>
                <a:latin typeface="Arial"/>
                <a:ea typeface="Arial"/>
                <a:cs typeface="Arial"/>
                <a:sym typeface="Arial"/>
              </a:rPr>
              <a:t> Wasser </a:t>
            </a:r>
            <a:r>
              <a:rPr lang="en-US" sz="1200" b="1" i="1">
                <a:solidFill>
                  <a:schemeClr val="dk1"/>
                </a:solidFill>
                <a:latin typeface="Arial"/>
                <a:ea typeface="Arial"/>
                <a:cs typeface="Arial"/>
                <a:sym typeface="Arial"/>
              </a:rPr>
              <a:t>auf</a:t>
            </a:r>
            <a:endParaRPr/>
          </a:p>
        </p:txBody>
      </p:sp>
      <p:sp>
        <p:nvSpPr>
          <p:cNvPr id="818" name="Google Shape;818;p72"/>
          <p:cNvSpPr txBox="1"/>
          <p:nvPr/>
        </p:nvSpPr>
        <p:spPr>
          <a:xfrm>
            <a:off x="4848639" y="6472838"/>
            <a:ext cx="2015295" cy="307777"/>
          </a:xfrm>
          <a:prstGeom prst="rect">
            <a:avLst/>
          </a:prstGeom>
          <a:solidFill>
            <a:schemeClr val="lt1"/>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Katarakt </a:t>
            </a:r>
            <a:r>
              <a:rPr lang="en-US" sz="1200" b="1" i="1">
                <a:solidFill>
                  <a:schemeClr val="dk1"/>
                </a:solidFill>
                <a:latin typeface="Arial"/>
                <a:ea typeface="Arial"/>
                <a:cs typeface="Arial"/>
                <a:sym typeface="Arial"/>
              </a:rPr>
              <a:t> verliert </a:t>
            </a:r>
            <a:r>
              <a:rPr lang="en-US" sz="1200">
                <a:solidFill>
                  <a:schemeClr val="dk1"/>
                </a:solidFill>
                <a:latin typeface="Arial"/>
                <a:ea typeface="Arial"/>
                <a:cs typeface="Arial"/>
                <a:sym typeface="Arial"/>
              </a:rPr>
              <a:t> Wasser</a:t>
            </a:r>
            <a:endParaRPr/>
          </a:p>
        </p:txBody>
      </p:sp>
      <p:cxnSp>
        <p:nvCxnSpPr>
          <p:cNvPr id="819" name="Google Shape;819;p72"/>
          <p:cNvCxnSpPr/>
          <p:nvPr/>
        </p:nvCxnSpPr>
        <p:spPr>
          <a:xfrm>
            <a:off x="3600288" y="6626726"/>
            <a:ext cx="1169504" cy="0"/>
          </a:xfrm>
          <a:prstGeom prst="straightConnector1">
            <a:avLst/>
          </a:prstGeom>
          <a:noFill/>
          <a:ln w="9525" cap="flat" cmpd="sng">
            <a:solidFill>
              <a:schemeClr val="dk1"/>
            </a:solidFill>
            <a:prstDash val="solid"/>
            <a:round/>
            <a:headEnd type="triangle" w="med" len="med"/>
            <a:tailEnd type="triangle" w="med" len="med"/>
          </a:ln>
        </p:spPr>
      </p:cxnSp>
      <p:sp>
        <p:nvSpPr>
          <p:cNvPr id="820" name="Google Shape;820;p72"/>
          <p:cNvSpPr txBox="1"/>
          <p:nvPr/>
        </p:nvSpPr>
        <p:spPr>
          <a:xfrm>
            <a:off x="3373058" y="6225989"/>
            <a:ext cx="1606825" cy="210314"/>
          </a:xfrm>
          <a:prstGeom prst="rect">
            <a:avLst/>
          </a:prstGeom>
          <a:solidFill>
            <a:schemeClr val="lt1"/>
          </a:solidFill>
          <a:ln>
            <a:noFill/>
          </a:ln>
        </p:spPr>
        <p:txBody>
          <a:bodyPr spcFirstLastPara="1" wrap="square" lIns="25400" tIns="12700" rIns="25400" bIns="12700" anchor="t" anchorCtr="0">
            <a:spAutoFit/>
          </a:bodyPr>
          <a:lstStyle/>
          <a:p>
            <a:pPr marL="0" marR="0" lvl="0" indent="0" algn="ctr" rtl="0">
              <a:lnSpc>
                <a:spcPct val="100000"/>
              </a:lnSpc>
              <a:spcBef>
                <a:spcPts val="0"/>
              </a:spcBef>
              <a:spcAft>
                <a:spcPts val="0"/>
              </a:spcAft>
              <a:buNone/>
            </a:pPr>
            <a:r>
              <a:rPr lang="en-US" sz="1200" dirty="0">
                <a:solidFill>
                  <a:schemeClr val="dk1"/>
                </a:solidFill>
                <a:latin typeface="Arial"/>
                <a:ea typeface="Arial"/>
                <a:cs typeface="Arial"/>
                <a:sym typeface="Arial"/>
              </a:rPr>
              <a:t>Was </a:t>
            </a:r>
            <a:r>
              <a:rPr lang="en-US" sz="1200" dirty="0" err="1">
                <a:solidFill>
                  <a:schemeClr val="dk1"/>
                </a:solidFill>
                <a:latin typeface="Arial"/>
                <a:ea typeface="Arial"/>
                <a:cs typeface="Arial"/>
                <a:sym typeface="Arial"/>
              </a:rPr>
              <a:t>geschieht</a:t>
            </a:r>
            <a:r>
              <a:rPr lang="en-US" sz="1200" dirty="0">
                <a:solidFill>
                  <a:schemeClr val="dk1"/>
                </a:solidFill>
                <a:latin typeface="Arial"/>
                <a:ea typeface="Arial"/>
                <a:cs typeface="Arial"/>
                <a:sym typeface="Arial"/>
              </a:rPr>
              <a:t>?</a:t>
            </a:r>
            <a:endParaRPr dirty="0"/>
          </a:p>
        </p:txBody>
      </p:sp>
      <p:sp>
        <p:nvSpPr>
          <p:cNvPr id="821" name="Google Shape;821;p72"/>
          <p:cNvSpPr/>
          <p:nvPr/>
        </p:nvSpPr>
        <p:spPr>
          <a:xfrm>
            <a:off x="5517978" y="6508313"/>
            <a:ext cx="515127" cy="203897"/>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825"/>
        <p:cNvGrpSpPr/>
        <p:nvPr/>
      </p:nvGrpSpPr>
      <p:grpSpPr>
        <a:xfrm>
          <a:off x="0" y="0"/>
          <a:ext cx="0" cy="0"/>
          <a:chOff x="0" y="0"/>
          <a:chExt cx="0" cy="0"/>
        </a:xfrm>
      </p:grpSpPr>
      <p:sp>
        <p:nvSpPr>
          <p:cNvPr id="826" name="Google Shape;826;p73"/>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a:t>
            </a:r>
            <a:r>
              <a:rPr lang="en-US" sz="1200" b="1">
                <a:solidFill>
                  <a:srgbClr val="BFBFBF"/>
                </a:solidFill>
              </a:rPr>
              <a:t>maturer/hypermaturer</a:t>
            </a:r>
            <a:r>
              <a:rPr lang="en-US" sz="1200">
                <a:solidFill>
                  <a:srgbClr val="BFBFBF"/>
                </a:solidFill>
              </a:rPr>
              <a:t> </a:t>
            </a:r>
            <a:r>
              <a:rPr lang="en-US" sz="1200" b="1">
                <a:solidFill>
                  <a:srgbClr val="BFBFBF"/>
                </a:solidFill>
              </a:rPr>
              <a:t>Katarakt</a:t>
            </a:r>
            <a:r>
              <a:rPr lang="en-US" sz="1200">
                <a:solidFill>
                  <a:srgbClr val="BFBFBF"/>
                </a:solidFill>
              </a:rPr>
              <a:t>: phakolytisches Glaukom</a:t>
            </a:r>
            <a:endParaRPr sz="1200">
              <a:solidFill>
                <a:srgbClr val="BFBFBF"/>
              </a:solidFill>
            </a:endParaRPr>
          </a:p>
        </p:txBody>
      </p:sp>
      <p:sp>
        <p:nvSpPr>
          <p:cNvPr id="827" name="Google Shape;827;p73"/>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828" name="Google Shape;828;p7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73</a:t>
            </a:fld>
            <a:endParaRPr sz="1000" b="0" i="0" u="none" strike="noStrike" cap="none">
              <a:solidFill>
                <a:srgbClr val="000000"/>
              </a:solidFill>
              <a:latin typeface="Arial"/>
              <a:ea typeface="Arial"/>
              <a:cs typeface="Arial"/>
              <a:sym typeface="Arial"/>
            </a:endParaRPr>
          </a:p>
        </p:txBody>
      </p:sp>
      <p:sp>
        <p:nvSpPr>
          <p:cNvPr id="830" name="Google Shape;830;p73"/>
          <p:cNvSpPr txBox="1"/>
          <p:nvPr/>
        </p:nvSpPr>
        <p:spPr>
          <a:xfrm>
            <a:off x="1247361" y="3299791"/>
            <a:ext cx="6914100" cy="15648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Was ist eine </a:t>
            </a:r>
            <a:r>
              <a:rPr lang="en-US" sz="1200" b="1">
                <a:solidFill>
                  <a:srgbClr val="0000FF"/>
                </a:solidFill>
              </a:rPr>
              <a:t>mature Katarakt</a:t>
            </a:r>
            <a:r>
              <a:rPr lang="en-US" sz="1200" i="1">
                <a:solidFill>
                  <a:srgbClr val="BFBFBF"/>
                </a:solidFill>
              </a:rPr>
              <a:t>?</a:t>
            </a:r>
            <a:endParaRPr>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Eine kortikale Katarakt, die bis zur vollständigen Beteiligung des gesamten Linsenkortex fortgeschritten ist.</a:t>
            </a:r>
            <a:endParaRPr sz="1200" i="1">
              <a:solidFill>
                <a:srgbClr val="BFBFBF"/>
              </a:solidFill>
            </a:endParaRPr>
          </a:p>
          <a:p>
            <a:pPr marL="0" lvl="0" indent="0" algn="l" rtl="0">
              <a:spcBef>
                <a:spcPts val="0"/>
              </a:spcBef>
              <a:spcAft>
                <a:spcPts val="0"/>
              </a:spcAft>
              <a:buClr>
                <a:schemeClr val="dk1"/>
              </a:buClr>
              <a:buFont typeface="Arial"/>
              <a:buNone/>
            </a:pPr>
            <a:endParaRPr sz="1600">
              <a:solidFill>
                <a:srgbClr val="BFBFBF"/>
              </a:solidFill>
            </a:endParaRPr>
          </a:p>
          <a:p>
            <a:pPr marL="0" lvl="0" indent="0" algn="l" rtl="0">
              <a:spcBef>
                <a:spcPts val="0"/>
              </a:spcBef>
              <a:spcAft>
                <a:spcPts val="0"/>
              </a:spcAft>
              <a:buClr>
                <a:schemeClr val="dk1"/>
              </a:buClr>
              <a:buFont typeface="Arial"/>
              <a:buNone/>
            </a:pPr>
            <a:r>
              <a:rPr lang="en-US" sz="1200" i="1">
                <a:solidFill>
                  <a:srgbClr val="BFBFBF"/>
                </a:solidFill>
              </a:rPr>
              <a:t>Was ist eine </a:t>
            </a:r>
            <a:r>
              <a:rPr lang="en-US" sz="1200">
                <a:solidFill>
                  <a:srgbClr val="BFBFBF"/>
                </a:solidFill>
              </a:rPr>
              <a:t>hypermature Katarakt</a:t>
            </a:r>
            <a:r>
              <a:rPr lang="en-US" sz="1200" i="1">
                <a:solidFill>
                  <a:srgbClr val="BFBFBF"/>
                </a:solidFill>
              </a:rPr>
              <a:t>?</a:t>
            </a:r>
            <a:endParaRPr sz="1200" i="1">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Mature Katarakte können Wasser einlagern und dadurch in eine </a:t>
            </a:r>
            <a:r>
              <a:rPr lang="en-US" sz="1200" b="1">
                <a:solidFill>
                  <a:srgbClr val="0000FF"/>
                </a:solidFill>
              </a:rPr>
              <a:t>intumeszente kortikale Katarakt</a:t>
            </a:r>
            <a:r>
              <a:rPr lang="en-US" sz="1200">
                <a:solidFill>
                  <a:srgbClr val="BFBFBF"/>
                </a:solidFill>
              </a:rPr>
              <a:t> übergehen. Eine </a:t>
            </a:r>
            <a:r>
              <a:rPr lang="en-US" sz="1200" b="1" i="1">
                <a:solidFill>
                  <a:srgbClr val="0000FF"/>
                </a:solidFill>
              </a:rPr>
              <a:t>hypermature Katarakt</a:t>
            </a:r>
            <a:r>
              <a:rPr lang="en-US" sz="1200" b="1">
                <a:solidFill>
                  <a:srgbClr val="0000FF"/>
                </a:solidFill>
              </a:rPr>
              <a:t> </a:t>
            </a:r>
            <a:r>
              <a:rPr lang="en-US" sz="1200">
                <a:solidFill>
                  <a:srgbClr val="BFBFBF"/>
                </a:solidFill>
              </a:rPr>
              <a:t>entsteht, wenn eine intumeszente Katarakt beginnt, </a:t>
            </a:r>
            <a:r>
              <a:rPr lang="en-US" sz="1200" b="1">
                <a:solidFill>
                  <a:srgbClr val="0000FF"/>
                </a:solidFill>
              </a:rPr>
              <a:t>Wasser</a:t>
            </a:r>
            <a:r>
              <a:rPr lang="en-US" sz="1200">
                <a:solidFill>
                  <a:srgbClr val="BFBFBF"/>
                </a:solidFill>
              </a:rPr>
              <a:t> und </a:t>
            </a:r>
            <a:r>
              <a:rPr lang="en-US" sz="1200" b="1">
                <a:solidFill>
                  <a:srgbClr val="0000FF"/>
                </a:solidFill>
              </a:rPr>
              <a:t>denaturierte Proteine</a:t>
            </a:r>
            <a:r>
              <a:rPr lang="en-US" sz="1200">
                <a:solidFill>
                  <a:srgbClr val="BFBFBF"/>
                </a:solidFill>
              </a:rPr>
              <a:t> durch die intakte vordere Linsenkapsel </a:t>
            </a:r>
            <a:r>
              <a:rPr lang="en-US" sz="1200" b="1">
                <a:solidFill>
                  <a:srgbClr val="0000FF"/>
                </a:solidFill>
              </a:rPr>
              <a:t>abzugeben</a:t>
            </a:r>
            <a:r>
              <a:rPr lang="en-US" sz="1200">
                <a:solidFill>
                  <a:srgbClr val="BFBFBF"/>
                </a:solidFill>
              </a:rPr>
              <a:t>. </a:t>
            </a:r>
            <a:endParaRPr sz="1200" i="1">
              <a:solidFill>
                <a:srgbClr val="BFBFBF"/>
              </a:solidFill>
            </a:endParaRPr>
          </a:p>
        </p:txBody>
      </p:sp>
      <p:sp>
        <p:nvSpPr>
          <p:cNvPr id="831" name="Google Shape;831;p73"/>
          <p:cNvSpPr txBox="1"/>
          <p:nvPr/>
        </p:nvSpPr>
        <p:spPr>
          <a:xfrm>
            <a:off x="252547" y="5347787"/>
            <a:ext cx="8481900" cy="672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u="sng" dirty="0" err="1">
                <a:solidFill>
                  <a:schemeClr val="dk1"/>
                </a:solidFill>
                <a:latin typeface="Arial"/>
                <a:ea typeface="Arial"/>
                <a:cs typeface="Arial"/>
                <a:sym typeface="Arial"/>
              </a:rPr>
              <a:t>Beachten</a:t>
            </a:r>
            <a:r>
              <a:rPr lang="en-US" sz="1200" i="1" u="sng" dirty="0">
                <a:solidFill>
                  <a:schemeClr val="dk1"/>
                </a:solidFill>
                <a:latin typeface="Arial"/>
                <a:ea typeface="Arial"/>
                <a:cs typeface="Arial"/>
                <a:sym typeface="Arial"/>
              </a:rPr>
              <a:t> Sie die </a:t>
            </a:r>
            <a:r>
              <a:rPr lang="en-US" sz="1200" i="1" u="sng" dirty="0" err="1">
                <a:solidFill>
                  <a:schemeClr val="dk1"/>
                </a:solidFill>
                <a:latin typeface="Arial"/>
                <a:ea typeface="Arial"/>
                <a:cs typeface="Arial"/>
                <a:sym typeface="Arial"/>
              </a:rPr>
              <a:t>Stadien</a:t>
            </a:r>
            <a:r>
              <a:rPr lang="en-US" sz="1200" i="1" u="sng" dirty="0">
                <a:solidFill>
                  <a:schemeClr val="dk1"/>
                </a:solidFill>
                <a:latin typeface="Arial"/>
                <a:ea typeface="Arial"/>
                <a:cs typeface="Arial"/>
                <a:sym typeface="Arial"/>
              </a:rPr>
              <a:t>:</a:t>
            </a:r>
            <a:endParaRPr dirty="0"/>
          </a:p>
          <a:p>
            <a:pPr marL="0" marR="0" lvl="0" indent="0" algn="l" rtl="0">
              <a:spcBef>
                <a:spcPts val="0"/>
              </a:spcBef>
              <a:spcAft>
                <a:spcPts val="0"/>
              </a:spcAft>
              <a:buNone/>
            </a:pPr>
            <a:endParaRPr sz="1800" i="1" u="sng" dirty="0">
              <a:solidFill>
                <a:schemeClr val="dk1"/>
              </a:solidFill>
              <a:latin typeface="Arial"/>
              <a:ea typeface="Arial"/>
              <a:cs typeface="Arial"/>
              <a:sym typeface="Arial"/>
            </a:endParaRPr>
          </a:p>
          <a:p>
            <a:pPr marL="0" marR="0" lvl="0" indent="0" algn="l" rtl="0">
              <a:spcBef>
                <a:spcPts val="0"/>
              </a:spcBef>
              <a:spcAft>
                <a:spcPts val="0"/>
              </a:spcAft>
              <a:buNone/>
            </a:pPr>
            <a:r>
              <a:rPr lang="en-US" sz="1200" dirty="0">
                <a:solidFill>
                  <a:srgbClr val="0000FF"/>
                </a:solidFill>
              </a:rPr>
              <a:t>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dirty="0" err="1">
                <a:solidFill>
                  <a:srgbClr val="0000FF"/>
                </a:solidFill>
              </a:rPr>
              <a:t>Intumeszente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dirty="0">
                <a:solidFill>
                  <a:srgbClr val="0000FF"/>
                </a:solidFill>
              </a:rPr>
              <a:t>Hypermature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endParaRPr dirty="0"/>
          </a:p>
        </p:txBody>
      </p:sp>
      <p:sp>
        <p:nvSpPr>
          <p:cNvPr id="832" name="Google Shape;832;p73"/>
          <p:cNvSpPr/>
          <p:nvPr/>
        </p:nvSpPr>
        <p:spPr>
          <a:xfrm>
            <a:off x="1537252" y="5767300"/>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33" name="Google Shape;833;p73"/>
          <p:cNvSpPr/>
          <p:nvPr/>
        </p:nvSpPr>
        <p:spPr>
          <a:xfrm>
            <a:off x="4848639" y="5761563"/>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34" name="Google Shape;834;p73"/>
          <p:cNvSpPr txBox="1">
            <a:spLocks noGrp="1"/>
          </p:cNvSpPr>
          <p:nvPr>
            <p:ph type="title"/>
          </p:nvPr>
        </p:nvSpPr>
        <p:spPr>
          <a:xfrm>
            <a:off x="457200" y="122250"/>
            <a:ext cx="730200" cy="639900"/>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cxnSp>
        <p:nvCxnSpPr>
          <p:cNvPr id="835" name="Google Shape;835;p73"/>
          <p:cNvCxnSpPr/>
          <p:nvPr/>
        </p:nvCxnSpPr>
        <p:spPr>
          <a:xfrm rot="10800000">
            <a:off x="2491408" y="6218107"/>
            <a:ext cx="0" cy="274983"/>
          </a:xfrm>
          <a:prstGeom prst="straightConnector1">
            <a:avLst/>
          </a:prstGeom>
          <a:noFill/>
          <a:ln w="25400" cap="flat" cmpd="sng">
            <a:solidFill>
              <a:schemeClr val="dk1"/>
            </a:solidFill>
            <a:prstDash val="solid"/>
            <a:round/>
            <a:headEnd type="none" w="sm" len="sm"/>
            <a:tailEnd type="triangle" w="med" len="med"/>
          </a:ln>
        </p:spPr>
      </p:cxnSp>
      <p:cxnSp>
        <p:nvCxnSpPr>
          <p:cNvPr id="836" name="Google Shape;836;p73"/>
          <p:cNvCxnSpPr/>
          <p:nvPr/>
        </p:nvCxnSpPr>
        <p:spPr>
          <a:xfrm rot="10800000">
            <a:off x="5847523" y="6215256"/>
            <a:ext cx="0" cy="274983"/>
          </a:xfrm>
          <a:prstGeom prst="straightConnector1">
            <a:avLst/>
          </a:prstGeom>
          <a:noFill/>
          <a:ln w="25400" cap="flat" cmpd="sng">
            <a:solidFill>
              <a:schemeClr val="dk1"/>
            </a:solidFill>
            <a:prstDash val="solid"/>
            <a:round/>
            <a:headEnd type="none" w="sm" len="sm"/>
            <a:tailEnd type="triangle" w="med" len="med"/>
          </a:ln>
        </p:spPr>
      </p:cxnSp>
      <p:sp>
        <p:nvSpPr>
          <p:cNvPr id="837" name="Google Shape;837;p73"/>
          <p:cNvSpPr txBox="1"/>
          <p:nvPr/>
        </p:nvSpPr>
        <p:spPr>
          <a:xfrm>
            <a:off x="8001000" y="6539129"/>
            <a:ext cx="1087157" cy="276999"/>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*und Proteine</a:t>
            </a:r>
            <a:endParaRPr/>
          </a:p>
        </p:txBody>
      </p:sp>
      <p:sp>
        <p:nvSpPr>
          <p:cNvPr id="838" name="Google Shape;838;p73"/>
          <p:cNvSpPr txBox="1"/>
          <p:nvPr/>
        </p:nvSpPr>
        <p:spPr>
          <a:xfrm>
            <a:off x="1368291" y="6475689"/>
            <a:ext cx="2193229" cy="307777"/>
          </a:xfrm>
          <a:prstGeom prst="rect">
            <a:avLst/>
          </a:prstGeom>
          <a:solidFill>
            <a:schemeClr val="lt1"/>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Katarakt </a:t>
            </a:r>
            <a:r>
              <a:rPr lang="en-US" sz="1200" b="1" i="1">
                <a:solidFill>
                  <a:schemeClr val="dk1"/>
                </a:solidFill>
                <a:latin typeface="Arial"/>
                <a:ea typeface="Arial"/>
                <a:cs typeface="Arial"/>
                <a:sym typeface="Arial"/>
              </a:rPr>
              <a:t> nimmt </a:t>
            </a:r>
            <a:r>
              <a:rPr lang="en-US" sz="1200">
                <a:solidFill>
                  <a:schemeClr val="dk1"/>
                </a:solidFill>
                <a:latin typeface="Arial"/>
                <a:ea typeface="Arial"/>
                <a:cs typeface="Arial"/>
                <a:sym typeface="Arial"/>
              </a:rPr>
              <a:t> Wasser </a:t>
            </a:r>
            <a:r>
              <a:rPr lang="en-US" sz="1200" b="1" i="1">
                <a:solidFill>
                  <a:schemeClr val="dk1"/>
                </a:solidFill>
                <a:latin typeface="Arial"/>
                <a:ea typeface="Arial"/>
                <a:cs typeface="Arial"/>
                <a:sym typeface="Arial"/>
              </a:rPr>
              <a:t>auf</a:t>
            </a:r>
            <a:endParaRPr/>
          </a:p>
        </p:txBody>
      </p:sp>
      <p:sp>
        <p:nvSpPr>
          <p:cNvPr id="839" name="Google Shape;839;p73"/>
          <p:cNvSpPr txBox="1"/>
          <p:nvPr/>
        </p:nvSpPr>
        <p:spPr>
          <a:xfrm>
            <a:off x="4848639" y="6472838"/>
            <a:ext cx="2015400" cy="210300"/>
          </a:xfrm>
          <a:prstGeom prst="rect">
            <a:avLst/>
          </a:prstGeom>
          <a:solidFill>
            <a:schemeClr val="lt1"/>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Katarakt </a:t>
            </a:r>
            <a:r>
              <a:rPr lang="en-US" sz="1200" b="1" i="1">
                <a:solidFill>
                  <a:schemeClr val="dk1"/>
                </a:solidFill>
                <a:latin typeface="Arial"/>
                <a:ea typeface="Arial"/>
                <a:cs typeface="Arial"/>
                <a:sym typeface="Arial"/>
              </a:rPr>
              <a:t> verliert </a:t>
            </a:r>
            <a:r>
              <a:rPr lang="en-US" sz="1200">
                <a:solidFill>
                  <a:schemeClr val="dk1"/>
                </a:solidFill>
                <a:latin typeface="Arial"/>
                <a:ea typeface="Arial"/>
                <a:cs typeface="Arial"/>
                <a:sym typeface="Arial"/>
              </a:rPr>
              <a:t> Wasser*</a:t>
            </a:r>
            <a:endParaRPr/>
          </a:p>
        </p:txBody>
      </p:sp>
      <p:cxnSp>
        <p:nvCxnSpPr>
          <p:cNvPr id="840" name="Google Shape;840;p73"/>
          <p:cNvCxnSpPr/>
          <p:nvPr/>
        </p:nvCxnSpPr>
        <p:spPr>
          <a:xfrm>
            <a:off x="3600288" y="6626726"/>
            <a:ext cx="1169504" cy="0"/>
          </a:xfrm>
          <a:prstGeom prst="straightConnector1">
            <a:avLst/>
          </a:prstGeom>
          <a:noFill/>
          <a:ln w="9525" cap="flat" cmpd="sng">
            <a:solidFill>
              <a:schemeClr val="dk1"/>
            </a:solidFill>
            <a:prstDash val="solid"/>
            <a:round/>
            <a:headEnd type="triangle" w="med" len="med"/>
            <a:tailEnd type="triangle" w="med" len="med"/>
          </a:ln>
        </p:spPr>
      </p:cxnSp>
      <p:sp>
        <p:nvSpPr>
          <p:cNvPr id="841" name="Google Shape;841;p73"/>
          <p:cNvSpPr txBox="1"/>
          <p:nvPr/>
        </p:nvSpPr>
        <p:spPr>
          <a:xfrm>
            <a:off x="3584077" y="6328975"/>
            <a:ext cx="1246929" cy="210314"/>
          </a:xfrm>
          <a:prstGeom prst="rect">
            <a:avLst/>
          </a:prstGeom>
          <a:solidFill>
            <a:schemeClr val="lt1"/>
          </a:solidFill>
          <a:ln>
            <a:noFill/>
          </a:ln>
        </p:spPr>
        <p:txBody>
          <a:bodyPr spcFirstLastPara="1" wrap="square" lIns="25400" tIns="12700" rIns="25400" bIns="12700" anchor="t" anchorCtr="0">
            <a:spAutoFit/>
          </a:bodyPr>
          <a:lstStyle/>
          <a:p>
            <a:pPr marL="0" marR="0" lvl="0" indent="0" algn="ctr" rtl="0">
              <a:lnSpc>
                <a:spcPct val="100000"/>
              </a:lnSpc>
              <a:spcBef>
                <a:spcPts val="0"/>
              </a:spcBef>
              <a:spcAft>
                <a:spcPts val="0"/>
              </a:spcAft>
              <a:buNone/>
            </a:pPr>
            <a:r>
              <a:rPr lang="en-US" sz="1200" dirty="0">
                <a:solidFill>
                  <a:schemeClr val="dk1"/>
                </a:solidFill>
                <a:latin typeface="Arial"/>
                <a:ea typeface="Arial"/>
                <a:cs typeface="Arial"/>
                <a:sym typeface="Arial"/>
              </a:rPr>
              <a:t>Was </a:t>
            </a:r>
            <a:r>
              <a:rPr lang="en-US" sz="1200" dirty="0" err="1">
                <a:solidFill>
                  <a:schemeClr val="dk1"/>
                </a:solidFill>
                <a:latin typeface="Arial"/>
                <a:ea typeface="Arial"/>
                <a:cs typeface="Arial"/>
                <a:sym typeface="Arial"/>
              </a:rPr>
              <a:t>geschieht</a:t>
            </a:r>
            <a:r>
              <a:rPr lang="en-US" sz="1200" dirty="0">
                <a:solidFill>
                  <a:schemeClr val="dk1"/>
                </a:solidFill>
                <a:latin typeface="Arial"/>
                <a:ea typeface="Arial"/>
                <a:cs typeface="Arial"/>
                <a:sym typeface="Arial"/>
              </a:rPr>
              <a:t>?</a:t>
            </a:r>
            <a:endParaRPr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845"/>
        <p:cNvGrpSpPr/>
        <p:nvPr/>
      </p:nvGrpSpPr>
      <p:grpSpPr>
        <a:xfrm>
          <a:off x="0" y="0"/>
          <a:ext cx="0" cy="0"/>
          <a:chOff x="0" y="0"/>
          <a:chExt cx="0" cy="0"/>
        </a:xfrm>
      </p:grpSpPr>
      <p:sp>
        <p:nvSpPr>
          <p:cNvPr id="846" name="Google Shape;846;p74"/>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dirty="0">
                <a:solidFill>
                  <a:srgbClr val="BFBFBF"/>
                </a:solidFill>
              </a:rPr>
              <a:t>Auch </a:t>
            </a:r>
            <a:r>
              <a:rPr lang="en-US" sz="1200" dirty="0" err="1">
                <a:solidFill>
                  <a:srgbClr val="BFBFBF"/>
                </a:solidFill>
              </a:rPr>
              <a:t>bekannt</a:t>
            </a:r>
            <a:r>
              <a:rPr lang="en-US" sz="1200" dirty="0">
                <a:solidFill>
                  <a:srgbClr val="BFBFBF"/>
                </a:solidFill>
              </a:rPr>
              <a:t> </a:t>
            </a:r>
            <a:r>
              <a:rPr lang="en-US" sz="1200" dirty="0" err="1">
                <a:solidFill>
                  <a:srgbClr val="BFBFBF"/>
                </a:solidFill>
              </a:rPr>
              <a:t>als</a:t>
            </a:r>
            <a:r>
              <a:rPr lang="en-US" sz="1200" dirty="0">
                <a:solidFill>
                  <a:srgbClr val="BFBFBF"/>
                </a:solidFill>
              </a:rPr>
              <a:t> </a:t>
            </a:r>
            <a:r>
              <a:rPr lang="en-US" sz="1200" i="1" dirty="0" err="1">
                <a:solidFill>
                  <a:srgbClr val="BFBFBF"/>
                </a:solidFill>
              </a:rPr>
              <a:t>phakoanaphylaktisches</a:t>
            </a:r>
            <a:r>
              <a:rPr lang="en-US" sz="1200" i="1" dirty="0">
                <a:solidFill>
                  <a:srgbClr val="BFBFBF"/>
                </a:solidFill>
              </a:rPr>
              <a:t> </a:t>
            </a:r>
            <a:r>
              <a:rPr lang="en-US" sz="1200" i="1" dirty="0" err="1">
                <a:solidFill>
                  <a:srgbClr val="BFBFBF"/>
                </a:solidFill>
              </a:rPr>
              <a:t>Glaukom</a:t>
            </a:r>
            <a:r>
              <a:rPr lang="en-US" sz="1200" dirty="0">
                <a:solidFill>
                  <a:srgbClr val="BFBFBF"/>
                </a:solidFill>
              </a:rPr>
              <a:t>: </a:t>
            </a:r>
            <a:r>
              <a:rPr lang="en-US" sz="1200" dirty="0" err="1">
                <a:solidFill>
                  <a:srgbClr val="BFBFBF"/>
                </a:solidFill>
              </a:rPr>
              <a:t>phakoantigenes</a:t>
            </a:r>
            <a:r>
              <a:rPr lang="en-US" sz="1200" dirty="0">
                <a:solidFill>
                  <a:srgbClr val="BFBFBF"/>
                </a:solidFill>
              </a:rPr>
              <a:t> </a:t>
            </a:r>
            <a:r>
              <a:rPr lang="en-US" sz="1200" dirty="0" err="1">
                <a:solidFill>
                  <a:srgbClr val="BFBFBF"/>
                </a:solidFill>
              </a:rPr>
              <a:t>Glaukom</a:t>
            </a:r>
            <a:endParaRPr sz="2200" dirty="0">
              <a:solidFill>
                <a:srgbClr val="BFBFBF"/>
              </a:solidFill>
            </a:endParaRPr>
          </a:p>
          <a:p>
            <a:pPr marL="342900" lvl="0" indent="-316230" algn="l" rtl="0">
              <a:spcBef>
                <a:spcPts val="240"/>
              </a:spcBef>
              <a:spcAft>
                <a:spcPts val="0"/>
              </a:spcAft>
              <a:buClr>
                <a:srgbClr val="BFBFBF"/>
              </a:buClr>
              <a:buSzPts val="840"/>
              <a:buChar char="●"/>
            </a:pPr>
            <a:r>
              <a:rPr lang="en-US" sz="1200" dirty="0">
                <a:solidFill>
                  <a:srgbClr val="BFBFBF"/>
                </a:solidFill>
              </a:rPr>
              <a:t>In der Regel </a:t>
            </a:r>
            <a:r>
              <a:rPr lang="en-US" sz="1200" dirty="0" err="1">
                <a:solidFill>
                  <a:srgbClr val="BFBFBF"/>
                </a:solidFill>
              </a:rPr>
              <a:t>einseitig</a:t>
            </a:r>
            <a:r>
              <a:rPr lang="en-US" sz="1200" dirty="0">
                <a:solidFill>
                  <a:srgbClr val="BFBFBF"/>
                </a:solidFill>
              </a:rPr>
              <a:t>: alle</a:t>
            </a:r>
            <a:endParaRPr sz="1200" dirty="0">
              <a:solidFill>
                <a:srgbClr val="BFBFBF"/>
              </a:solidFill>
            </a:endParaRPr>
          </a:p>
          <a:p>
            <a:pPr marL="342900" lvl="0" indent="-316230" algn="l" rtl="0">
              <a:spcBef>
                <a:spcPts val="240"/>
              </a:spcBef>
              <a:spcAft>
                <a:spcPts val="0"/>
              </a:spcAft>
              <a:buClr>
                <a:srgbClr val="BFBFBF"/>
              </a:buClr>
              <a:buSzPts val="840"/>
              <a:buChar char="●"/>
            </a:pPr>
            <a:r>
              <a:rPr lang="en-US" sz="1200" dirty="0" err="1">
                <a:solidFill>
                  <a:srgbClr val="BFBFBF"/>
                </a:solidFill>
              </a:rPr>
              <a:t>Wird</a:t>
            </a:r>
            <a:r>
              <a:rPr lang="en-US" sz="1200" dirty="0">
                <a:solidFill>
                  <a:srgbClr val="BFBFBF"/>
                </a:solidFill>
              </a:rPr>
              <a:t> </a:t>
            </a:r>
            <a:r>
              <a:rPr lang="en-US" sz="1200" dirty="0" err="1">
                <a:solidFill>
                  <a:srgbClr val="BFBFBF"/>
                </a:solidFill>
              </a:rPr>
              <a:t>durch</a:t>
            </a:r>
            <a:r>
              <a:rPr lang="en-US" sz="1200" dirty="0">
                <a:solidFill>
                  <a:srgbClr val="BFBFBF"/>
                </a:solidFill>
              </a:rPr>
              <a:t> </a:t>
            </a:r>
            <a:r>
              <a:rPr lang="en-US" sz="1200" dirty="0" err="1">
                <a:solidFill>
                  <a:srgbClr val="BFBFBF"/>
                </a:solidFill>
              </a:rPr>
              <a:t>eine</a:t>
            </a:r>
            <a:r>
              <a:rPr lang="en-US" sz="1200" dirty="0">
                <a:solidFill>
                  <a:srgbClr val="BFBFBF"/>
                </a:solidFill>
              </a:rPr>
              <a:t> </a:t>
            </a:r>
            <a:r>
              <a:rPr lang="en-US" sz="1200" i="1" dirty="0">
                <a:solidFill>
                  <a:srgbClr val="BFBFBF"/>
                </a:solidFill>
              </a:rPr>
              <a:t>adaptive </a:t>
            </a:r>
            <a:r>
              <a:rPr lang="en-US" sz="1200" dirty="0" err="1">
                <a:solidFill>
                  <a:srgbClr val="BFBFBF"/>
                </a:solidFill>
              </a:rPr>
              <a:t>Immunantwort</a:t>
            </a:r>
            <a:r>
              <a:rPr lang="en-US" sz="1200" dirty="0">
                <a:solidFill>
                  <a:srgbClr val="BFBFBF"/>
                </a:solidFill>
              </a:rPr>
              <a:t> </a:t>
            </a:r>
            <a:r>
              <a:rPr lang="en-US" sz="1200" dirty="0" err="1">
                <a:solidFill>
                  <a:srgbClr val="BFBFBF"/>
                </a:solidFill>
              </a:rPr>
              <a:t>vermittelt</a:t>
            </a:r>
            <a:r>
              <a:rPr lang="en-US" sz="1200" dirty="0">
                <a:solidFill>
                  <a:srgbClr val="BFBFBF"/>
                </a:solidFill>
              </a:rPr>
              <a:t>: </a:t>
            </a:r>
            <a:r>
              <a:rPr lang="en-US" sz="1200" dirty="0" err="1">
                <a:solidFill>
                  <a:srgbClr val="BFBFBF"/>
                </a:solidFill>
              </a:rPr>
              <a:t>phakoantigenes</a:t>
            </a:r>
            <a:r>
              <a:rPr lang="en-US" sz="1200" dirty="0">
                <a:solidFill>
                  <a:srgbClr val="BFBFBF"/>
                </a:solidFill>
              </a:rPr>
              <a:t> </a:t>
            </a:r>
            <a:r>
              <a:rPr lang="en-US" sz="1200" dirty="0" err="1">
                <a:solidFill>
                  <a:srgbClr val="BFBFBF"/>
                </a:solidFill>
              </a:rPr>
              <a:t>Glaukom</a:t>
            </a:r>
            <a:endParaRPr sz="1200" dirty="0">
              <a:solidFill>
                <a:srgbClr val="BFBFBF"/>
              </a:solidFill>
            </a:endParaRPr>
          </a:p>
          <a:p>
            <a:pPr marL="342900" lvl="0" indent="-316230" algn="l" rtl="0">
              <a:spcBef>
                <a:spcPts val="240"/>
              </a:spcBef>
              <a:spcAft>
                <a:spcPts val="0"/>
              </a:spcAft>
              <a:buClr>
                <a:srgbClr val="BFBFBF"/>
              </a:buClr>
              <a:buSzPts val="840"/>
              <a:buChar char="●"/>
            </a:pPr>
            <a:r>
              <a:rPr lang="en-US" sz="1200" dirty="0" err="1">
                <a:solidFill>
                  <a:srgbClr val="BFBFBF"/>
                </a:solidFill>
              </a:rPr>
              <a:t>Assoziiert</a:t>
            </a:r>
            <a:r>
              <a:rPr lang="en-US" sz="1200" dirty="0">
                <a:solidFill>
                  <a:srgbClr val="BFBFBF"/>
                </a:solidFill>
              </a:rPr>
              <a:t> </a:t>
            </a:r>
            <a:r>
              <a:rPr lang="en-US" sz="1200" dirty="0" err="1">
                <a:solidFill>
                  <a:srgbClr val="BFBFBF"/>
                </a:solidFill>
              </a:rPr>
              <a:t>mit</a:t>
            </a:r>
            <a:r>
              <a:rPr lang="en-US" sz="1200" dirty="0">
                <a:solidFill>
                  <a:srgbClr val="BFBFBF"/>
                </a:solidFill>
              </a:rPr>
              <a:t> </a:t>
            </a:r>
            <a:r>
              <a:rPr lang="en-US" sz="1200" b="1" dirty="0">
                <a:solidFill>
                  <a:srgbClr val="BFBFBF"/>
                </a:solidFill>
              </a:rPr>
              <a:t>maturer/</a:t>
            </a:r>
            <a:r>
              <a:rPr lang="en-US" sz="1200" b="1" dirty="0" err="1">
                <a:solidFill>
                  <a:srgbClr val="BFBFBF"/>
                </a:solidFill>
              </a:rPr>
              <a:t>hypermaturer</a:t>
            </a:r>
            <a:r>
              <a:rPr lang="en-US" sz="1200" dirty="0">
                <a:solidFill>
                  <a:srgbClr val="BFBFBF"/>
                </a:solidFill>
              </a:rPr>
              <a:t> </a:t>
            </a:r>
            <a:r>
              <a:rPr lang="en-US" sz="1200" b="1" dirty="0" err="1">
                <a:solidFill>
                  <a:srgbClr val="BFBFBF"/>
                </a:solidFill>
              </a:rPr>
              <a:t>Katarakt</a:t>
            </a:r>
            <a:r>
              <a:rPr lang="en-US" sz="1200" dirty="0">
                <a:solidFill>
                  <a:srgbClr val="BFBFBF"/>
                </a:solidFill>
              </a:rPr>
              <a:t>: </a:t>
            </a:r>
            <a:r>
              <a:rPr lang="en-US" sz="1200" dirty="0" err="1">
                <a:solidFill>
                  <a:srgbClr val="BFBFBF"/>
                </a:solidFill>
              </a:rPr>
              <a:t>phakolytisches</a:t>
            </a:r>
            <a:r>
              <a:rPr lang="en-US" sz="1200" dirty="0">
                <a:solidFill>
                  <a:srgbClr val="BFBFBF"/>
                </a:solidFill>
              </a:rPr>
              <a:t> </a:t>
            </a:r>
            <a:r>
              <a:rPr lang="en-US" sz="1200" dirty="0" err="1">
                <a:solidFill>
                  <a:srgbClr val="BFBFBF"/>
                </a:solidFill>
              </a:rPr>
              <a:t>Glaukom</a:t>
            </a:r>
            <a:endParaRPr sz="1200" dirty="0">
              <a:solidFill>
                <a:srgbClr val="BFBFBF"/>
              </a:solidFill>
            </a:endParaRPr>
          </a:p>
        </p:txBody>
      </p:sp>
      <p:sp>
        <p:nvSpPr>
          <p:cNvPr id="847" name="Google Shape;847;p74"/>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848" name="Google Shape;848;p7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74</a:t>
            </a:fld>
            <a:endParaRPr sz="1000" b="0" i="0" u="none" strike="noStrike" cap="none">
              <a:solidFill>
                <a:srgbClr val="000000"/>
              </a:solidFill>
              <a:latin typeface="Arial"/>
              <a:ea typeface="Arial"/>
              <a:cs typeface="Arial"/>
              <a:sym typeface="Arial"/>
            </a:endParaRPr>
          </a:p>
        </p:txBody>
      </p:sp>
      <p:sp>
        <p:nvSpPr>
          <p:cNvPr id="849" name="Google Shape;849;p74"/>
          <p:cNvSpPr txBox="1"/>
          <p:nvPr/>
        </p:nvSpPr>
        <p:spPr>
          <a:xfrm>
            <a:off x="1247361" y="3299791"/>
            <a:ext cx="6914100" cy="17496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Was ist eine </a:t>
            </a:r>
            <a:r>
              <a:rPr lang="en-US" sz="1200" b="1">
                <a:solidFill>
                  <a:srgbClr val="0000FF"/>
                </a:solidFill>
              </a:rPr>
              <a:t>mature Katarakt</a:t>
            </a:r>
            <a:r>
              <a:rPr lang="en-US" sz="1200" i="1">
                <a:solidFill>
                  <a:srgbClr val="BFBFBF"/>
                </a:solidFill>
              </a:rPr>
              <a:t>?</a:t>
            </a:r>
            <a:endParaRPr>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Eine kortikale Katarakt, die bis zur vollständigen Beteiligung des gesamten Linsenkortex fortgeschritten ist.</a:t>
            </a:r>
            <a:endParaRPr sz="1200" i="1">
              <a:solidFill>
                <a:srgbClr val="BFBFBF"/>
              </a:solidFill>
            </a:endParaRPr>
          </a:p>
          <a:p>
            <a:pPr marL="0" lvl="0" indent="0" algn="l" rtl="0">
              <a:spcBef>
                <a:spcPts val="0"/>
              </a:spcBef>
              <a:spcAft>
                <a:spcPts val="0"/>
              </a:spcAft>
              <a:buClr>
                <a:schemeClr val="dk1"/>
              </a:buClr>
              <a:buFont typeface="Arial"/>
              <a:buNone/>
            </a:pPr>
            <a:endParaRPr sz="1600">
              <a:solidFill>
                <a:srgbClr val="BFBFBF"/>
              </a:solidFill>
            </a:endParaRPr>
          </a:p>
          <a:p>
            <a:pPr marL="0" lvl="0" indent="0" algn="l" rtl="0">
              <a:spcBef>
                <a:spcPts val="0"/>
              </a:spcBef>
              <a:spcAft>
                <a:spcPts val="0"/>
              </a:spcAft>
              <a:buClr>
                <a:schemeClr val="dk1"/>
              </a:buClr>
              <a:buFont typeface="Arial"/>
              <a:buNone/>
            </a:pPr>
            <a:r>
              <a:rPr lang="en-US" sz="1200" i="1">
                <a:solidFill>
                  <a:srgbClr val="BFBFBF"/>
                </a:solidFill>
              </a:rPr>
              <a:t>Was ist eine </a:t>
            </a:r>
            <a:r>
              <a:rPr lang="en-US" sz="1200">
                <a:solidFill>
                  <a:srgbClr val="BFBFBF"/>
                </a:solidFill>
              </a:rPr>
              <a:t>hypermature Katarakt</a:t>
            </a:r>
            <a:r>
              <a:rPr lang="en-US" sz="1200" i="1">
                <a:solidFill>
                  <a:srgbClr val="BFBFBF"/>
                </a:solidFill>
              </a:rPr>
              <a:t>?</a:t>
            </a:r>
            <a:endParaRPr sz="1200" i="1">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Mature Katarakte können Wasser einlagern und dadurch in eine </a:t>
            </a:r>
            <a:r>
              <a:rPr lang="en-US" sz="1200" b="1">
                <a:solidFill>
                  <a:srgbClr val="0000FF"/>
                </a:solidFill>
              </a:rPr>
              <a:t>intumeszente kortikale Katarakt</a:t>
            </a:r>
            <a:r>
              <a:rPr lang="en-US" sz="1200">
                <a:solidFill>
                  <a:srgbClr val="BFBFBF"/>
                </a:solidFill>
              </a:rPr>
              <a:t> übergehen. Eine </a:t>
            </a:r>
            <a:r>
              <a:rPr lang="en-US" sz="1200" b="1" i="1">
                <a:solidFill>
                  <a:srgbClr val="0000FF"/>
                </a:solidFill>
              </a:rPr>
              <a:t>hypermature Katarakt</a:t>
            </a:r>
            <a:r>
              <a:rPr lang="en-US" sz="1200" b="1">
                <a:solidFill>
                  <a:srgbClr val="0000FF"/>
                </a:solidFill>
              </a:rPr>
              <a:t> </a:t>
            </a:r>
            <a:r>
              <a:rPr lang="en-US" sz="1200">
                <a:solidFill>
                  <a:srgbClr val="BFBFBF"/>
                </a:solidFill>
              </a:rPr>
              <a:t>entsteht, wenn eine intumeszente Katarakt beginnt, </a:t>
            </a:r>
            <a:r>
              <a:rPr lang="en-US" sz="1200" b="1">
                <a:solidFill>
                  <a:srgbClr val="0000FF"/>
                </a:solidFill>
              </a:rPr>
              <a:t>Wasser</a:t>
            </a:r>
            <a:r>
              <a:rPr lang="en-US" sz="1200">
                <a:solidFill>
                  <a:srgbClr val="BFBFBF"/>
                </a:solidFill>
              </a:rPr>
              <a:t> und </a:t>
            </a:r>
            <a:r>
              <a:rPr lang="en-US" sz="1200" b="1">
                <a:solidFill>
                  <a:srgbClr val="0000FF"/>
                </a:solidFill>
              </a:rPr>
              <a:t>denaturierte Proteine</a:t>
            </a:r>
            <a:r>
              <a:rPr lang="en-US" sz="1200">
                <a:solidFill>
                  <a:srgbClr val="BFBFBF"/>
                </a:solidFill>
              </a:rPr>
              <a:t> durch die intakte vordere Linsenkapsel </a:t>
            </a:r>
            <a:r>
              <a:rPr lang="en-US" sz="1200" b="1">
                <a:solidFill>
                  <a:srgbClr val="0000FF"/>
                </a:solidFill>
              </a:rPr>
              <a:t>abzugeben</a:t>
            </a:r>
            <a:r>
              <a:rPr lang="en-US" sz="1200">
                <a:solidFill>
                  <a:srgbClr val="BFBFBF"/>
                </a:solidFill>
              </a:rPr>
              <a:t>. </a:t>
            </a:r>
            <a:endParaRPr sz="1200" i="1">
              <a:solidFill>
                <a:srgbClr val="BFBFBF"/>
              </a:solidFill>
            </a:endParaRPr>
          </a:p>
          <a:p>
            <a:pPr marL="0" marR="0" lvl="0" indent="0" algn="l" rtl="0">
              <a:spcBef>
                <a:spcPts val="0"/>
              </a:spcBef>
              <a:spcAft>
                <a:spcPts val="0"/>
              </a:spcAft>
              <a:buNone/>
            </a:pPr>
            <a:endParaRPr sz="1200" i="1">
              <a:solidFill>
                <a:srgbClr val="BFBFBF"/>
              </a:solidFill>
            </a:endParaRPr>
          </a:p>
        </p:txBody>
      </p:sp>
      <p:sp>
        <p:nvSpPr>
          <p:cNvPr id="850" name="Google Shape;850;p74"/>
          <p:cNvSpPr txBox="1"/>
          <p:nvPr/>
        </p:nvSpPr>
        <p:spPr>
          <a:xfrm>
            <a:off x="252547" y="5347787"/>
            <a:ext cx="8481900" cy="672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u="sng" dirty="0" err="1">
                <a:solidFill>
                  <a:srgbClr val="BFBFBF"/>
                </a:solidFill>
                <a:latin typeface="Arial"/>
                <a:ea typeface="Arial"/>
                <a:cs typeface="Arial"/>
                <a:sym typeface="Arial"/>
              </a:rPr>
              <a:t>Beachten</a:t>
            </a:r>
            <a:r>
              <a:rPr lang="en-US" sz="1200" i="1" u="sng" dirty="0">
                <a:solidFill>
                  <a:srgbClr val="BFBFBF"/>
                </a:solidFill>
                <a:latin typeface="Arial"/>
                <a:ea typeface="Arial"/>
                <a:cs typeface="Arial"/>
                <a:sym typeface="Arial"/>
              </a:rPr>
              <a:t> Sie die </a:t>
            </a:r>
            <a:r>
              <a:rPr lang="en-US" sz="1200" i="1" u="sng" dirty="0" err="1">
                <a:solidFill>
                  <a:srgbClr val="BFBFBF"/>
                </a:solidFill>
                <a:latin typeface="Arial"/>
                <a:ea typeface="Arial"/>
                <a:cs typeface="Arial"/>
                <a:sym typeface="Arial"/>
              </a:rPr>
              <a:t>Stadien</a:t>
            </a:r>
            <a:r>
              <a:rPr lang="en-US" sz="1200" i="1" u="sng" dirty="0">
                <a:solidFill>
                  <a:srgbClr val="BFBFBF"/>
                </a:solidFill>
                <a:latin typeface="Arial"/>
                <a:ea typeface="Arial"/>
                <a:cs typeface="Arial"/>
                <a:sym typeface="Arial"/>
              </a:rPr>
              <a:t>:</a:t>
            </a:r>
            <a:endParaRPr dirty="0"/>
          </a:p>
          <a:p>
            <a:pPr marL="0" marR="0" lvl="0" indent="0" algn="l" rtl="0">
              <a:spcBef>
                <a:spcPts val="0"/>
              </a:spcBef>
              <a:spcAft>
                <a:spcPts val="0"/>
              </a:spcAft>
              <a:buNone/>
            </a:pPr>
            <a:endParaRPr sz="1800" i="1" u="sng" dirty="0">
              <a:solidFill>
                <a:schemeClr val="dk1"/>
              </a:solidFill>
              <a:latin typeface="Arial"/>
              <a:ea typeface="Arial"/>
              <a:cs typeface="Arial"/>
              <a:sym typeface="Arial"/>
            </a:endParaRPr>
          </a:p>
          <a:p>
            <a:pPr marL="0" marR="0" lvl="0" indent="0" algn="l" rtl="0">
              <a:spcBef>
                <a:spcPts val="0"/>
              </a:spcBef>
              <a:spcAft>
                <a:spcPts val="0"/>
              </a:spcAft>
              <a:buNone/>
            </a:pPr>
            <a:r>
              <a:rPr lang="en-US" sz="1200" dirty="0">
                <a:solidFill>
                  <a:srgbClr val="0000FF"/>
                </a:solidFill>
              </a:rPr>
              <a:t>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dirty="0" err="1">
                <a:solidFill>
                  <a:srgbClr val="0000FF"/>
                </a:solidFill>
              </a:rPr>
              <a:t>I</a:t>
            </a:r>
            <a:r>
              <a:rPr lang="en-US" sz="1200" dirty="0" err="1">
                <a:solidFill>
                  <a:srgbClr val="0000FF"/>
                </a:solidFill>
                <a:latin typeface="Arial"/>
                <a:ea typeface="Arial"/>
                <a:cs typeface="Arial"/>
                <a:sym typeface="Arial"/>
              </a:rPr>
              <a:t>ntumeszente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dirty="0">
                <a:solidFill>
                  <a:srgbClr val="0000FF"/>
                </a:solidFill>
              </a:rPr>
              <a:t>H</a:t>
            </a:r>
            <a:r>
              <a:rPr lang="en-US" sz="1200" dirty="0">
                <a:solidFill>
                  <a:srgbClr val="0000FF"/>
                </a:solidFill>
                <a:latin typeface="Arial"/>
                <a:ea typeface="Arial"/>
                <a:cs typeface="Arial"/>
                <a:sym typeface="Arial"/>
              </a:rPr>
              <a:t>yper</a:t>
            </a:r>
            <a:r>
              <a:rPr lang="en-US" sz="1200" dirty="0">
                <a:solidFill>
                  <a:srgbClr val="0000FF"/>
                </a:solidFill>
              </a:rPr>
              <a:t>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endParaRPr dirty="0"/>
          </a:p>
        </p:txBody>
      </p:sp>
      <p:sp>
        <p:nvSpPr>
          <p:cNvPr id="851" name="Google Shape;851;p74"/>
          <p:cNvSpPr/>
          <p:nvPr/>
        </p:nvSpPr>
        <p:spPr>
          <a:xfrm>
            <a:off x="1930165" y="5781638"/>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52" name="Google Shape;852;p74"/>
          <p:cNvSpPr/>
          <p:nvPr/>
        </p:nvSpPr>
        <p:spPr>
          <a:xfrm>
            <a:off x="5387641" y="5775988"/>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53" name="Google Shape;853;p74"/>
          <p:cNvSpPr txBox="1">
            <a:spLocks noGrp="1"/>
          </p:cNvSpPr>
          <p:nvPr>
            <p:ph type="title"/>
          </p:nvPr>
        </p:nvSpPr>
        <p:spPr>
          <a:xfrm>
            <a:off x="457200" y="122250"/>
            <a:ext cx="954300" cy="639900"/>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854" name="Google Shape;854;p74"/>
          <p:cNvSpPr txBox="1"/>
          <p:nvPr/>
        </p:nvSpPr>
        <p:spPr>
          <a:xfrm>
            <a:off x="302451" y="3419643"/>
            <a:ext cx="8539200" cy="15648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rPr>
              <a:t>Alle drei Formen stellen in einem frühen, entscheidenden Schritt der Kataraktoperation eine besondere Herausforderung dar. Um welchen Operationsschritt handelt es sich, und worin besteht die Herausforderung?</a:t>
            </a:r>
            <a:endParaRPr sz="1600" i="1">
              <a:solidFill>
                <a:srgbClr val="C8C860"/>
              </a:solidFill>
              <a:latin typeface="Arial"/>
              <a:ea typeface="Arial"/>
              <a:cs typeface="Arial"/>
              <a:sym typeface="Arial"/>
            </a:endParaRPr>
          </a:p>
          <a:p>
            <a:pPr marL="0" marR="0" lvl="0" indent="0" algn="l" rtl="0">
              <a:spcBef>
                <a:spcPts val="0"/>
              </a:spcBef>
              <a:spcAft>
                <a:spcPts val="0"/>
              </a:spcAft>
              <a:buNone/>
            </a:pPr>
            <a:r>
              <a:rPr lang="en-US" sz="1200">
                <a:solidFill>
                  <a:srgbClr val="C8C860"/>
                </a:solidFill>
                <a:latin typeface="Arial"/>
                <a:ea typeface="Arial"/>
                <a:cs typeface="Arial"/>
                <a:sym typeface="Arial"/>
              </a:rPr>
              <a:t>In allen drei Stadien ist der rote Reflex vollständig verdeckt. Da sich die meisten Kataraktchirurgen bei der Kapsulorhexis auf den roten Reflex verlassen, um die vordere Kapsel zu visualisieren, kann dieser Schritt nicht auf herkömmliche Weise durchgeführt werden</a:t>
            </a:r>
            <a:endParaRPr/>
          </a:p>
          <a:p>
            <a:pPr marL="0" marR="0" lvl="0" indent="0" algn="l" rtl="0">
              <a:spcBef>
                <a:spcPts val="0"/>
              </a:spcBef>
              <a:spcAft>
                <a:spcPts val="0"/>
              </a:spcAft>
              <a:buNone/>
            </a:pPr>
            <a:endParaRPr sz="1600" i="1">
              <a:solidFill>
                <a:srgbClr val="C8C860"/>
              </a:solidFill>
              <a:latin typeface="Arial"/>
              <a:ea typeface="Arial"/>
              <a:cs typeface="Arial"/>
              <a:sym typeface="Arial"/>
            </a:endParaRPr>
          </a:p>
          <a:p>
            <a:pPr marL="0" marR="0" lvl="0" indent="0" algn="l" rtl="0">
              <a:spcBef>
                <a:spcPts val="0"/>
              </a:spcBef>
              <a:spcAft>
                <a:spcPts val="0"/>
              </a:spcAft>
              <a:buNone/>
            </a:pPr>
            <a:r>
              <a:rPr lang="en-US" sz="1200" i="1">
                <a:solidFill>
                  <a:srgbClr val="C8C860"/>
                </a:solidFill>
                <a:latin typeface="Arial"/>
                <a:ea typeface="Arial"/>
                <a:cs typeface="Arial"/>
                <a:sym typeface="Arial"/>
              </a:rPr>
              <a:t>Welchen Schritt unternehmen die meisten Chirurgen, um die Kapsulorhexis in diesen Fällen zu erleichtern?</a:t>
            </a:r>
            <a:endParaRPr/>
          </a:p>
          <a:p>
            <a:pPr marL="0" marR="0" lvl="0" indent="0" algn="l" rtl="0">
              <a:spcBef>
                <a:spcPts val="0"/>
              </a:spcBef>
              <a:spcAft>
                <a:spcPts val="0"/>
              </a:spcAft>
              <a:buNone/>
            </a:pPr>
            <a:r>
              <a:rPr lang="en-US" sz="1200">
                <a:solidFill>
                  <a:srgbClr val="C8C860"/>
                </a:solidFill>
                <a:latin typeface="Arial"/>
                <a:ea typeface="Arial"/>
                <a:cs typeface="Arial"/>
                <a:sym typeface="Arial"/>
              </a:rPr>
              <a:t>Sie färben die vordere Kapsel mit Trypanblau ein</a:t>
            </a:r>
            <a:endParaRPr/>
          </a:p>
        </p:txBody>
      </p:sp>
      <p:sp>
        <p:nvSpPr>
          <p:cNvPr id="855" name="Google Shape;855;p74"/>
          <p:cNvSpPr/>
          <p:nvPr/>
        </p:nvSpPr>
        <p:spPr>
          <a:xfrm>
            <a:off x="-39" y="5632222"/>
            <a:ext cx="9144000" cy="745408"/>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860"/>
        <p:cNvGrpSpPr/>
        <p:nvPr/>
      </p:nvGrpSpPr>
      <p:grpSpPr>
        <a:xfrm>
          <a:off x="0" y="0"/>
          <a:ext cx="0" cy="0"/>
          <a:chOff x="0" y="0"/>
          <a:chExt cx="0" cy="0"/>
        </a:xfrm>
      </p:grpSpPr>
      <p:sp>
        <p:nvSpPr>
          <p:cNvPr id="861" name="Google Shape;861;p75"/>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a:t>
            </a:r>
            <a:r>
              <a:rPr lang="en-US" sz="1200" b="1">
                <a:solidFill>
                  <a:srgbClr val="BFBFBF"/>
                </a:solidFill>
              </a:rPr>
              <a:t>maturer/hypermaturer</a:t>
            </a:r>
            <a:r>
              <a:rPr lang="en-US" sz="1200">
                <a:solidFill>
                  <a:srgbClr val="BFBFBF"/>
                </a:solidFill>
              </a:rPr>
              <a:t> </a:t>
            </a:r>
            <a:r>
              <a:rPr lang="en-US" sz="1200" b="1">
                <a:solidFill>
                  <a:srgbClr val="BFBFBF"/>
                </a:solidFill>
              </a:rPr>
              <a:t>Katarakt</a:t>
            </a:r>
            <a:r>
              <a:rPr lang="en-US" sz="1200">
                <a:solidFill>
                  <a:srgbClr val="BFBFBF"/>
                </a:solidFill>
              </a:rPr>
              <a:t>: phakolytisches Glaukom</a:t>
            </a:r>
            <a:endParaRPr sz="1200">
              <a:solidFill>
                <a:srgbClr val="BFBFBF"/>
              </a:solidFill>
            </a:endParaRPr>
          </a:p>
        </p:txBody>
      </p:sp>
      <p:sp>
        <p:nvSpPr>
          <p:cNvPr id="862" name="Google Shape;862;p75"/>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863" name="Google Shape;863;p7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75</a:t>
            </a:fld>
            <a:endParaRPr sz="1000" b="0" i="0" u="none" strike="noStrike" cap="none">
              <a:solidFill>
                <a:srgbClr val="000000"/>
              </a:solidFill>
              <a:latin typeface="Arial"/>
              <a:ea typeface="Arial"/>
              <a:cs typeface="Arial"/>
              <a:sym typeface="Arial"/>
            </a:endParaRPr>
          </a:p>
        </p:txBody>
      </p:sp>
      <p:sp>
        <p:nvSpPr>
          <p:cNvPr id="864" name="Google Shape;864;p75"/>
          <p:cNvSpPr txBox="1"/>
          <p:nvPr/>
        </p:nvSpPr>
        <p:spPr>
          <a:xfrm>
            <a:off x="1247361" y="3299791"/>
            <a:ext cx="6914100" cy="19344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Was ist eine </a:t>
            </a:r>
            <a:r>
              <a:rPr lang="en-US" sz="1200" b="1">
                <a:solidFill>
                  <a:srgbClr val="0000FF"/>
                </a:solidFill>
              </a:rPr>
              <a:t>mature Katarakt</a:t>
            </a:r>
            <a:r>
              <a:rPr lang="en-US" sz="1200" i="1">
                <a:solidFill>
                  <a:srgbClr val="BFBFBF"/>
                </a:solidFill>
              </a:rPr>
              <a:t>?</a:t>
            </a:r>
            <a:endParaRPr>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Eine kortikale Katarakt, die bis zur vollständigen Beteiligung des gesamten Linsenkortex fortgeschritten ist.</a:t>
            </a:r>
            <a:endParaRPr sz="1200" i="1">
              <a:solidFill>
                <a:srgbClr val="BFBFBF"/>
              </a:solidFill>
            </a:endParaRPr>
          </a:p>
          <a:p>
            <a:pPr marL="0" lvl="0" indent="0" algn="l" rtl="0">
              <a:spcBef>
                <a:spcPts val="0"/>
              </a:spcBef>
              <a:spcAft>
                <a:spcPts val="0"/>
              </a:spcAft>
              <a:buClr>
                <a:schemeClr val="dk1"/>
              </a:buClr>
              <a:buFont typeface="Arial"/>
              <a:buNone/>
            </a:pPr>
            <a:endParaRPr sz="1600">
              <a:solidFill>
                <a:srgbClr val="BFBFBF"/>
              </a:solidFill>
            </a:endParaRPr>
          </a:p>
          <a:p>
            <a:pPr marL="0" lvl="0" indent="0" algn="l" rtl="0">
              <a:spcBef>
                <a:spcPts val="0"/>
              </a:spcBef>
              <a:spcAft>
                <a:spcPts val="0"/>
              </a:spcAft>
              <a:buClr>
                <a:schemeClr val="dk1"/>
              </a:buClr>
              <a:buFont typeface="Arial"/>
              <a:buNone/>
            </a:pPr>
            <a:r>
              <a:rPr lang="en-US" sz="1200" i="1">
                <a:solidFill>
                  <a:srgbClr val="BFBFBF"/>
                </a:solidFill>
              </a:rPr>
              <a:t>Was ist eine </a:t>
            </a:r>
            <a:r>
              <a:rPr lang="en-US" sz="1200">
                <a:solidFill>
                  <a:srgbClr val="BFBFBF"/>
                </a:solidFill>
              </a:rPr>
              <a:t>hypermature Katarakt</a:t>
            </a:r>
            <a:r>
              <a:rPr lang="en-US" sz="1200" i="1">
                <a:solidFill>
                  <a:srgbClr val="BFBFBF"/>
                </a:solidFill>
              </a:rPr>
              <a:t>?</a:t>
            </a:r>
            <a:endParaRPr sz="1200" i="1">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Mature Katarakte können Wasser einlagern und dadurch in eine </a:t>
            </a:r>
            <a:r>
              <a:rPr lang="en-US" sz="1200" b="1">
                <a:solidFill>
                  <a:srgbClr val="0000FF"/>
                </a:solidFill>
              </a:rPr>
              <a:t>intumeszente kortikale Katarakt</a:t>
            </a:r>
            <a:r>
              <a:rPr lang="en-US" sz="1200">
                <a:solidFill>
                  <a:srgbClr val="BFBFBF"/>
                </a:solidFill>
              </a:rPr>
              <a:t> übergehen. Eine </a:t>
            </a:r>
            <a:r>
              <a:rPr lang="en-US" sz="1200" b="1" i="1">
                <a:solidFill>
                  <a:srgbClr val="0000FF"/>
                </a:solidFill>
              </a:rPr>
              <a:t>hypermature Katarakt</a:t>
            </a:r>
            <a:r>
              <a:rPr lang="en-US" sz="1200" b="1">
                <a:solidFill>
                  <a:srgbClr val="0000FF"/>
                </a:solidFill>
              </a:rPr>
              <a:t> </a:t>
            </a:r>
            <a:r>
              <a:rPr lang="en-US" sz="1200">
                <a:solidFill>
                  <a:srgbClr val="BFBFBF"/>
                </a:solidFill>
              </a:rPr>
              <a:t>entsteht, wenn eine intumeszente Katarakt beginnt, </a:t>
            </a:r>
            <a:r>
              <a:rPr lang="en-US" sz="1200" b="1">
                <a:solidFill>
                  <a:srgbClr val="0000FF"/>
                </a:solidFill>
              </a:rPr>
              <a:t>Wasser</a:t>
            </a:r>
            <a:r>
              <a:rPr lang="en-US" sz="1200">
                <a:solidFill>
                  <a:srgbClr val="BFBFBF"/>
                </a:solidFill>
              </a:rPr>
              <a:t> und </a:t>
            </a:r>
            <a:r>
              <a:rPr lang="en-US" sz="1200" b="1">
                <a:solidFill>
                  <a:srgbClr val="0000FF"/>
                </a:solidFill>
              </a:rPr>
              <a:t>denaturierte Proteine</a:t>
            </a:r>
            <a:r>
              <a:rPr lang="en-US" sz="1200">
                <a:solidFill>
                  <a:srgbClr val="BFBFBF"/>
                </a:solidFill>
              </a:rPr>
              <a:t> durch die intakte vordere Linsenkapsel </a:t>
            </a:r>
            <a:r>
              <a:rPr lang="en-US" sz="1200" b="1">
                <a:solidFill>
                  <a:srgbClr val="0000FF"/>
                </a:solidFill>
              </a:rPr>
              <a:t>abzugeben</a:t>
            </a:r>
            <a:r>
              <a:rPr lang="en-US" sz="1200">
                <a:solidFill>
                  <a:srgbClr val="BFBFBF"/>
                </a:solidFill>
              </a:rPr>
              <a:t>. </a:t>
            </a:r>
            <a:endParaRPr sz="1200" i="1">
              <a:solidFill>
                <a:srgbClr val="BFBFBF"/>
              </a:solidFill>
            </a:endParaRPr>
          </a:p>
          <a:p>
            <a:pPr marL="0" lvl="0" indent="0" algn="l" rtl="0">
              <a:spcBef>
                <a:spcPts val="0"/>
              </a:spcBef>
              <a:spcAft>
                <a:spcPts val="0"/>
              </a:spcAft>
              <a:buClr>
                <a:schemeClr val="dk1"/>
              </a:buClr>
              <a:buFont typeface="Arial"/>
              <a:buNone/>
            </a:pPr>
            <a:endParaRPr sz="1200" i="1">
              <a:solidFill>
                <a:srgbClr val="BFBFBF"/>
              </a:solidFill>
            </a:endParaRPr>
          </a:p>
          <a:p>
            <a:pPr marL="0" marR="0" lvl="0" indent="0" algn="l" rtl="0">
              <a:spcBef>
                <a:spcPts val="0"/>
              </a:spcBef>
              <a:spcAft>
                <a:spcPts val="0"/>
              </a:spcAft>
              <a:buNone/>
            </a:pPr>
            <a:endParaRPr sz="1200" i="1">
              <a:solidFill>
                <a:srgbClr val="BFBFBF"/>
              </a:solidFill>
            </a:endParaRPr>
          </a:p>
        </p:txBody>
      </p:sp>
      <p:sp>
        <p:nvSpPr>
          <p:cNvPr id="868" name="Google Shape;868;p75"/>
          <p:cNvSpPr txBox="1">
            <a:spLocks noGrp="1"/>
          </p:cNvSpPr>
          <p:nvPr>
            <p:ph type="title"/>
          </p:nvPr>
        </p:nvSpPr>
        <p:spPr>
          <a:xfrm>
            <a:off x="457200" y="122250"/>
            <a:ext cx="2268900" cy="639900"/>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869" name="Google Shape;869;p75"/>
          <p:cNvSpPr txBox="1"/>
          <p:nvPr/>
        </p:nvSpPr>
        <p:spPr>
          <a:xfrm>
            <a:off x="302451" y="3419643"/>
            <a:ext cx="8539200" cy="15648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Alle drei Formen stellen in einem frühen, entscheidenden Schritt der Kataraktoperation eine besondere Herausforderung dar. Um welchen Operationsschritt handelt es sich, und worin besteht die Herausforderung?</a:t>
            </a:r>
            <a:endParaRPr/>
          </a:p>
          <a:p>
            <a:pPr marL="0" marR="0" lvl="0" indent="0" algn="l" rtl="0">
              <a:spcBef>
                <a:spcPts val="0"/>
              </a:spcBef>
              <a:spcAft>
                <a:spcPts val="0"/>
              </a:spcAft>
              <a:buNone/>
            </a:pPr>
            <a:r>
              <a:rPr lang="en-US" sz="1200">
                <a:solidFill>
                  <a:srgbClr val="0000FF"/>
                </a:solidFill>
              </a:rPr>
              <a:t>Bei allen drei Stadien ist der Rotreflex vollständig aufgehoben. Da die meisten Kataraktchirurgen diesen jedoch zur Darstellung der vorderen Linsenkapsel während der Kapsulorhexis nutzen, kann dieser Operationsschritt nicht in konventioneller Weise durchgeführt werden.</a:t>
            </a:r>
            <a:endParaRPr sz="1600">
              <a:solidFill>
                <a:srgbClr val="C8C860"/>
              </a:solidFill>
              <a:latin typeface="Arial"/>
              <a:ea typeface="Arial"/>
              <a:cs typeface="Arial"/>
              <a:sym typeface="Arial"/>
            </a:endParaRPr>
          </a:p>
          <a:p>
            <a:pPr marL="0" marR="0" lvl="0" indent="0" algn="l" rtl="0">
              <a:spcBef>
                <a:spcPts val="0"/>
              </a:spcBef>
              <a:spcAft>
                <a:spcPts val="0"/>
              </a:spcAft>
              <a:buNone/>
            </a:pPr>
            <a:endParaRPr sz="1600" i="1">
              <a:solidFill>
                <a:srgbClr val="C8C860"/>
              </a:solidFill>
              <a:latin typeface="Arial"/>
              <a:ea typeface="Arial"/>
              <a:cs typeface="Arial"/>
              <a:sym typeface="Arial"/>
            </a:endParaRPr>
          </a:p>
          <a:p>
            <a:pPr marL="0" marR="0" lvl="0" indent="0" algn="l" rtl="0">
              <a:spcBef>
                <a:spcPts val="0"/>
              </a:spcBef>
              <a:spcAft>
                <a:spcPts val="0"/>
              </a:spcAft>
              <a:buNone/>
            </a:pPr>
            <a:r>
              <a:rPr lang="en-US" sz="1200" i="1">
                <a:solidFill>
                  <a:srgbClr val="C8C860"/>
                </a:solidFill>
                <a:latin typeface="Arial"/>
                <a:ea typeface="Arial"/>
                <a:cs typeface="Arial"/>
                <a:sym typeface="Arial"/>
              </a:rPr>
              <a:t>Welchen Schritt unternehmen die meisten Chirurgen, um die Kapsulorhexis in diesen Fällen zu erleichtern?</a:t>
            </a:r>
            <a:endParaRPr/>
          </a:p>
          <a:p>
            <a:pPr marL="0" marR="0" lvl="0" indent="0" algn="l" rtl="0">
              <a:spcBef>
                <a:spcPts val="0"/>
              </a:spcBef>
              <a:spcAft>
                <a:spcPts val="0"/>
              </a:spcAft>
              <a:buNone/>
            </a:pPr>
            <a:r>
              <a:rPr lang="en-US" sz="1200">
                <a:solidFill>
                  <a:srgbClr val="C8C860"/>
                </a:solidFill>
                <a:latin typeface="Arial"/>
                <a:ea typeface="Arial"/>
                <a:cs typeface="Arial"/>
                <a:sym typeface="Arial"/>
              </a:rPr>
              <a:t>Sie färben die vordere Kapsel mit Trypanblau</a:t>
            </a:r>
            <a:endParaRPr/>
          </a:p>
        </p:txBody>
      </p:sp>
      <p:sp>
        <p:nvSpPr>
          <p:cNvPr id="11" name="Google Shape;850;p74">
            <a:extLst>
              <a:ext uri="{FF2B5EF4-FFF2-40B4-BE49-F238E27FC236}">
                <a16:creationId xmlns:a16="http://schemas.microsoft.com/office/drawing/2014/main" id="{2A3671C3-EB94-FBEA-D1B7-0DF258744104}"/>
              </a:ext>
            </a:extLst>
          </p:cNvPr>
          <p:cNvSpPr txBox="1"/>
          <p:nvPr/>
        </p:nvSpPr>
        <p:spPr>
          <a:xfrm>
            <a:off x="252547" y="5347787"/>
            <a:ext cx="8481900" cy="672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u="sng" dirty="0" err="1">
                <a:solidFill>
                  <a:srgbClr val="BFBFBF"/>
                </a:solidFill>
                <a:latin typeface="Arial"/>
                <a:ea typeface="Arial"/>
                <a:cs typeface="Arial"/>
                <a:sym typeface="Arial"/>
              </a:rPr>
              <a:t>Beachten</a:t>
            </a:r>
            <a:r>
              <a:rPr lang="en-US" sz="1200" i="1" u="sng" dirty="0">
                <a:solidFill>
                  <a:srgbClr val="BFBFBF"/>
                </a:solidFill>
                <a:latin typeface="Arial"/>
                <a:ea typeface="Arial"/>
                <a:cs typeface="Arial"/>
                <a:sym typeface="Arial"/>
              </a:rPr>
              <a:t> Sie die </a:t>
            </a:r>
            <a:r>
              <a:rPr lang="en-US" sz="1200" i="1" u="sng" dirty="0" err="1">
                <a:solidFill>
                  <a:srgbClr val="BFBFBF"/>
                </a:solidFill>
                <a:latin typeface="Arial"/>
                <a:ea typeface="Arial"/>
                <a:cs typeface="Arial"/>
                <a:sym typeface="Arial"/>
              </a:rPr>
              <a:t>Stadien</a:t>
            </a:r>
            <a:r>
              <a:rPr lang="en-US" sz="1200" i="1" u="sng" dirty="0">
                <a:solidFill>
                  <a:srgbClr val="BFBFBF"/>
                </a:solidFill>
                <a:latin typeface="Arial"/>
                <a:ea typeface="Arial"/>
                <a:cs typeface="Arial"/>
                <a:sym typeface="Arial"/>
              </a:rPr>
              <a:t>:</a:t>
            </a:r>
            <a:endParaRPr dirty="0"/>
          </a:p>
          <a:p>
            <a:pPr marL="0" marR="0" lvl="0" indent="0" algn="l" rtl="0">
              <a:spcBef>
                <a:spcPts val="0"/>
              </a:spcBef>
              <a:spcAft>
                <a:spcPts val="0"/>
              </a:spcAft>
              <a:buNone/>
            </a:pPr>
            <a:endParaRPr sz="1800" i="1" u="sng" dirty="0">
              <a:solidFill>
                <a:schemeClr val="dk1"/>
              </a:solidFill>
              <a:latin typeface="Arial"/>
              <a:ea typeface="Arial"/>
              <a:cs typeface="Arial"/>
              <a:sym typeface="Arial"/>
            </a:endParaRPr>
          </a:p>
          <a:p>
            <a:pPr marL="0" marR="0" lvl="0" indent="0" algn="l" rtl="0">
              <a:spcBef>
                <a:spcPts val="0"/>
              </a:spcBef>
              <a:spcAft>
                <a:spcPts val="0"/>
              </a:spcAft>
              <a:buNone/>
            </a:pPr>
            <a:r>
              <a:rPr lang="en-US" sz="1200" dirty="0">
                <a:solidFill>
                  <a:srgbClr val="0000FF"/>
                </a:solidFill>
              </a:rPr>
              <a:t>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dirty="0" err="1">
                <a:solidFill>
                  <a:srgbClr val="0000FF"/>
                </a:solidFill>
              </a:rPr>
              <a:t>I</a:t>
            </a:r>
            <a:r>
              <a:rPr lang="en-US" sz="1200" dirty="0" err="1">
                <a:solidFill>
                  <a:srgbClr val="0000FF"/>
                </a:solidFill>
                <a:latin typeface="Arial"/>
                <a:ea typeface="Arial"/>
                <a:cs typeface="Arial"/>
                <a:sym typeface="Arial"/>
              </a:rPr>
              <a:t>ntumeszente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dirty="0">
                <a:solidFill>
                  <a:srgbClr val="0000FF"/>
                </a:solidFill>
              </a:rPr>
              <a:t>H</a:t>
            </a:r>
            <a:r>
              <a:rPr lang="en-US" sz="1200" dirty="0">
                <a:solidFill>
                  <a:srgbClr val="0000FF"/>
                </a:solidFill>
                <a:latin typeface="Arial"/>
                <a:ea typeface="Arial"/>
                <a:cs typeface="Arial"/>
                <a:sym typeface="Arial"/>
              </a:rPr>
              <a:t>yper</a:t>
            </a:r>
            <a:r>
              <a:rPr lang="en-US" sz="1200" dirty="0">
                <a:solidFill>
                  <a:srgbClr val="0000FF"/>
                </a:solidFill>
              </a:rPr>
              <a:t>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endParaRPr dirty="0"/>
          </a:p>
        </p:txBody>
      </p:sp>
      <p:sp>
        <p:nvSpPr>
          <p:cNvPr id="12" name="Google Shape;851;p74">
            <a:extLst>
              <a:ext uri="{FF2B5EF4-FFF2-40B4-BE49-F238E27FC236}">
                <a16:creationId xmlns:a16="http://schemas.microsoft.com/office/drawing/2014/main" id="{04BF6FEC-CDFD-0988-6733-6E2B64A95194}"/>
              </a:ext>
            </a:extLst>
          </p:cNvPr>
          <p:cNvSpPr/>
          <p:nvPr/>
        </p:nvSpPr>
        <p:spPr>
          <a:xfrm>
            <a:off x="1930165" y="5781638"/>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 name="Google Shape;852;p74">
            <a:extLst>
              <a:ext uri="{FF2B5EF4-FFF2-40B4-BE49-F238E27FC236}">
                <a16:creationId xmlns:a16="http://schemas.microsoft.com/office/drawing/2014/main" id="{2DD7CC58-2446-D31F-D38D-91F82D4445A6}"/>
              </a:ext>
            </a:extLst>
          </p:cNvPr>
          <p:cNvSpPr/>
          <p:nvPr/>
        </p:nvSpPr>
        <p:spPr>
          <a:xfrm>
            <a:off x="5387641" y="5775988"/>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 name="Google Shape;855;p74">
            <a:extLst>
              <a:ext uri="{FF2B5EF4-FFF2-40B4-BE49-F238E27FC236}">
                <a16:creationId xmlns:a16="http://schemas.microsoft.com/office/drawing/2014/main" id="{14D237A1-A5D9-C008-2D9D-49C811EC69ED}"/>
              </a:ext>
            </a:extLst>
          </p:cNvPr>
          <p:cNvSpPr/>
          <p:nvPr/>
        </p:nvSpPr>
        <p:spPr>
          <a:xfrm>
            <a:off x="-39" y="5632222"/>
            <a:ext cx="9144000" cy="745408"/>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875"/>
        <p:cNvGrpSpPr/>
        <p:nvPr/>
      </p:nvGrpSpPr>
      <p:grpSpPr>
        <a:xfrm>
          <a:off x="0" y="0"/>
          <a:ext cx="0" cy="0"/>
          <a:chOff x="0" y="0"/>
          <a:chExt cx="0" cy="0"/>
        </a:xfrm>
      </p:grpSpPr>
      <p:sp>
        <p:nvSpPr>
          <p:cNvPr id="876" name="Google Shape;876;p76"/>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a:t>
            </a:r>
            <a:r>
              <a:rPr lang="en-US" sz="1200" b="1">
                <a:solidFill>
                  <a:srgbClr val="BFBFBF"/>
                </a:solidFill>
              </a:rPr>
              <a:t>maturer/hypermaturer</a:t>
            </a:r>
            <a:r>
              <a:rPr lang="en-US" sz="1200">
                <a:solidFill>
                  <a:srgbClr val="BFBFBF"/>
                </a:solidFill>
              </a:rPr>
              <a:t> </a:t>
            </a:r>
            <a:r>
              <a:rPr lang="en-US" sz="1200" b="1">
                <a:solidFill>
                  <a:srgbClr val="BFBFBF"/>
                </a:solidFill>
              </a:rPr>
              <a:t>Katarakt</a:t>
            </a:r>
            <a:r>
              <a:rPr lang="en-US" sz="1200">
                <a:solidFill>
                  <a:srgbClr val="BFBFBF"/>
                </a:solidFill>
              </a:rPr>
              <a:t>: phakolytisches Glaukom</a:t>
            </a:r>
            <a:endParaRPr sz="1200">
              <a:solidFill>
                <a:srgbClr val="BFBFBF"/>
              </a:solidFill>
            </a:endParaRPr>
          </a:p>
        </p:txBody>
      </p:sp>
      <p:sp>
        <p:nvSpPr>
          <p:cNvPr id="877" name="Google Shape;877;p76"/>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878" name="Google Shape;878;p7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76</a:t>
            </a:fld>
            <a:endParaRPr sz="1000" b="0" i="0" u="none" strike="noStrike" cap="none">
              <a:solidFill>
                <a:srgbClr val="000000"/>
              </a:solidFill>
              <a:latin typeface="Arial"/>
              <a:ea typeface="Arial"/>
              <a:cs typeface="Arial"/>
              <a:sym typeface="Arial"/>
            </a:endParaRPr>
          </a:p>
        </p:txBody>
      </p:sp>
      <p:sp>
        <p:nvSpPr>
          <p:cNvPr id="879" name="Google Shape;879;p76"/>
          <p:cNvSpPr txBox="1"/>
          <p:nvPr/>
        </p:nvSpPr>
        <p:spPr>
          <a:xfrm>
            <a:off x="1247361" y="3299791"/>
            <a:ext cx="6914100" cy="17496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Was ist eine </a:t>
            </a:r>
            <a:r>
              <a:rPr lang="en-US" sz="1200" b="1">
                <a:solidFill>
                  <a:srgbClr val="0000FF"/>
                </a:solidFill>
              </a:rPr>
              <a:t>mature Katarakt</a:t>
            </a:r>
            <a:r>
              <a:rPr lang="en-US" sz="1200" i="1">
                <a:solidFill>
                  <a:srgbClr val="BFBFBF"/>
                </a:solidFill>
              </a:rPr>
              <a:t>?</a:t>
            </a:r>
            <a:endParaRPr>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Eine kortikale Katarakt, die bis zur vollständigen Beteiligung des gesamten Linsenkortex fortgeschritten ist.</a:t>
            </a:r>
            <a:endParaRPr sz="1200" i="1">
              <a:solidFill>
                <a:srgbClr val="BFBFBF"/>
              </a:solidFill>
            </a:endParaRPr>
          </a:p>
          <a:p>
            <a:pPr marL="0" lvl="0" indent="0" algn="l" rtl="0">
              <a:spcBef>
                <a:spcPts val="0"/>
              </a:spcBef>
              <a:spcAft>
                <a:spcPts val="0"/>
              </a:spcAft>
              <a:buClr>
                <a:schemeClr val="dk1"/>
              </a:buClr>
              <a:buFont typeface="Arial"/>
              <a:buNone/>
            </a:pPr>
            <a:endParaRPr sz="1600">
              <a:solidFill>
                <a:srgbClr val="BFBFBF"/>
              </a:solidFill>
            </a:endParaRPr>
          </a:p>
          <a:p>
            <a:pPr marL="0" lvl="0" indent="0" algn="l" rtl="0">
              <a:spcBef>
                <a:spcPts val="0"/>
              </a:spcBef>
              <a:spcAft>
                <a:spcPts val="0"/>
              </a:spcAft>
              <a:buClr>
                <a:schemeClr val="dk1"/>
              </a:buClr>
              <a:buFont typeface="Arial"/>
              <a:buNone/>
            </a:pPr>
            <a:r>
              <a:rPr lang="en-US" sz="1200" i="1">
                <a:solidFill>
                  <a:srgbClr val="BFBFBF"/>
                </a:solidFill>
              </a:rPr>
              <a:t>Was ist eine </a:t>
            </a:r>
            <a:r>
              <a:rPr lang="en-US" sz="1200">
                <a:solidFill>
                  <a:srgbClr val="BFBFBF"/>
                </a:solidFill>
              </a:rPr>
              <a:t>hypermature Katarakt</a:t>
            </a:r>
            <a:r>
              <a:rPr lang="en-US" sz="1200" i="1">
                <a:solidFill>
                  <a:srgbClr val="BFBFBF"/>
                </a:solidFill>
              </a:rPr>
              <a:t>?</a:t>
            </a:r>
            <a:endParaRPr sz="1200" i="1">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Mature Katarakte können Wasser einlagern und dadurch in eine </a:t>
            </a:r>
            <a:r>
              <a:rPr lang="en-US" sz="1200" b="1">
                <a:solidFill>
                  <a:srgbClr val="0000FF"/>
                </a:solidFill>
              </a:rPr>
              <a:t>intumeszente kortikale Katarakt</a:t>
            </a:r>
            <a:r>
              <a:rPr lang="en-US" sz="1200">
                <a:solidFill>
                  <a:srgbClr val="BFBFBF"/>
                </a:solidFill>
              </a:rPr>
              <a:t> übergehen. Eine </a:t>
            </a:r>
            <a:r>
              <a:rPr lang="en-US" sz="1200" b="1" i="1">
                <a:solidFill>
                  <a:srgbClr val="0000FF"/>
                </a:solidFill>
              </a:rPr>
              <a:t>hypermature Katarakt</a:t>
            </a:r>
            <a:r>
              <a:rPr lang="en-US" sz="1200" b="1">
                <a:solidFill>
                  <a:srgbClr val="0000FF"/>
                </a:solidFill>
              </a:rPr>
              <a:t> </a:t>
            </a:r>
            <a:r>
              <a:rPr lang="en-US" sz="1200">
                <a:solidFill>
                  <a:srgbClr val="BFBFBF"/>
                </a:solidFill>
              </a:rPr>
              <a:t>entsteht, wenn eine intumeszente Katarakt beginnt, </a:t>
            </a:r>
            <a:r>
              <a:rPr lang="en-US" sz="1200" b="1">
                <a:solidFill>
                  <a:srgbClr val="0000FF"/>
                </a:solidFill>
              </a:rPr>
              <a:t>Wasser</a:t>
            </a:r>
            <a:r>
              <a:rPr lang="en-US" sz="1200">
                <a:solidFill>
                  <a:srgbClr val="BFBFBF"/>
                </a:solidFill>
              </a:rPr>
              <a:t> und </a:t>
            </a:r>
            <a:r>
              <a:rPr lang="en-US" sz="1200" b="1">
                <a:solidFill>
                  <a:srgbClr val="0000FF"/>
                </a:solidFill>
              </a:rPr>
              <a:t>denaturierte Proteine</a:t>
            </a:r>
            <a:r>
              <a:rPr lang="en-US" sz="1200">
                <a:solidFill>
                  <a:srgbClr val="BFBFBF"/>
                </a:solidFill>
              </a:rPr>
              <a:t> durch die intakte vordere Linsenkapsel </a:t>
            </a:r>
            <a:r>
              <a:rPr lang="en-US" sz="1200" b="1">
                <a:solidFill>
                  <a:srgbClr val="0000FF"/>
                </a:solidFill>
              </a:rPr>
              <a:t>abzugeben</a:t>
            </a:r>
            <a:r>
              <a:rPr lang="en-US" sz="1200">
                <a:solidFill>
                  <a:srgbClr val="BFBFBF"/>
                </a:solidFill>
              </a:rPr>
              <a:t>. </a:t>
            </a:r>
            <a:endParaRPr sz="1200" i="1">
              <a:solidFill>
                <a:srgbClr val="BFBFBF"/>
              </a:solidFill>
            </a:endParaRPr>
          </a:p>
          <a:p>
            <a:pPr marL="0" marR="0" lvl="0" indent="0" algn="l" rtl="0">
              <a:spcBef>
                <a:spcPts val="0"/>
              </a:spcBef>
              <a:spcAft>
                <a:spcPts val="0"/>
              </a:spcAft>
              <a:buNone/>
            </a:pPr>
            <a:endParaRPr sz="1200" i="1">
              <a:solidFill>
                <a:srgbClr val="BFBFBF"/>
              </a:solidFill>
            </a:endParaRPr>
          </a:p>
        </p:txBody>
      </p:sp>
      <p:sp>
        <p:nvSpPr>
          <p:cNvPr id="883" name="Google Shape;883;p76"/>
          <p:cNvSpPr txBox="1">
            <a:spLocks noGrp="1"/>
          </p:cNvSpPr>
          <p:nvPr>
            <p:ph type="title"/>
          </p:nvPr>
        </p:nvSpPr>
        <p:spPr>
          <a:xfrm>
            <a:off x="457200" y="122250"/>
            <a:ext cx="1178700" cy="639900"/>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884" name="Google Shape;884;p76"/>
          <p:cNvSpPr txBox="1"/>
          <p:nvPr/>
        </p:nvSpPr>
        <p:spPr>
          <a:xfrm>
            <a:off x="302451" y="3419643"/>
            <a:ext cx="8539200" cy="17496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Alle drei Formen stellen in einem frühen, entscheidenden Schritt der Kataraktoperation eine besondere Herausforderung dar. Um welchen Operationsschritt handelt es sich, und worin besteht die Herausforderung?</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0000FF"/>
                </a:solidFill>
              </a:rPr>
              <a:t>Bei allen drei Stadien ist der Rotreflex vollständig aufgehoben. Da die meisten Kataraktchirurgen diesen jedoch zur Darstellung der vorderen Linsenkapsel während der Kapsulorhexis nutzen, kann dieser Operationsschritt nicht in konventioneller Weise durchgeführt werden.</a:t>
            </a:r>
            <a:endParaRPr sz="1200" i="1">
              <a:solidFill>
                <a:srgbClr val="0000FF"/>
              </a:solidFill>
            </a:endParaRPr>
          </a:p>
          <a:p>
            <a:pPr marL="0" marR="0" lvl="0" indent="0" algn="l" rtl="0">
              <a:spcBef>
                <a:spcPts val="0"/>
              </a:spcBef>
              <a:spcAft>
                <a:spcPts val="0"/>
              </a:spcAft>
              <a:buNone/>
            </a:pPr>
            <a:endParaRPr sz="1600" i="1">
              <a:solidFill>
                <a:srgbClr val="0000FF"/>
              </a:solidFill>
              <a:latin typeface="Arial"/>
              <a:ea typeface="Arial"/>
              <a:cs typeface="Arial"/>
              <a:sym typeface="Arial"/>
            </a:endParaRPr>
          </a:p>
          <a:p>
            <a:pPr marL="0" marR="0" lvl="0" indent="0" algn="l" rtl="0">
              <a:spcBef>
                <a:spcPts val="0"/>
              </a:spcBef>
              <a:spcAft>
                <a:spcPts val="0"/>
              </a:spcAft>
              <a:buNone/>
            </a:pPr>
            <a:r>
              <a:rPr lang="en-US" sz="1200" i="1">
                <a:solidFill>
                  <a:srgbClr val="0000FF"/>
                </a:solidFill>
              </a:rPr>
              <a:t>Welche Maßnahme ergreifen die meisten Operateure, um die Durchführung der Kapsulorhexis in diesen Fällen zu erleichtern?</a:t>
            </a:r>
            <a:endParaRPr sz="1600" i="1">
              <a:solidFill>
                <a:srgbClr val="C8C860"/>
              </a:solidFill>
              <a:latin typeface="Arial"/>
              <a:ea typeface="Arial"/>
              <a:cs typeface="Arial"/>
              <a:sym typeface="Arial"/>
            </a:endParaRPr>
          </a:p>
          <a:p>
            <a:pPr marL="0" marR="0" lvl="0" indent="0" algn="l" rtl="0">
              <a:spcBef>
                <a:spcPts val="0"/>
              </a:spcBef>
              <a:spcAft>
                <a:spcPts val="0"/>
              </a:spcAft>
              <a:buNone/>
            </a:pPr>
            <a:r>
              <a:rPr lang="en-US" sz="1200">
                <a:solidFill>
                  <a:srgbClr val="C8C860"/>
                </a:solidFill>
                <a:latin typeface="Arial"/>
                <a:ea typeface="Arial"/>
                <a:cs typeface="Arial"/>
                <a:sym typeface="Arial"/>
              </a:rPr>
              <a:t>Sie färben die vordere Kapsel mit Trypanblau ein</a:t>
            </a:r>
            <a:endParaRPr/>
          </a:p>
        </p:txBody>
      </p:sp>
      <p:sp>
        <p:nvSpPr>
          <p:cNvPr id="2" name="Google Shape;850;p74">
            <a:extLst>
              <a:ext uri="{FF2B5EF4-FFF2-40B4-BE49-F238E27FC236}">
                <a16:creationId xmlns:a16="http://schemas.microsoft.com/office/drawing/2014/main" id="{F96CD226-706E-5065-2C92-3D79A9DCF6CD}"/>
              </a:ext>
            </a:extLst>
          </p:cNvPr>
          <p:cNvSpPr txBox="1"/>
          <p:nvPr/>
        </p:nvSpPr>
        <p:spPr>
          <a:xfrm>
            <a:off x="252547" y="5347787"/>
            <a:ext cx="8481900" cy="672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u="sng" dirty="0" err="1">
                <a:solidFill>
                  <a:srgbClr val="BFBFBF"/>
                </a:solidFill>
                <a:latin typeface="Arial"/>
                <a:ea typeface="Arial"/>
                <a:cs typeface="Arial"/>
                <a:sym typeface="Arial"/>
              </a:rPr>
              <a:t>Beachten</a:t>
            </a:r>
            <a:r>
              <a:rPr lang="en-US" sz="1200" i="1" u="sng" dirty="0">
                <a:solidFill>
                  <a:srgbClr val="BFBFBF"/>
                </a:solidFill>
                <a:latin typeface="Arial"/>
                <a:ea typeface="Arial"/>
                <a:cs typeface="Arial"/>
                <a:sym typeface="Arial"/>
              </a:rPr>
              <a:t> Sie die </a:t>
            </a:r>
            <a:r>
              <a:rPr lang="en-US" sz="1200" i="1" u="sng" dirty="0" err="1">
                <a:solidFill>
                  <a:srgbClr val="BFBFBF"/>
                </a:solidFill>
                <a:latin typeface="Arial"/>
                <a:ea typeface="Arial"/>
                <a:cs typeface="Arial"/>
                <a:sym typeface="Arial"/>
              </a:rPr>
              <a:t>Stadien</a:t>
            </a:r>
            <a:r>
              <a:rPr lang="en-US" sz="1200" i="1" u="sng" dirty="0">
                <a:solidFill>
                  <a:srgbClr val="BFBFBF"/>
                </a:solidFill>
                <a:latin typeface="Arial"/>
                <a:ea typeface="Arial"/>
                <a:cs typeface="Arial"/>
                <a:sym typeface="Arial"/>
              </a:rPr>
              <a:t>:</a:t>
            </a:r>
            <a:endParaRPr dirty="0"/>
          </a:p>
          <a:p>
            <a:pPr marL="0" marR="0" lvl="0" indent="0" algn="l" rtl="0">
              <a:spcBef>
                <a:spcPts val="0"/>
              </a:spcBef>
              <a:spcAft>
                <a:spcPts val="0"/>
              </a:spcAft>
              <a:buNone/>
            </a:pPr>
            <a:endParaRPr sz="1800" i="1" u="sng" dirty="0">
              <a:solidFill>
                <a:schemeClr val="dk1"/>
              </a:solidFill>
              <a:latin typeface="Arial"/>
              <a:ea typeface="Arial"/>
              <a:cs typeface="Arial"/>
              <a:sym typeface="Arial"/>
            </a:endParaRPr>
          </a:p>
          <a:p>
            <a:pPr marL="0" marR="0" lvl="0" indent="0" algn="l" rtl="0">
              <a:spcBef>
                <a:spcPts val="0"/>
              </a:spcBef>
              <a:spcAft>
                <a:spcPts val="0"/>
              </a:spcAft>
              <a:buNone/>
            </a:pPr>
            <a:r>
              <a:rPr lang="en-US" sz="1200" dirty="0">
                <a:solidFill>
                  <a:srgbClr val="0000FF"/>
                </a:solidFill>
              </a:rPr>
              <a:t>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dirty="0" err="1">
                <a:solidFill>
                  <a:srgbClr val="0000FF"/>
                </a:solidFill>
              </a:rPr>
              <a:t>I</a:t>
            </a:r>
            <a:r>
              <a:rPr lang="en-US" sz="1200" dirty="0" err="1">
                <a:solidFill>
                  <a:srgbClr val="0000FF"/>
                </a:solidFill>
                <a:latin typeface="Arial"/>
                <a:ea typeface="Arial"/>
                <a:cs typeface="Arial"/>
                <a:sym typeface="Arial"/>
              </a:rPr>
              <a:t>ntumeszente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dirty="0">
                <a:solidFill>
                  <a:srgbClr val="0000FF"/>
                </a:solidFill>
              </a:rPr>
              <a:t>H</a:t>
            </a:r>
            <a:r>
              <a:rPr lang="en-US" sz="1200" dirty="0">
                <a:solidFill>
                  <a:srgbClr val="0000FF"/>
                </a:solidFill>
                <a:latin typeface="Arial"/>
                <a:ea typeface="Arial"/>
                <a:cs typeface="Arial"/>
                <a:sym typeface="Arial"/>
              </a:rPr>
              <a:t>yper</a:t>
            </a:r>
            <a:r>
              <a:rPr lang="en-US" sz="1200" dirty="0">
                <a:solidFill>
                  <a:srgbClr val="0000FF"/>
                </a:solidFill>
              </a:rPr>
              <a:t>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endParaRPr dirty="0"/>
          </a:p>
        </p:txBody>
      </p:sp>
      <p:sp>
        <p:nvSpPr>
          <p:cNvPr id="3" name="Google Shape;851;p74">
            <a:extLst>
              <a:ext uri="{FF2B5EF4-FFF2-40B4-BE49-F238E27FC236}">
                <a16:creationId xmlns:a16="http://schemas.microsoft.com/office/drawing/2014/main" id="{4F99201D-7538-912E-E049-D6F90D43D197}"/>
              </a:ext>
            </a:extLst>
          </p:cNvPr>
          <p:cNvSpPr/>
          <p:nvPr/>
        </p:nvSpPr>
        <p:spPr>
          <a:xfrm>
            <a:off x="1930165" y="5781638"/>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 name="Google Shape;852;p74">
            <a:extLst>
              <a:ext uri="{FF2B5EF4-FFF2-40B4-BE49-F238E27FC236}">
                <a16:creationId xmlns:a16="http://schemas.microsoft.com/office/drawing/2014/main" id="{C6EA1851-A3E7-7D4B-5F11-B20499927008}"/>
              </a:ext>
            </a:extLst>
          </p:cNvPr>
          <p:cNvSpPr/>
          <p:nvPr/>
        </p:nvSpPr>
        <p:spPr>
          <a:xfrm>
            <a:off x="5387641" y="5775988"/>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 name="Google Shape;855;p74">
            <a:extLst>
              <a:ext uri="{FF2B5EF4-FFF2-40B4-BE49-F238E27FC236}">
                <a16:creationId xmlns:a16="http://schemas.microsoft.com/office/drawing/2014/main" id="{B60F2E97-539F-6AA0-CC34-BA53F3BBEAFB}"/>
              </a:ext>
            </a:extLst>
          </p:cNvPr>
          <p:cNvSpPr/>
          <p:nvPr/>
        </p:nvSpPr>
        <p:spPr>
          <a:xfrm>
            <a:off x="-39" y="5632222"/>
            <a:ext cx="9144000" cy="745408"/>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890"/>
        <p:cNvGrpSpPr/>
        <p:nvPr/>
      </p:nvGrpSpPr>
      <p:grpSpPr>
        <a:xfrm>
          <a:off x="0" y="0"/>
          <a:ext cx="0" cy="0"/>
          <a:chOff x="0" y="0"/>
          <a:chExt cx="0" cy="0"/>
        </a:xfrm>
      </p:grpSpPr>
      <p:sp>
        <p:nvSpPr>
          <p:cNvPr id="891" name="Google Shape;891;p77"/>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a:t>
            </a:r>
            <a:r>
              <a:rPr lang="en-US" sz="1200" b="1">
                <a:solidFill>
                  <a:srgbClr val="BFBFBF"/>
                </a:solidFill>
              </a:rPr>
              <a:t>maturer/hypermaturer</a:t>
            </a:r>
            <a:r>
              <a:rPr lang="en-US" sz="1200">
                <a:solidFill>
                  <a:srgbClr val="BFBFBF"/>
                </a:solidFill>
              </a:rPr>
              <a:t> </a:t>
            </a:r>
            <a:r>
              <a:rPr lang="en-US" sz="1200" b="1">
                <a:solidFill>
                  <a:srgbClr val="BFBFBF"/>
                </a:solidFill>
              </a:rPr>
              <a:t>Katarakt</a:t>
            </a:r>
            <a:r>
              <a:rPr lang="en-US" sz="1200">
                <a:solidFill>
                  <a:srgbClr val="BFBFBF"/>
                </a:solidFill>
              </a:rPr>
              <a:t>: phakolytisches Glaukom</a:t>
            </a:r>
            <a:endParaRPr sz="1200">
              <a:solidFill>
                <a:srgbClr val="BFBFBF"/>
              </a:solidFill>
            </a:endParaRPr>
          </a:p>
        </p:txBody>
      </p:sp>
      <p:sp>
        <p:nvSpPr>
          <p:cNvPr id="892" name="Google Shape;892;p77"/>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893" name="Google Shape;893;p7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77</a:t>
            </a:fld>
            <a:endParaRPr sz="1000" b="0" i="0" u="none" strike="noStrike" cap="none">
              <a:solidFill>
                <a:srgbClr val="000000"/>
              </a:solidFill>
              <a:latin typeface="Arial"/>
              <a:ea typeface="Arial"/>
              <a:cs typeface="Arial"/>
              <a:sym typeface="Arial"/>
            </a:endParaRPr>
          </a:p>
        </p:txBody>
      </p:sp>
      <p:sp>
        <p:nvSpPr>
          <p:cNvPr id="894" name="Google Shape;894;p77"/>
          <p:cNvSpPr txBox="1"/>
          <p:nvPr/>
        </p:nvSpPr>
        <p:spPr>
          <a:xfrm>
            <a:off x="1247361" y="3299791"/>
            <a:ext cx="6914100" cy="19344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BFBFBF"/>
                </a:solidFill>
                <a:latin typeface="Arial"/>
                <a:ea typeface="Arial"/>
                <a:cs typeface="Arial"/>
                <a:sym typeface="Arial"/>
              </a:rPr>
              <a:t>W</a:t>
            </a:r>
            <a:r>
              <a:rPr lang="en-US" sz="1200" i="1">
                <a:solidFill>
                  <a:srgbClr val="BFBFBF"/>
                </a:solidFill>
              </a:rPr>
              <a:t>as ist eine </a:t>
            </a:r>
            <a:r>
              <a:rPr lang="en-US" sz="1200" b="1">
                <a:solidFill>
                  <a:srgbClr val="0000FF"/>
                </a:solidFill>
              </a:rPr>
              <a:t>mature Katarakt</a:t>
            </a:r>
            <a:r>
              <a:rPr lang="en-US" sz="1200" i="1">
                <a:solidFill>
                  <a:srgbClr val="BFBFBF"/>
                </a:solidFill>
              </a:rPr>
              <a:t>?</a:t>
            </a:r>
            <a:endParaRPr>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Eine kortikale Katarakt, die bis zur vollständigen Beteiligung des gesamten Linsenkortex fortgeschritten ist.</a:t>
            </a:r>
            <a:endParaRPr sz="1200" i="1">
              <a:solidFill>
                <a:srgbClr val="BFBFBF"/>
              </a:solidFill>
            </a:endParaRPr>
          </a:p>
          <a:p>
            <a:pPr marL="0" lvl="0" indent="0" algn="l" rtl="0">
              <a:spcBef>
                <a:spcPts val="0"/>
              </a:spcBef>
              <a:spcAft>
                <a:spcPts val="0"/>
              </a:spcAft>
              <a:buClr>
                <a:schemeClr val="dk1"/>
              </a:buClr>
              <a:buFont typeface="Arial"/>
              <a:buNone/>
            </a:pPr>
            <a:endParaRPr sz="1600">
              <a:solidFill>
                <a:srgbClr val="BFBFBF"/>
              </a:solidFill>
            </a:endParaRPr>
          </a:p>
          <a:p>
            <a:pPr marL="0" lvl="0" indent="0" algn="l" rtl="0">
              <a:spcBef>
                <a:spcPts val="0"/>
              </a:spcBef>
              <a:spcAft>
                <a:spcPts val="0"/>
              </a:spcAft>
              <a:buClr>
                <a:schemeClr val="dk1"/>
              </a:buClr>
              <a:buFont typeface="Arial"/>
              <a:buNone/>
            </a:pPr>
            <a:r>
              <a:rPr lang="en-US" sz="1200" i="1">
                <a:solidFill>
                  <a:srgbClr val="BFBFBF"/>
                </a:solidFill>
              </a:rPr>
              <a:t>Was ist eine </a:t>
            </a:r>
            <a:r>
              <a:rPr lang="en-US" sz="1200">
                <a:solidFill>
                  <a:srgbClr val="BFBFBF"/>
                </a:solidFill>
              </a:rPr>
              <a:t>hypermature Katarakt</a:t>
            </a:r>
            <a:r>
              <a:rPr lang="en-US" sz="1200" i="1">
                <a:solidFill>
                  <a:srgbClr val="BFBFBF"/>
                </a:solidFill>
              </a:rPr>
              <a:t>?</a:t>
            </a:r>
            <a:endParaRPr sz="1200" i="1">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Mature Katarakte können Wasser einlagern und dadurch in eine </a:t>
            </a:r>
            <a:r>
              <a:rPr lang="en-US" sz="1200" b="1">
                <a:solidFill>
                  <a:srgbClr val="0000FF"/>
                </a:solidFill>
              </a:rPr>
              <a:t>intumeszente kortikale Katarakt</a:t>
            </a:r>
            <a:r>
              <a:rPr lang="en-US" sz="1200">
                <a:solidFill>
                  <a:srgbClr val="BFBFBF"/>
                </a:solidFill>
              </a:rPr>
              <a:t> übergehen. Eine </a:t>
            </a:r>
            <a:r>
              <a:rPr lang="en-US" sz="1200" b="1" i="1">
                <a:solidFill>
                  <a:srgbClr val="0000FF"/>
                </a:solidFill>
              </a:rPr>
              <a:t>hypermature Katarakt</a:t>
            </a:r>
            <a:r>
              <a:rPr lang="en-US" sz="1200" b="1">
                <a:solidFill>
                  <a:srgbClr val="0000FF"/>
                </a:solidFill>
              </a:rPr>
              <a:t> </a:t>
            </a:r>
            <a:r>
              <a:rPr lang="en-US" sz="1200">
                <a:solidFill>
                  <a:srgbClr val="BFBFBF"/>
                </a:solidFill>
              </a:rPr>
              <a:t>entsteht, wenn eine intumeszente Katarakt beginnt, </a:t>
            </a:r>
            <a:r>
              <a:rPr lang="en-US" sz="1200" b="1">
                <a:solidFill>
                  <a:srgbClr val="0000FF"/>
                </a:solidFill>
              </a:rPr>
              <a:t>Wasser</a:t>
            </a:r>
            <a:r>
              <a:rPr lang="en-US" sz="1200">
                <a:solidFill>
                  <a:srgbClr val="BFBFBF"/>
                </a:solidFill>
              </a:rPr>
              <a:t> und </a:t>
            </a:r>
            <a:r>
              <a:rPr lang="en-US" sz="1200" b="1">
                <a:solidFill>
                  <a:srgbClr val="0000FF"/>
                </a:solidFill>
              </a:rPr>
              <a:t>denaturierte Proteine</a:t>
            </a:r>
            <a:r>
              <a:rPr lang="en-US" sz="1200">
                <a:solidFill>
                  <a:srgbClr val="BFBFBF"/>
                </a:solidFill>
              </a:rPr>
              <a:t> durch die intakte vordere Linsenkapsel </a:t>
            </a:r>
            <a:r>
              <a:rPr lang="en-US" sz="1200" b="1">
                <a:solidFill>
                  <a:srgbClr val="0000FF"/>
                </a:solidFill>
              </a:rPr>
              <a:t>abzugeben</a:t>
            </a:r>
            <a:r>
              <a:rPr lang="en-US" sz="1200">
                <a:solidFill>
                  <a:srgbClr val="BFBFBF"/>
                </a:solidFill>
              </a:rPr>
              <a:t>. </a:t>
            </a:r>
            <a:endParaRPr sz="1200" i="1">
              <a:solidFill>
                <a:srgbClr val="BFBFBF"/>
              </a:solidFill>
            </a:endParaRPr>
          </a:p>
          <a:p>
            <a:pPr marL="0" lvl="0" indent="0" algn="l" rtl="0">
              <a:spcBef>
                <a:spcPts val="0"/>
              </a:spcBef>
              <a:spcAft>
                <a:spcPts val="0"/>
              </a:spcAft>
              <a:buClr>
                <a:schemeClr val="dk1"/>
              </a:buClr>
              <a:buFont typeface="Arial"/>
              <a:buNone/>
            </a:pPr>
            <a:endParaRPr sz="1200" i="1">
              <a:solidFill>
                <a:srgbClr val="BFBFBF"/>
              </a:solidFill>
            </a:endParaRPr>
          </a:p>
          <a:p>
            <a:pPr marL="0" marR="0" lvl="0" indent="0" algn="l" rtl="0">
              <a:spcBef>
                <a:spcPts val="0"/>
              </a:spcBef>
              <a:spcAft>
                <a:spcPts val="0"/>
              </a:spcAft>
              <a:buNone/>
            </a:pPr>
            <a:endParaRPr sz="1200" i="1">
              <a:solidFill>
                <a:srgbClr val="BFBFBF"/>
              </a:solidFill>
            </a:endParaRPr>
          </a:p>
        </p:txBody>
      </p:sp>
      <p:sp>
        <p:nvSpPr>
          <p:cNvPr id="899" name="Google Shape;899;p77"/>
          <p:cNvSpPr txBox="1"/>
          <p:nvPr/>
        </p:nvSpPr>
        <p:spPr>
          <a:xfrm>
            <a:off x="302451" y="3419643"/>
            <a:ext cx="8539200" cy="17496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Alle drei Formen stellen in einem frühen, entscheidenden Schritt der Kataraktoperation eine besondere Herausforderung dar. Um welchen Operationsschritt handelt es sich, und worin besteht die Herausforderung?</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0000FF"/>
                </a:solidFill>
              </a:rPr>
              <a:t>Bei allen drei Stadien ist der Rotreflex vollständig aufgehoben. Da die meisten Kataraktchirurgen diesen jedoch zur Darstellung der vorderen Linsenkapsel während der Kapsulorhexis nutzen, kann dieser Operationsschritt nicht in konventioneller Weise durchgeführt werden.</a:t>
            </a:r>
            <a:endParaRPr sz="1200" i="1">
              <a:solidFill>
                <a:srgbClr val="0000FF"/>
              </a:solidFill>
            </a:endParaRPr>
          </a:p>
          <a:p>
            <a:pPr marL="0" lvl="0" indent="0" algn="l" rtl="0">
              <a:spcBef>
                <a:spcPts val="0"/>
              </a:spcBef>
              <a:spcAft>
                <a:spcPts val="0"/>
              </a:spcAft>
              <a:buClr>
                <a:schemeClr val="dk1"/>
              </a:buClr>
              <a:buFont typeface="Arial"/>
              <a:buNone/>
            </a:pPr>
            <a:endParaRPr sz="1600" i="1">
              <a:solidFill>
                <a:srgbClr val="0000FF"/>
              </a:solidFill>
            </a:endParaRPr>
          </a:p>
          <a:p>
            <a:pPr marL="0" lvl="0" indent="0" algn="l" rtl="0">
              <a:spcBef>
                <a:spcPts val="0"/>
              </a:spcBef>
              <a:spcAft>
                <a:spcPts val="0"/>
              </a:spcAft>
              <a:buClr>
                <a:schemeClr val="dk1"/>
              </a:buClr>
              <a:buFont typeface="Arial"/>
              <a:buNone/>
            </a:pPr>
            <a:r>
              <a:rPr lang="en-US" sz="1200" i="1">
                <a:solidFill>
                  <a:srgbClr val="0000FF"/>
                </a:solidFill>
              </a:rPr>
              <a:t>Welche Maßnahme ergreifen die meisten Operateure, um die Durchführung der Kapsulorhexis in diesen Fällen zu erleichtern?</a:t>
            </a:r>
            <a:endParaRPr sz="1200" i="1">
              <a:solidFill>
                <a:srgbClr val="0000FF"/>
              </a:solidFill>
            </a:endParaRPr>
          </a:p>
          <a:p>
            <a:pPr marL="0" marR="0" lvl="0" indent="0" algn="l" rtl="0">
              <a:spcBef>
                <a:spcPts val="0"/>
              </a:spcBef>
              <a:spcAft>
                <a:spcPts val="0"/>
              </a:spcAft>
              <a:buNone/>
            </a:pPr>
            <a:r>
              <a:rPr lang="en-US" sz="1200">
                <a:solidFill>
                  <a:srgbClr val="0000FF"/>
                </a:solidFill>
                <a:latin typeface="Arial"/>
                <a:ea typeface="Arial"/>
                <a:cs typeface="Arial"/>
                <a:sym typeface="Arial"/>
              </a:rPr>
              <a:t>Sie färben die vordere </a:t>
            </a:r>
            <a:r>
              <a:rPr lang="en-US" sz="1200">
                <a:solidFill>
                  <a:srgbClr val="0000FF"/>
                </a:solidFill>
              </a:rPr>
              <a:t>Linsenkapsel</a:t>
            </a:r>
            <a:r>
              <a:rPr lang="en-US" sz="1200">
                <a:solidFill>
                  <a:srgbClr val="0000FF"/>
                </a:solidFill>
                <a:latin typeface="Arial"/>
                <a:ea typeface="Arial"/>
                <a:cs typeface="Arial"/>
                <a:sym typeface="Arial"/>
              </a:rPr>
              <a:t> mit Trypanblau.</a:t>
            </a:r>
            <a:endParaRPr/>
          </a:p>
        </p:txBody>
      </p:sp>
      <p:sp>
        <p:nvSpPr>
          <p:cNvPr id="902" name="Google Shape;902;p77"/>
          <p:cNvSpPr/>
          <p:nvPr/>
        </p:nvSpPr>
        <p:spPr>
          <a:xfrm>
            <a:off x="3040654" y="4859503"/>
            <a:ext cx="1060174" cy="289597"/>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r>
              <a:rPr lang="en-US" sz="1200">
                <a:solidFill>
                  <a:schemeClr val="dk1"/>
                </a:solidFill>
              </a:rPr>
              <a:t>ein</a:t>
            </a:r>
            <a:r>
              <a:rPr lang="en-US" sz="1200">
                <a:solidFill>
                  <a:schemeClr val="dk1"/>
                </a:solidFill>
                <a:latin typeface="Arial"/>
                <a:ea typeface="Arial"/>
                <a:cs typeface="Arial"/>
                <a:sym typeface="Arial"/>
              </a:rPr>
              <a:t> W</a:t>
            </a:r>
            <a:r>
              <a:rPr lang="en-US" sz="1200">
                <a:solidFill>
                  <a:schemeClr val="dk1"/>
                </a:solidFill>
              </a:rPr>
              <a:t>o</a:t>
            </a:r>
            <a:r>
              <a:rPr lang="en-US" sz="1200">
                <a:solidFill>
                  <a:schemeClr val="dk1"/>
                </a:solidFill>
                <a:latin typeface="Arial"/>
                <a:ea typeface="Arial"/>
                <a:cs typeface="Arial"/>
                <a:sym typeface="Arial"/>
              </a:rPr>
              <a:t>rt</a:t>
            </a:r>
            <a:endParaRPr/>
          </a:p>
        </p:txBody>
      </p:sp>
      <p:sp>
        <p:nvSpPr>
          <p:cNvPr id="2" name="Google Shape;850;p74">
            <a:extLst>
              <a:ext uri="{FF2B5EF4-FFF2-40B4-BE49-F238E27FC236}">
                <a16:creationId xmlns:a16="http://schemas.microsoft.com/office/drawing/2014/main" id="{028D08C9-30D5-9E81-DF4D-2274705E06D0}"/>
              </a:ext>
            </a:extLst>
          </p:cNvPr>
          <p:cNvSpPr txBox="1"/>
          <p:nvPr/>
        </p:nvSpPr>
        <p:spPr>
          <a:xfrm>
            <a:off x="252547" y="5347787"/>
            <a:ext cx="8481900" cy="672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u="sng" dirty="0" err="1">
                <a:solidFill>
                  <a:srgbClr val="BFBFBF"/>
                </a:solidFill>
                <a:latin typeface="Arial"/>
                <a:ea typeface="Arial"/>
                <a:cs typeface="Arial"/>
                <a:sym typeface="Arial"/>
              </a:rPr>
              <a:t>Beachten</a:t>
            </a:r>
            <a:r>
              <a:rPr lang="en-US" sz="1200" i="1" u="sng" dirty="0">
                <a:solidFill>
                  <a:srgbClr val="BFBFBF"/>
                </a:solidFill>
                <a:latin typeface="Arial"/>
                <a:ea typeface="Arial"/>
                <a:cs typeface="Arial"/>
                <a:sym typeface="Arial"/>
              </a:rPr>
              <a:t> Sie die </a:t>
            </a:r>
            <a:r>
              <a:rPr lang="en-US" sz="1200" i="1" u="sng" dirty="0" err="1">
                <a:solidFill>
                  <a:srgbClr val="BFBFBF"/>
                </a:solidFill>
                <a:latin typeface="Arial"/>
                <a:ea typeface="Arial"/>
                <a:cs typeface="Arial"/>
                <a:sym typeface="Arial"/>
              </a:rPr>
              <a:t>Stadien</a:t>
            </a:r>
            <a:r>
              <a:rPr lang="en-US" sz="1200" i="1" u="sng" dirty="0">
                <a:solidFill>
                  <a:srgbClr val="BFBFBF"/>
                </a:solidFill>
                <a:latin typeface="Arial"/>
                <a:ea typeface="Arial"/>
                <a:cs typeface="Arial"/>
                <a:sym typeface="Arial"/>
              </a:rPr>
              <a:t>:</a:t>
            </a:r>
            <a:endParaRPr dirty="0"/>
          </a:p>
          <a:p>
            <a:pPr marL="0" marR="0" lvl="0" indent="0" algn="l" rtl="0">
              <a:spcBef>
                <a:spcPts val="0"/>
              </a:spcBef>
              <a:spcAft>
                <a:spcPts val="0"/>
              </a:spcAft>
              <a:buNone/>
            </a:pPr>
            <a:endParaRPr sz="1800" i="1" u="sng" dirty="0">
              <a:solidFill>
                <a:schemeClr val="dk1"/>
              </a:solidFill>
              <a:latin typeface="Arial"/>
              <a:ea typeface="Arial"/>
              <a:cs typeface="Arial"/>
              <a:sym typeface="Arial"/>
            </a:endParaRPr>
          </a:p>
          <a:p>
            <a:pPr marL="0" marR="0" lvl="0" indent="0" algn="l" rtl="0">
              <a:spcBef>
                <a:spcPts val="0"/>
              </a:spcBef>
              <a:spcAft>
                <a:spcPts val="0"/>
              </a:spcAft>
              <a:buNone/>
            </a:pPr>
            <a:r>
              <a:rPr lang="en-US" sz="1200" dirty="0">
                <a:solidFill>
                  <a:srgbClr val="0000FF"/>
                </a:solidFill>
              </a:rPr>
              <a:t>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dirty="0" err="1">
                <a:solidFill>
                  <a:srgbClr val="0000FF"/>
                </a:solidFill>
              </a:rPr>
              <a:t>I</a:t>
            </a:r>
            <a:r>
              <a:rPr lang="en-US" sz="1200" dirty="0" err="1">
                <a:solidFill>
                  <a:srgbClr val="0000FF"/>
                </a:solidFill>
                <a:latin typeface="Arial"/>
                <a:ea typeface="Arial"/>
                <a:cs typeface="Arial"/>
                <a:sym typeface="Arial"/>
              </a:rPr>
              <a:t>ntumeszente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dirty="0">
                <a:solidFill>
                  <a:srgbClr val="0000FF"/>
                </a:solidFill>
              </a:rPr>
              <a:t>H</a:t>
            </a:r>
            <a:r>
              <a:rPr lang="en-US" sz="1200" dirty="0">
                <a:solidFill>
                  <a:srgbClr val="0000FF"/>
                </a:solidFill>
                <a:latin typeface="Arial"/>
                <a:ea typeface="Arial"/>
                <a:cs typeface="Arial"/>
                <a:sym typeface="Arial"/>
              </a:rPr>
              <a:t>yper</a:t>
            </a:r>
            <a:r>
              <a:rPr lang="en-US" sz="1200" dirty="0">
                <a:solidFill>
                  <a:srgbClr val="0000FF"/>
                </a:solidFill>
              </a:rPr>
              <a:t>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endParaRPr dirty="0"/>
          </a:p>
        </p:txBody>
      </p:sp>
      <p:sp>
        <p:nvSpPr>
          <p:cNvPr id="3" name="Google Shape;851;p74">
            <a:extLst>
              <a:ext uri="{FF2B5EF4-FFF2-40B4-BE49-F238E27FC236}">
                <a16:creationId xmlns:a16="http://schemas.microsoft.com/office/drawing/2014/main" id="{6165E48E-D8B7-2C0E-BAD0-A2CB4EDAB171}"/>
              </a:ext>
            </a:extLst>
          </p:cNvPr>
          <p:cNvSpPr/>
          <p:nvPr/>
        </p:nvSpPr>
        <p:spPr>
          <a:xfrm>
            <a:off x="1930165" y="5781638"/>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 name="Google Shape;852;p74">
            <a:extLst>
              <a:ext uri="{FF2B5EF4-FFF2-40B4-BE49-F238E27FC236}">
                <a16:creationId xmlns:a16="http://schemas.microsoft.com/office/drawing/2014/main" id="{E05B29DF-24B9-2F8C-626C-7D9DE5BAFCC9}"/>
              </a:ext>
            </a:extLst>
          </p:cNvPr>
          <p:cNvSpPr/>
          <p:nvPr/>
        </p:nvSpPr>
        <p:spPr>
          <a:xfrm>
            <a:off x="5387641" y="5775988"/>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 name="Google Shape;855;p74">
            <a:extLst>
              <a:ext uri="{FF2B5EF4-FFF2-40B4-BE49-F238E27FC236}">
                <a16:creationId xmlns:a16="http://schemas.microsoft.com/office/drawing/2014/main" id="{55106D62-987A-6E42-E302-95FCF3F5CB8F}"/>
              </a:ext>
            </a:extLst>
          </p:cNvPr>
          <p:cNvSpPr/>
          <p:nvPr/>
        </p:nvSpPr>
        <p:spPr>
          <a:xfrm>
            <a:off x="-39" y="5632222"/>
            <a:ext cx="9144000" cy="745408"/>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906"/>
        <p:cNvGrpSpPr/>
        <p:nvPr/>
      </p:nvGrpSpPr>
      <p:grpSpPr>
        <a:xfrm>
          <a:off x="0" y="0"/>
          <a:ext cx="0" cy="0"/>
          <a:chOff x="0" y="0"/>
          <a:chExt cx="0" cy="0"/>
        </a:xfrm>
      </p:grpSpPr>
      <p:sp>
        <p:nvSpPr>
          <p:cNvPr id="907" name="Google Shape;907;p78"/>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a:t>
            </a:r>
            <a:r>
              <a:rPr lang="en-US" sz="1200" b="1">
                <a:solidFill>
                  <a:srgbClr val="BFBFBF"/>
                </a:solidFill>
              </a:rPr>
              <a:t>maturer/hypermaturer</a:t>
            </a:r>
            <a:r>
              <a:rPr lang="en-US" sz="1200">
                <a:solidFill>
                  <a:srgbClr val="BFBFBF"/>
                </a:solidFill>
              </a:rPr>
              <a:t> </a:t>
            </a:r>
            <a:r>
              <a:rPr lang="en-US" sz="1200" b="1">
                <a:solidFill>
                  <a:srgbClr val="BFBFBF"/>
                </a:solidFill>
              </a:rPr>
              <a:t>Katarakt</a:t>
            </a:r>
            <a:r>
              <a:rPr lang="en-US" sz="1200">
                <a:solidFill>
                  <a:srgbClr val="BFBFBF"/>
                </a:solidFill>
              </a:rPr>
              <a:t>: phakolytisches Glaukom</a:t>
            </a:r>
            <a:endParaRPr sz="1200">
              <a:solidFill>
                <a:srgbClr val="BFBFBF"/>
              </a:solidFill>
            </a:endParaRPr>
          </a:p>
        </p:txBody>
      </p:sp>
      <p:sp>
        <p:nvSpPr>
          <p:cNvPr id="908" name="Google Shape;908;p78"/>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909" name="Google Shape;909;p7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78</a:t>
            </a:fld>
            <a:endParaRPr sz="1000" b="0" i="0" u="none" strike="noStrike" cap="none">
              <a:solidFill>
                <a:srgbClr val="000000"/>
              </a:solidFill>
              <a:latin typeface="Arial"/>
              <a:ea typeface="Arial"/>
              <a:cs typeface="Arial"/>
              <a:sym typeface="Arial"/>
            </a:endParaRPr>
          </a:p>
        </p:txBody>
      </p:sp>
      <p:sp>
        <p:nvSpPr>
          <p:cNvPr id="910" name="Google Shape;910;p78"/>
          <p:cNvSpPr txBox="1"/>
          <p:nvPr/>
        </p:nvSpPr>
        <p:spPr>
          <a:xfrm>
            <a:off x="1247361" y="3299791"/>
            <a:ext cx="6914100" cy="21189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Was ist eine </a:t>
            </a:r>
            <a:r>
              <a:rPr lang="en-US" sz="1200" b="1">
                <a:solidFill>
                  <a:srgbClr val="0000FF"/>
                </a:solidFill>
              </a:rPr>
              <a:t>mature Katarakt</a:t>
            </a:r>
            <a:r>
              <a:rPr lang="en-US" sz="1200" i="1">
                <a:solidFill>
                  <a:srgbClr val="BFBFBF"/>
                </a:solidFill>
              </a:rPr>
              <a:t>?</a:t>
            </a:r>
            <a:endParaRPr>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Eine kortikale Katarakt, die bis zur vollständigen Beteiligung des gesamten Linsenkortex fortgeschritten ist.</a:t>
            </a:r>
            <a:endParaRPr sz="1200" i="1">
              <a:solidFill>
                <a:srgbClr val="BFBFBF"/>
              </a:solidFill>
            </a:endParaRPr>
          </a:p>
          <a:p>
            <a:pPr marL="0" lvl="0" indent="0" algn="l" rtl="0">
              <a:spcBef>
                <a:spcPts val="0"/>
              </a:spcBef>
              <a:spcAft>
                <a:spcPts val="0"/>
              </a:spcAft>
              <a:buClr>
                <a:schemeClr val="dk1"/>
              </a:buClr>
              <a:buFont typeface="Arial"/>
              <a:buNone/>
            </a:pPr>
            <a:endParaRPr sz="1600">
              <a:solidFill>
                <a:srgbClr val="BFBFBF"/>
              </a:solidFill>
            </a:endParaRPr>
          </a:p>
          <a:p>
            <a:pPr marL="0" lvl="0" indent="0" algn="l" rtl="0">
              <a:spcBef>
                <a:spcPts val="0"/>
              </a:spcBef>
              <a:spcAft>
                <a:spcPts val="0"/>
              </a:spcAft>
              <a:buClr>
                <a:schemeClr val="dk1"/>
              </a:buClr>
              <a:buFont typeface="Arial"/>
              <a:buNone/>
            </a:pPr>
            <a:r>
              <a:rPr lang="en-US" sz="1200" i="1">
                <a:solidFill>
                  <a:srgbClr val="BFBFBF"/>
                </a:solidFill>
              </a:rPr>
              <a:t>Was ist eine </a:t>
            </a:r>
            <a:r>
              <a:rPr lang="en-US" sz="1200">
                <a:solidFill>
                  <a:srgbClr val="BFBFBF"/>
                </a:solidFill>
              </a:rPr>
              <a:t>hypermature Katarakt</a:t>
            </a:r>
            <a:r>
              <a:rPr lang="en-US" sz="1200" i="1">
                <a:solidFill>
                  <a:srgbClr val="BFBFBF"/>
                </a:solidFill>
              </a:rPr>
              <a:t>?</a:t>
            </a:r>
            <a:endParaRPr sz="1200" i="1">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Mature Katarakte können Wasser einlagern und dadurch in eine </a:t>
            </a:r>
            <a:r>
              <a:rPr lang="en-US" sz="1200" b="1">
                <a:solidFill>
                  <a:srgbClr val="0000FF"/>
                </a:solidFill>
              </a:rPr>
              <a:t>intumeszente kortikale Katarakt</a:t>
            </a:r>
            <a:r>
              <a:rPr lang="en-US" sz="1200">
                <a:solidFill>
                  <a:srgbClr val="BFBFBF"/>
                </a:solidFill>
              </a:rPr>
              <a:t> übergehen. Eine </a:t>
            </a:r>
            <a:r>
              <a:rPr lang="en-US" sz="1200" b="1" i="1">
                <a:solidFill>
                  <a:srgbClr val="0000FF"/>
                </a:solidFill>
              </a:rPr>
              <a:t>hypermature Katarakt</a:t>
            </a:r>
            <a:r>
              <a:rPr lang="en-US" sz="1200" b="1">
                <a:solidFill>
                  <a:srgbClr val="0000FF"/>
                </a:solidFill>
              </a:rPr>
              <a:t> </a:t>
            </a:r>
            <a:r>
              <a:rPr lang="en-US" sz="1200">
                <a:solidFill>
                  <a:srgbClr val="BFBFBF"/>
                </a:solidFill>
              </a:rPr>
              <a:t>entsteht, wenn eine intumeszente Katarakt beginnt, </a:t>
            </a:r>
            <a:r>
              <a:rPr lang="en-US" sz="1200" b="1">
                <a:solidFill>
                  <a:srgbClr val="0000FF"/>
                </a:solidFill>
              </a:rPr>
              <a:t>Wasser</a:t>
            </a:r>
            <a:r>
              <a:rPr lang="en-US" sz="1200">
                <a:solidFill>
                  <a:srgbClr val="BFBFBF"/>
                </a:solidFill>
              </a:rPr>
              <a:t> und </a:t>
            </a:r>
            <a:r>
              <a:rPr lang="en-US" sz="1200" b="1">
                <a:solidFill>
                  <a:srgbClr val="0000FF"/>
                </a:solidFill>
              </a:rPr>
              <a:t>denaturierte Proteine</a:t>
            </a:r>
            <a:r>
              <a:rPr lang="en-US" sz="1200">
                <a:solidFill>
                  <a:srgbClr val="BFBFBF"/>
                </a:solidFill>
              </a:rPr>
              <a:t> durch die intakte vordere Linsenkapsel </a:t>
            </a:r>
            <a:r>
              <a:rPr lang="en-US" sz="1200" b="1">
                <a:solidFill>
                  <a:srgbClr val="0000FF"/>
                </a:solidFill>
              </a:rPr>
              <a:t>abzugeben</a:t>
            </a:r>
            <a:r>
              <a:rPr lang="en-US" sz="1200">
                <a:solidFill>
                  <a:srgbClr val="BFBFBF"/>
                </a:solidFill>
              </a:rPr>
              <a:t>. </a:t>
            </a:r>
            <a:endParaRPr sz="1200" i="1">
              <a:solidFill>
                <a:srgbClr val="BFBFBF"/>
              </a:solidFill>
            </a:endParaRPr>
          </a:p>
          <a:p>
            <a:pPr marL="0" lvl="0" indent="0" algn="l" rtl="0">
              <a:spcBef>
                <a:spcPts val="0"/>
              </a:spcBef>
              <a:spcAft>
                <a:spcPts val="0"/>
              </a:spcAft>
              <a:buClr>
                <a:schemeClr val="dk1"/>
              </a:buClr>
              <a:buFont typeface="Arial"/>
              <a:buNone/>
            </a:pPr>
            <a:endParaRPr sz="1200" i="1">
              <a:solidFill>
                <a:srgbClr val="BFBFBF"/>
              </a:solidFill>
            </a:endParaRPr>
          </a:p>
          <a:p>
            <a:pPr marL="0" lvl="0" indent="0" algn="l" rtl="0">
              <a:spcBef>
                <a:spcPts val="0"/>
              </a:spcBef>
              <a:spcAft>
                <a:spcPts val="0"/>
              </a:spcAft>
              <a:buClr>
                <a:schemeClr val="dk1"/>
              </a:buClr>
              <a:buFont typeface="Arial"/>
              <a:buNone/>
            </a:pPr>
            <a:endParaRPr sz="1200" i="1">
              <a:solidFill>
                <a:srgbClr val="BFBFBF"/>
              </a:solidFill>
            </a:endParaRPr>
          </a:p>
          <a:p>
            <a:pPr marL="0" marR="0" lvl="0" indent="0" algn="l" rtl="0">
              <a:spcBef>
                <a:spcPts val="0"/>
              </a:spcBef>
              <a:spcAft>
                <a:spcPts val="0"/>
              </a:spcAft>
              <a:buNone/>
            </a:pPr>
            <a:endParaRPr sz="1200" i="1">
              <a:solidFill>
                <a:srgbClr val="BFBFBF"/>
              </a:solidFill>
            </a:endParaRPr>
          </a:p>
        </p:txBody>
      </p:sp>
      <p:sp>
        <p:nvSpPr>
          <p:cNvPr id="914" name="Google Shape;914;p78"/>
          <p:cNvSpPr txBox="1">
            <a:spLocks noGrp="1"/>
          </p:cNvSpPr>
          <p:nvPr>
            <p:ph type="title"/>
          </p:nvPr>
        </p:nvSpPr>
        <p:spPr>
          <a:xfrm>
            <a:off x="457200" y="122250"/>
            <a:ext cx="1445100" cy="639900"/>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915" name="Google Shape;915;p78"/>
          <p:cNvSpPr txBox="1"/>
          <p:nvPr/>
        </p:nvSpPr>
        <p:spPr>
          <a:xfrm>
            <a:off x="302451" y="3419643"/>
            <a:ext cx="8539200" cy="17496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Alle drei Formen stellen in einem frühen, entscheidenden Schritt der Kataraktoperation eine besondere Herausforderung dar. Um welchen Operationsschritt handelt es sich, und worin besteht die Herausforderung?</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0000FF"/>
                </a:solidFill>
              </a:rPr>
              <a:t>Bei allen drei Stadien ist der Rotreflex vollständig aufgehoben. Da die meisten Kataraktchirurgen diesen jedoch zur Darstellung der vorderen Linsenkapsel während der Kapsulorhexis nutzen, kann dieser Operationsschritt nicht in konventioneller Weise durchgeführt werden.</a:t>
            </a:r>
            <a:endParaRPr sz="1200" i="1">
              <a:solidFill>
                <a:srgbClr val="0000FF"/>
              </a:solidFill>
            </a:endParaRPr>
          </a:p>
          <a:p>
            <a:pPr marL="0" lvl="0" indent="0" algn="l" rtl="0">
              <a:spcBef>
                <a:spcPts val="0"/>
              </a:spcBef>
              <a:spcAft>
                <a:spcPts val="0"/>
              </a:spcAft>
              <a:buClr>
                <a:schemeClr val="dk1"/>
              </a:buClr>
              <a:buFont typeface="Arial"/>
              <a:buNone/>
            </a:pPr>
            <a:endParaRPr sz="1600" i="1">
              <a:solidFill>
                <a:srgbClr val="0000FF"/>
              </a:solidFill>
            </a:endParaRPr>
          </a:p>
          <a:p>
            <a:pPr marL="0" lvl="0" indent="0" algn="l" rtl="0">
              <a:spcBef>
                <a:spcPts val="0"/>
              </a:spcBef>
              <a:spcAft>
                <a:spcPts val="0"/>
              </a:spcAft>
              <a:buClr>
                <a:schemeClr val="dk1"/>
              </a:buClr>
              <a:buFont typeface="Arial"/>
              <a:buNone/>
            </a:pPr>
            <a:r>
              <a:rPr lang="en-US" sz="1200" i="1">
                <a:solidFill>
                  <a:srgbClr val="0000FF"/>
                </a:solidFill>
              </a:rPr>
              <a:t>Welche Maßnahme ergreifen die meisten Operateure, um die Durchführung der Kapsulorhexis in diesen Fällen zu erleichtern?</a:t>
            </a:r>
            <a:endParaRPr sz="1200" i="1">
              <a:solidFill>
                <a:srgbClr val="0000FF"/>
              </a:solidFill>
            </a:endParaRPr>
          </a:p>
          <a:p>
            <a:pPr marL="0" lvl="0" indent="0" algn="l" rtl="0">
              <a:spcBef>
                <a:spcPts val="0"/>
              </a:spcBef>
              <a:spcAft>
                <a:spcPts val="0"/>
              </a:spcAft>
              <a:buClr>
                <a:schemeClr val="dk1"/>
              </a:buClr>
              <a:buFont typeface="Arial"/>
              <a:buNone/>
            </a:pPr>
            <a:r>
              <a:rPr lang="en-US" sz="1200">
                <a:solidFill>
                  <a:srgbClr val="0000FF"/>
                </a:solidFill>
              </a:rPr>
              <a:t>Sie färben die vordere Linsenkapsel mit Trypanblau.</a:t>
            </a:r>
            <a:endParaRPr sz="1200" i="1">
              <a:solidFill>
                <a:srgbClr val="0000FF"/>
              </a:solidFill>
            </a:endParaRPr>
          </a:p>
        </p:txBody>
      </p:sp>
      <p:sp>
        <p:nvSpPr>
          <p:cNvPr id="2" name="Google Shape;850;p74">
            <a:extLst>
              <a:ext uri="{FF2B5EF4-FFF2-40B4-BE49-F238E27FC236}">
                <a16:creationId xmlns:a16="http://schemas.microsoft.com/office/drawing/2014/main" id="{C819286D-9923-3B41-2FBD-EF602B936AF5}"/>
              </a:ext>
            </a:extLst>
          </p:cNvPr>
          <p:cNvSpPr txBox="1"/>
          <p:nvPr/>
        </p:nvSpPr>
        <p:spPr>
          <a:xfrm>
            <a:off x="252547" y="5347787"/>
            <a:ext cx="8481900" cy="672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u="sng" dirty="0" err="1">
                <a:solidFill>
                  <a:srgbClr val="BFBFBF"/>
                </a:solidFill>
                <a:latin typeface="Arial"/>
                <a:ea typeface="Arial"/>
                <a:cs typeface="Arial"/>
                <a:sym typeface="Arial"/>
              </a:rPr>
              <a:t>Beachten</a:t>
            </a:r>
            <a:r>
              <a:rPr lang="en-US" sz="1200" i="1" u="sng" dirty="0">
                <a:solidFill>
                  <a:srgbClr val="BFBFBF"/>
                </a:solidFill>
                <a:latin typeface="Arial"/>
                <a:ea typeface="Arial"/>
                <a:cs typeface="Arial"/>
                <a:sym typeface="Arial"/>
              </a:rPr>
              <a:t> Sie die </a:t>
            </a:r>
            <a:r>
              <a:rPr lang="en-US" sz="1200" i="1" u="sng" dirty="0" err="1">
                <a:solidFill>
                  <a:srgbClr val="BFBFBF"/>
                </a:solidFill>
                <a:latin typeface="Arial"/>
                <a:ea typeface="Arial"/>
                <a:cs typeface="Arial"/>
                <a:sym typeface="Arial"/>
              </a:rPr>
              <a:t>Stadien</a:t>
            </a:r>
            <a:r>
              <a:rPr lang="en-US" sz="1200" i="1" u="sng" dirty="0">
                <a:solidFill>
                  <a:srgbClr val="BFBFBF"/>
                </a:solidFill>
                <a:latin typeface="Arial"/>
                <a:ea typeface="Arial"/>
                <a:cs typeface="Arial"/>
                <a:sym typeface="Arial"/>
              </a:rPr>
              <a:t>:</a:t>
            </a:r>
            <a:endParaRPr dirty="0"/>
          </a:p>
          <a:p>
            <a:pPr marL="0" marR="0" lvl="0" indent="0" algn="l" rtl="0">
              <a:spcBef>
                <a:spcPts val="0"/>
              </a:spcBef>
              <a:spcAft>
                <a:spcPts val="0"/>
              </a:spcAft>
              <a:buNone/>
            </a:pPr>
            <a:endParaRPr sz="1800" i="1" u="sng" dirty="0">
              <a:solidFill>
                <a:schemeClr val="dk1"/>
              </a:solidFill>
              <a:latin typeface="Arial"/>
              <a:ea typeface="Arial"/>
              <a:cs typeface="Arial"/>
              <a:sym typeface="Arial"/>
            </a:endParaRPr>
          </a:p>
          <a:p>
            <a:pPr marL="0" marR="0" lvl="0" indent="0" algn="l" rtl="0">
              <a:spcBef>
                <a:spcPts val="0"/>
              </a:spcBef>
              <a:spcAft>
                <a:spcPts val="0"/>
              </a:spcAft>
              <a:buNone/>
            </a:pPr>
            <a:r>
              <a:rPr lang="en-US" sz="1200" dirty="0">
                <a:solidFill>
                  <a:srgbClr val="0000FF"/>
                </a:solidFill>
              </a:rPr>
              <a:t>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dirty="0" err="1">
                <a:solidFill>
                  <a:srgbClr val="0000FF"/>
                </a:solidFill>
              </a:rPr>
              <a:t>I</a:t>
            </a:r>
            <a:r>
              <a:rPr lang="en-US" sz="1200" dirty="0" err="1">
                <a:solidFill>
                  <a:srgbClr val="0000FF"/>
                </a:solidFill>
                <a:latin typeface="Arial"/>
                <a:ea typeface="Arial"/>
                <a:cs typeface="Arial"/>
                <a:sym typeface="Arial"/>
              </a:rPr>
              <a:t>ntumeszente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dirty="0">
                <a:solidFill>
                  <a:srgbClr val="0000FF"/>
                </a:solidFill>
              </a:rPr>
              <a:t>H</a:t>
            </a:r>
            <a:r>
              <a:rPr lang="en-US" sz="1200" dirty="0">
                <a:solidFill>
                  <a:srgbClr val="0000FF"/>
                </a:solidFill>
                <a:latin typeface="Arial"/>
                <a:ea typeface="Arial"/>
                <a:cs typeface="Arial"/>
                <a:sym typeface="Arial"/>
              </a:rPr>
              <a:t>yper</a:t>
            </a:r>
            <a:r>
              <a:rPr lang="en-US" sz="1200" dirty="0">
                <a:solidFill>
                  <a:srgbClr val="0000FF"/>
                </a:solidFill>
              </a:rPr>
              <a:t>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endParaRPr dirty="0"/>
          </a:p>
        </p:txBody>
      </p:sp>
      <p:sp>
        <p:nvSpPr>
          <p:cNvPr id="3" name="Google Shape;851;p74">
            <a:extLst>
              <a:ext uri="{FF2B5EF4-FFF2-40B4-BE49-F238E27FC236}">
                <a16:creationId xmlns:a16="http://schemas.microsoft.com/office/drawing/2014/main" id="{0F6FCD49-F377-B38A-4613-CD0DDB7218D0}"/>
              </a:ext>
            </a:extLst>
          </p:cNvPr>
          <p:cNvSpPr/>
          <p:nvPr/>
        </p:nvSpPr>
        <p:spPr>
          <a:xfrm>
            <a:off x="1930165" y="5781638"/>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 name="Google Shape;852;p74">
            <a:extLst>
              <a:ext uri="{FF2B5EF4-FFF2-40B4-BE49-F238E27FC236}">
                <a16:creationId xmlns:a16="http://schemas.microsoft.com/office/drawing/2014/main" id="{58C83B4F-E44F-6F89-CCA3-5BAF74244F89}"/>
              </a:ext>
            </a:extLst>
          </p:cNvPr>
          <p:cNvSpPr/>
          <p:nvPr/>
        </p:nvSpPr>
        <p:spPr>
          <a:xfrm>
            <a:off x="5387641" y="5775988"/>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 name="Google Shape;855;p74">
            <a:extLst>
              <a:ext uri="{FF2B5EF4-FFF2-40B4-BE49-F238E27FC236}">
                <a16:creationId xmlns:a16="http://schemas.microsoft.com/office/drawing/2014/main" id="{F65489A6-FCBF-61EF-CFFA-0F37C13FAB29}"/>
              </a:ext>
            </a:extLst>
          </p:cNvPr>
          <p:cNvSpPr/>
          <p:nvPr/>
        </p:nvSpPr>
        <p:spPr>
          <a:xfrm>
            <a:off x="-39" y="5632222"/>
            <a:ext cx="9144000" cy="745408"/>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921"/>
        <p:cNvGrpSpPr/>
        <p:nvPr/>
      </p:nvGrpSpPr>
      <p:grpSpPr>
        <a:xfrm>
          <a:off x="0" y="0"/>
          <a:ext cx="0" cy="0"/>
          <a:chOff x="0" y="0"/>
          <a:chExt cx="0" cy="0"/>
        </a:xfrm>
      </p:grpSpPr>
      <p:sp>
        <p:nvSpPr>
          <p:cNvPr id="924" name="Google Shape;924;p79"/>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a:t>
            </a:r>
            <a:r>
              <a:rPr lang="en-US" sz="1200" b="1">
                <a:solidFill>
                  <a:srgbClr val="BFBFBF"/>
                </a:solidFill>
              </a:rPr>
              <a:t>maturer/hypermaturer</a:t>
            </a:r>
            <a:r>
              <a:rPr lang="en-US" sz="1200">
                <a:solidFill>
                  <a:srgbClr val="BFBFBF"/>
                </a:solidFill>
              </a:rPr>
              <a:t> </a:t>
            </a:r>
            <a:r>
              <a:rPr lang="en-US" sz="1200" b="1">
                <a:solidFill>
                  <a:srgbClr val="BFBFBF"/>
                </a:solidFill>
              </a:rPr>
              <a:t>Katarakt</a:t>
            </a:r>
            <a:r>
              <a:rPr lang="en-US" sz="1200">
                <a:solidFill>
                  <a:srgbClr val="BFBFBF"/>
                </a:solidFill>
              </a:rPr>
              <a:t>: phakolytisches Glaukom</a:t>
            </a:r>
            <a:endParaRPr sz="1200">
              <a:solidFill>
                <a:srgbClr val="BFBFBF"/>
              </a:solidFill>
            </a:endParaRPr>
          </a:p>
        </p:txBody>
      </p:sp>
      <p:sp>
        <p:nvSpPr>
          <p:cNvPr id="925" name="Google Shape;925;p79"/>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926" name="Google Shape;926;p79"/>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79</a:t>
            </a:fld>
            <a:endParaRPr sz="1000" b="0" i="0" u="none" strike="noStrike" cap="none">
              <a:solidFill>
                <a:srgbClr val="000000"/>
              </a:solidFill>
              <a:latin typeface="Arial"/>
              <a:ea typeface="Arial"/>
              <a:cs typeface="Arial"/>
              <a:sym typeface="Arial"/>
            </a:endParaRPr>
          </a:p>
        </p:txBody>
      </p:sp>
      <p:sp>
        <p:nvSpPr>
          <p:cNvPr id="928" name="Google Shape;928;p79"/>
          <p:cNvSpPr txBox="1"/>
          <p:nvPr/>
        </p:nvSpPr>
        <p:spPr>
          <a:xfrm>
            <a:off x="1247361" y="3299791"/>
            <a:ext cx="6914000" cy="206210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BFBFBF"/>
                </a:solidFill>
                <a:latin typeface="Arial"/>
                <a:ea typeface="Arial"/>
                <a:cs typeface="Arial"/>
                <a:sym typeface="Arial"/>
              </a:rPr>
              <a:t>Was ist eine </a:t>
            </a:r>
            <a:r>
              <a:rPr lang="en-US" sz="1200" b="1">
                <a:solidFill>
                  <a:srgbClr val="BFBFBF"/>
                </a:solidFill>
                <a:latin typeface="Arial"/>
                <a:ea typeface="Arial"/>
                <a:cs typeface="Arial"/>
                <a:sym typeface="Arial"/>
              </a:rPr>
              <a:t>reife Katarakt</a:t>
            </a:r>
            <a:r>
              <a:rPr lang="en-US" sz="1200" i="1">
                <a:solidFill>
                  <a:srgbClr val="BFBFBF"/>
                </a:solidFill>
                <a:latin typeface="Arial"/>
                <a:ea typeface="Arial"/>
                <a:cs typeface="Arial"/>
                <a:sym typeface="Arial"/>
              </a:rPr>
              <a:t>?</a:t>
            </a:r>
            <a:endParaRPr/>
          </a:p>
          <a:p>
            <a:pPr marL="0" marR="0" lvl="0" indent="0" algn="l" rtl="0">
              <a:spcBef>
                <a:spcPts val="0"/>
              </a:spcBef>
              <a:spcAft>
                <a:spcPts val="0"/>
              </a:spcAft>
              <a:buNone/>
            </a:pPr>
            <a:r>
              <a:rPr lang="en-US" sz="1200">
                <a:solidFill>
                  <a:srgbClr val="BFBFBF"/>
                </a:solidFill>
                <a:latin typeface="Arial"/>
                <a:ea typeface="Arial"/>
                <a:cs typeface="Arial"/>
                <a:sym typeface="Arial"/>
              </a:rPr>
              <a:t>Ein  kortikaler  Katarakt, der so weit fortgeschritten ist, dass er die gesamte Linsenrinde  betrifft</a:t>
            </a:r>
            <a:endParaRPr/>
          </a:p>
          <a:p>
            <a:pPr marL="0" marR="0" lvl="0" indent="0" algn="l" rtl="0">
              <a:spcBef>
                <a:spcPts val="0"/>
              </a:spcBef>
              <a:spcAft>
                <a:spcPts val="0"/>
              </a:spcAft>
              <a:buNone/>
            </a:pPr>
            <a:endParaRPr sz="1600">
              <a:solidFill>
                <a:srgbClr val="BFBFBF"/>
              </a:solidFill>
              <a:latin typeface="Arial"/>
              <a:ea typeface="Arial"/>
              <a:cs typeface="Arial"/>
              <a:sym typeface="Arial"/>
            </a:endParaRPr>
          </a:p>
          <a:p>
            <a:pPr marL="0" marR="0" lvl="0" indent="0" algn="l" rtl="0">
              <a:spcBef>
                <a:spcPts val="0"/>
              </a:spcBef>
              <a:spcAft>
                <a:spcPts val="0"/>
              </a:spcAft>
              <a:buNone/>
            </a:pPr>
            <a:r>
              <a:rPr lang="en-US" sz="1200" i="1">
                <a:solidFill>
                  <a:srgbClr val="BFBFBF"/>
                </a:solidFill>
                <a:latin typeface="Arial"/>
                <a:ea typeface="Arial"/>
                <a:cs typeface="Arial"/>
                <a:sym typeface="Arial"/>
              </a:rPr>
              <a:t>Was ist eine </a:t>
            </a:r>
            <a:r>
              <a:rPr lang="en-US" sz="1200">
                <a:solidFill>
                  <a:srgbClr val="BFBFBF"/>
                </a:solidFill>
                <a:latin typeface="Arial"/>
                <a:ea typeface="Arial"/>
                <a:cs typeface="Arial"/>
                <a:sym typeface="Arial"/>
              </a:rPr>
              <a:t>hyperreife Katarakt</a:t>
            </a:r>
            <a:r>
              <a:rPr lang="en-US" sz="1200" i="1">
                <a:solidFill>
                  <a:srgbClr val="BFBFBF"/>
                </a:solidFill>
                <a:latin typeface="Arial"/>
                <a:ea typeface="Arial"/>
                <a:cs typeface="Arial"/>
                <a:sym typeface="Arial"/>
              </a:rPr>
              <a:t>?</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Reife Katarakte können </a:t>
            </a:r>
            <a:r>
              <a:rPr lang="en-US" sz="1200" b="1">
                <a:solidFill>
                  <a:srgbClr val="0000FF"/>
                </a:solidFill>
                <a:latin typeface="Arial"/>
                <a:ea typeface="Arial"/>
                <a:cs typeface="Arial"/>
                <a:sym typeface="Arial"/>
              </a:rPr>
              <a:t>Wasser aufnehmen </a:t>
            </a:r>
            <a:r>
              <a:rPr lang="en-US" sz="1200">
                <a:solidFill>
                  <a:srgbClr val="0000FF"/>
                </a:solidFill>
                <a:latin typeface="Arial"/>
                <a:ea typeface="Arial"/>
                <a:cs typeface="Arial"/>
                <a:sym typeface="Arial"/>
              </a:rPr>
              <a:t>und sich so in einen </a:t>
            </a:r>
            <a:r>
              <a:rPr lang="en-US" sz="1200" b="1" i="1">
                <a:solidFill>
                  <a:srgbClr val="0000FF"/>
                </a:solidFill>
                <a:latin typeface="Arial"/>
                <a:ea typeface="Arial"/>
                <a:cs typeface="Arial"/>
                <a:sym typeface="Arial"/>
              </a:rPr>
              <a:t>intumeszenten  kortikalen Katarakt </a:t>
            </a:r>
            <a:r>
              <a:rPr lang="en-US" sz="1200">
                <a:solidFill>
                  <a:srgbClr val="0000FF"/>
                </a:solidFill>
                <a:latin typeface="Arial"/>
                <a:ea typeface="Arial"/>
                <a:cs typeface="Arial"/>
                <a:sym typeface="Arial"/>
              </a:rPr>
              <a:t>verwandeln</a:t>
            </a:r>
            <a:r>
              <a:rPr lang="en-US" sz="1200">
                <a:solidFill>
                  <a:srgbClr val="BFBFBF"/>
                </a:solidFill>
                <a:latin typeface="Arial"/>
                <a:ea typeface="Arial"/>
                <a:cs typeface="Arial"/>
                <a:sym typeface="Arial"/>
              </a:rPr>
              <a:t>. Ein </a:t>
            </a:r>
            <a:r>
              <a:rPr lang="en-US" sz="1200" b="1" i="1">
                <a:solidFill>
                  <a:srgbClr val="BFBFBF"/>
                </a:solidFill>
                <a:latin typeface="Arial"/>
                <a:ea typeface="Arial"/>
                <a:cs typeface="Arial"/>
                <a:sym typeface="Arial"/>
              </a:rPr>
              <a:t>hyperreifer Katarakt </a:t>
            </a:r>
            <a:r>
              <a:rPr lang="en-US" sz="1200">
                <a:solidFill>
                  <a:srgbClr val="BFBFBF"/>
                </a:solidFill>
                <a:latin typeface="Arial"/>
                <a:ea typeface="Arial"/>
                <a:cs typeface="Arial"/>
                <a:sym typeface="Arial"/>
              </a:rPr>
              <a:t>entsteht, wenn ein intumeszenter Katarakt beginnt, Wasser und denaturierte Proteine durch seine intakte vordere Kapsel abzusondern. </a:t>
            </a:r>
            <a:endParaRPr/>
          </a:p>
        </p:txBody>
      </p:sp>
      <p:sp>
        <p:nvSpPr>
          <p:cNvPr id="930" name="Google Shape;930;p79"/>
          <p:cNvSpPr txBox="1">
            <a:spLocks noGrp="1"/>
          </p:cNvSpPr>
          <p:nvPr>
            <p:ph type="title"/>
          </p:nvPr>
        </p:nvSpPr>
        <p:spPr>
          <a:xfrm>
            <a:off x="457200" y="122250"/>
            <a:ext cx="1130100" cy="639900"/>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F</a:t>
            </a:r>
            <a:endParaRPr dirty="0"/>
          </a:p>
        </p:txBody>
      </p:sp>
      <p:sp>
        <p:nvSpPr>
          <p:cNvPr id="932" name="Google Shape;932;p79"/>
          <p:cNvSpPr txBox="1"/>
          <p:nvPr/>
        </p:nvSpPr>
        <p:spPr>
          <a:xfrm>
            <a:off x="302451" y="3419643"/>
            <a:ext cx="8539200" cy="17496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F7F7F"/>
                </a:solidFill>
              </a:rPr>
              <a:t>Alle drei Formen stellen in einem frühen, entscheidenden Schritt der Kataraktoperation eine besondere Herausforderung dar. Um welchen Operationsschritt handelt es sich, und worin besteht die Herausforderung?</a:t>
            </a:r>
            <a:endParaRPr>
              <a:solidFill>
                <a:srgbClr val="7F7F7F"/>
              </a:solidFill>
            </a:endParaRPr>
          </a:p>
          <a:p>
            <a:pPr marL="0" lvl="0" indent="0" algn="l" rtl="0">
              <a:spcBef>
                <a:spcPts val="0"/>
              </a:spcBef>
              <a:spcAft>
                <a:spcPts val="0"/>
              </a:spcAft>
              <a:buClr>
                <a:schemeClr val="dk1"/>
              </a:buClr>
              <a:buFont typeface="Arial"/>
              <a:buNone/>
            </a:pPr>
            <a:r>
              <a:rPr lang="en-US" sz="1200">
                <a:solidFill>
                  <a:srgbClr val="7F7F7F"/>
                </a:solidFill>
              </a:rPr>
              <a:t>Bei allen drei Stadien ist der Rotreflex vollständig aufgehoben. Da die meisten Kataraktchirurgen diesen jedoch zur Darstellung der vorderen Linsenkapsel während der Kapsulorhexis nutzen, kann dieser Operationsschritt nicht in konventioneller Weise durchgeführt werden.</a:t>
            </a:r>
            <a:endParaRPr sz="1200" i="1">
              <a:solidFill>
                <a:srgbClr val="7F7F7F"/>
              </a:solidFill>
            </a:endParaRPr>
          </a:p>
          <a:p>
            <a:pPr marL="0" lvl="0" indent="0" algn="l" rtl="0">
              <a:spcBef>
                <a:spcPts val="0"/>
              </a:spcBef>
              <a:spcAft>
                <a:spcPts val="0"/>
              </a:spcAft>
              <a:buClr>
                <a:schemeClr val="dk1"/>
              </a:buClr>
              <a:buFont typeface="Arial"/>
              <a:buNone/>
            </a:pPr>
            <a:endParaRPr sz="1600" i="1">
              <a:solidFill>
                <a:srgbClr val="7F7F7F"/>
              </a:solidFill>
            </a:endParaRPr>
          </a:p>
          <a:p>
            <a:pPr marL="0" lvl="0" indent="0" algn="l" rtl="0">
              <a:spcBef>
                <a:spcPts val="0"/>
              </a:spcBef>
              <a:spcAft>
                <a:spcPts val="0"/>
              </a:spcAft>
              <a:buClr>
                <a:schemeClr val="dk1"/>
              </a:buClr>
              <a:buFont typeface="Arial"/>
              <a:buNone/>
            </a:pPr>
            <a:r>
              <a:rPr lang="en-US" sz="1200" i="1">
                <a:solidFill>
                  <a:srgbClr val="7F7F7F"/>
                </a:solidFill>
              </a:rPr>
              <a:t>Welche Maßnahme ergreifen die meisten Operateure, um die Durchführung der Kapsulorhexis in diesen Fällen zu erleichtern?</a:t>
            </a:r>
            <a:endParaRPr sz="1200" i="1">
              <a:solidFill>
                <a:srgbClr val="7F7F7F"/>
              </a:solidFill>
            </a:endParaRPr>
          </a:p>
          <a:p>
            <a:pPr marL="0" lvl="0" indent="0" algn="l" rtl="0">
              <a:spcBef>
                <a:spcPts val="0"/>
              </a:spcBef>
              <a:spcAft>
                <a:spcPts val="0"/>
              </a:spcAft>
              <a:buClr>
                <a:schemeClr val="dk1"/>
              </a:buClr>
              <a:buFont typeface="Arial"/>
              <a:buNone/>
            </a:pPr>
            <a:r>
              <a:rPr lang="en-US" sz="1200">
                <a:solidFill>
                  <a:srgbClr val="7F7F7F"/>
                </a:solidFill>
              </a:rPr>
              <a:t>Sie färben die vordere Linsenkapsel mit Trypanblau.</a:t>
            </a:r>
            <a:endParaRPr sz="1200" i="1">
              <a:solidFill>
                <a:srgbClr val="7F7F7F"/>
              </a:solidFill>
            </a:endParaRPr>
          </a:p>
        </p:txBody>
      </p:sp>
      <p:sp>
        <p:nvSpPr>
          <p:cNvPr id="933" name="Google Shape;933;p79"/>
          <p:cNvSpPr/>
          <p:nvPr/>
        </p:nvSpPr>
        <p:spPr>
          <a:xfrm>
            <a:off x="2472129" y="5641106"/>
            <a:ext cx="2661300" cy="6462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34" name="Google Shape;934;p79"/>
          <p:cNvSpPr txBox="1"/>
          <p:nvPr/>
        </p:nvSpPr>
        <p:spPr>
          <a:xfrm>
            <a:off x="795129" y="2690144"/>
            <a:ext cx="7553700" cy="1564800"/>
          </a:xfrm>
          <a:prstGeom prst="rect">
            <a:avLst/>
          </a:prstGeom>
          <a:solidFill>
            <a:srgbClr val="0070C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chemeClr val="lt1"/>
                </a:solidFill>
              </a:rPr>
              <a:t>Lassen Sie uns die </a:t>
            </a:r>
            <a:r>
              <a:rPr lang="en-US" sz="1200">
                <a:solidFill>
                  <a:schemeClr val="lt1"/>
                </a:solidFill>
              </a:rPr>
              <a:t>intumeszente Katarakt </a:t>
            </a:r>
            <a:r>
              <a:rPr lang="en-US" sz="1200" i="1">
                <a:solidFill>
                  <a:schemeClr val="lt1"/>
                </a:solidFill>
              </a:rPr>
              <a:t>kurz näher betrachten. Was bedeutet in diesem Zusammenhang </a:t>
            </a:r>
            <a:r>
              <a:rPr lang="en-US" sz="1200">
                <a:solidFill>
                  <a:schemeClr val="lt1"/>
                </a:solidFill>
              </a:rPr>
              <a:t>„</a:t>
            </a:r>
            <a:r>
              <a:rPr lang="en-US" sz="1200" i="1">
                <a:solidFill>
                  <a:schemeClr val="lt1"/>
                </a:solidFill>
              </a:rPr>
              <a:t>intumeszent</a:t>
            </a:r>
            <a:r>
              <a:rPr lang="en-US" sz="1200">
                <a:solidFill>
                  <a:schemeClr val="lt1"/>
                </a:solidFill>
              </a:rPr>
              <a:t>“</a:t>
            </a:r>
            <a:r>
              <a:rPr lang="en-US" sz="1200" i="1">
                <a:solidFill>
                  <a:schemeClr val="lt1"/>
                </a:solidFill>
              </a:rPr>
              <a:t>?</a:t>
            </a:r>
            <a:endParaRPr sz="1600" i="1">
              <a:solidFill>
                <a:srgbClr val="0070C0"/>
              </a:solidFill>
              <a:latin typeface="Arial"/>
              <a:ea typeface="Arial"/>
              <a:cs typeface="Arial"/>
              <a:sym typeface="Arial"/>
            </a:endParaRPr>
          </a:p>
          <a:p>
            <a:pPr marL="0" marR="0" lvl="0" indent="0" algn="l" rtl="0">
              <a:spcBef>
                <a:spcPts val="0"/>
              </a:spcBef>
              <a:spcAft>
                <a:spcPts val="0"/>
              </a:spcAft>
              <a:buNone/>
            </a:pPr>
            <a:r>
              <a:rPr lang="en-US" sz="1200">
                <a:solidFill>
                  <a:srgbClr val="0070C0"/>
                </a:solidFill>
                <a:latin typeface="Arial"/>
                <a:ea typeface="Arial"/>
                <a:cs typeface="Arial"/>
                <a:sym typeface="Arial"/>
              </a:rPr>
              <a:t>Es bedeutet „geschwollen“. Wie bereits vor einigen Folien erwähnt, ist der Vorgang, der eine </a:t>
            </a:r>
            <a:r>
              <a:rPr lang="en-US" sz="1200" i="1">
                <a:solidFill>
                  <a:srgbClr val="0070C0"/>
                </a:solidFill>
                <a:latin typeface="Arial"/>
                <a:ea typeface="Arial"/>
                <a:cs typeface="Arial"/>
                <a:sym typeface="Arial"/>
              </a:rPr>
              <a:t>reife </a:t>
            </a:r>
            <a:r>
              <a:rPr lang="en-US" sz="1200">
                <a:solidFill>
                  <a:srgbClr val="0070C0"/>
                </a:solidFill>
                <a:latin typeface="Arial"/>
                <a:ea typeface="Arial"/>
                <a:cs typeface="Arial"/>
                <a:sym typeface="Arial"/>
              </a:rPr>
              <a:t>Katarakt in eine </a:t>
            </a:r>
            <a:r>
              <a:rPr lang="en-US" sz="1200" i="1">
                <a:solidFill>
                  <a:srgbClr val="0070C0"/>
                </a:solidFill>
                <a:latin typeface="Arial"/>
                <a:ea typeface="Arial"/>
                <a:cs typeface="Arial"/>
                <a:sym typeface="Arial"/>
              </a:rPr>
              <a:t>intumeszente </a:t>
            </a:r>
            <a:r>
              <a:rPr lang="en-US" sz="1200">
                <a:solidFill>
                  <a:srgbClr val="0070C0"/>
                </a:solidFill>
                <a:latin typeface="Arial"/>
                <a:ea typeface="Arial"/>
                <a:cs typeface="Arial"/>
                <a:sym typeface="Arial"/>
              </a:rPr>
              <a:t>Katarakt verwandelt, die Wasseraufnahme, und diese Wasseraufnahme führt zu einer Schwellung der Linse.</a:t>
            </a:r>
            <a:endParaRPr/>
          </a:p>
          <a:p>
            <a:pPr marL="0" marR="0" lvl="0" indent="0" algn="l" rtl="0">
              <a:spcBef>
                <a:spcPts val="0"/>
              </a:spcBef>
              <a:spcAft>
                <a:spcPts val="0"/>
              </a:spcAft>
              <a:buNone/>
            </a:pPr>
            <a:endParaRPr sz="1600">
              <a:solidFill>
                <a:srgbClr val="0070C0"/>
              </a:solidFill>
              <a:latin typeface="Arial"/>
              <a:ea typeface="Arial"/>
              <a:cs typeface="Arial"/>
              <a:sym typeface="Arial"/>
            </a:endParaRPr>
          </a:p>
          <a:p>
            <a:pPr marL="0" marR="0" lvl="0" indent="0" algn="l" rtl="0">
              <a:spcBef>
                <a:spcPts val="0"/>
              </a:spcBef>
              <a:spcAft>
                <a:spcPts val="0"/>
              </a:spcAft>
              <a:buNone/>
            </a:pPr>
            <a:r>
              <a:rPr lang="en-US" sz="1200" i="1">
                <a:solidFill>
                  <a:srgbClr val="0070C0"/>
                </a:solidFill>
                <a:latin typeface="Arial"/>
                <a:ea typeface="Arial"/>
                <a:cs typeface="Arial"/>
                <a:sym typeface="Arial"/>
              </a:rPr>
              <a:t>Welche Auswirkungen hat die Schwellung auf die innere Dynamik der Linse?</a:t>
            </a:r>
            <a:endParaRPr/>
          </a:p>
          <a:p>
            <a:pPr marL="0" marR="0" lvl="0" indent="0" algn="l" rtl="0">
              <a:spcBef>
                <a:spcPts val="0"/>
              </a:spcBef>
              <a:spcAft>
                <a:spcPts val="0"/>
              </a:spcAft>
              <a:buNone/>
            </a:pPr>
            <a:r>
              <a:rPr lang="en-US" sz="1200">
                <a:solidFill>
                  <a:srgbClr val="0070C0"/>
                </a:solidFill>
                <a:latin typeface="Arial"/>
                <a:ea typeface="Arial"/>
                <a:cs typeface="Arial"/>
                <a:sym typeface="Arial"/>
              </a:rPr>
              <a:t>Sie erhöht den Druck innerhalb der Linse</a:t>
            </a:r>
            <a:endParaRPr/>
          </a:p>
        </p:txBody>
      </p:sp>
      <p:sp>
        <p:nvSpPr>
          <p:cNvPr id="2" name="Google Shape;850;p74">
            <a:extLst>
              <a:ext uri="{FF2B5EF4-FFF2-40B4-BE49-F238E27FC236}">
                <a16:creationId xmlns:a16="http://schemas.microsoft.com/office/drawing/2014/main" id="{71823F53-6954-5DB4-7311-3757AA19F989}"/>
              </a:ext>
            </a:extLst>
          </p:cNvPr>
          <p:cNvSpPr txBox="1"/>
          <p:nvPr/>
        </p:nvSpPr>
        <p:spPr>
          <a:xfrm>
            <a:off x="252547" y="5347787"/>
            <a:ext cx="8481900" cy="672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u="sng" dirty="0" err="1">
                <a:solidFill>
                  <a:srgbClr val="BFBFBF"/>
                </a:solidFill>
                <a:latin typeface="Arial"/>
                <a:ea typeface="Arial"/>
                <a:cs typeface="Arial"/>
                <a:sym typeface="Arial"/>
              </a:rPr>
              <a:t>Beachten</a:t>
            </a:r>
            <a:r>
              <a:rPr lang="en-US" sz="1200" i="1" u="sng" dirty="0">
                <a:solidFill>
                  <a:srgbClr val="BFBFBF"/>
                </a:solidFill>
                <a:latin typeface="Arial"/>
                <a:ea typeface="Arial"/>
                <a:cs typeface="Arial"/>
                <a:sym typeface="Arial"/>
              </a:rPr>
              <a:t> Sie die </a:t>
            </a:r>
            <a:r>
              <a:rPr lang="en-US" sz="1200" i="1" u="sng" dirty="0" err="1">
                <a:solidFill>
                  <a:srgbClr val="BFBFBF"/>
                </a:solidFill>
                <a:latin typeface="Arial"/>
                <a:ea typeface="Arial"/>
                <a:cs typeface="Arial"/>
                <a:sym typeface="Arial"/>
              </a:rPr>
              <a:t>Stadien</a:t>
            </a:r>
            <a:r>
              <a:rPr lang="en-US" sz="1200" i="1" u="sng" dirty="0">
                <a:solidFill>
                  <a:srgbClr val="BFBFBF"/>
                </a:solidFill>
                <a:latin typeface="Arial"/>
                <a:ea typeface="Arial"/>
                <a:cs typeface="Arial"/>
                <a:sym typeface="Arial"/>
              </a:rPr>
              <a:t>:</a:t>
            </a:r>
            <a:endParaRPr dirty="0"/>
          </a:p>
          <a:p>
            <a:pPr marL="0" marR="0" lvl="0" indent="0" algn="l" rtl="0">
              <a:spcBef>
                <a:spcPts val="0"/>
              </a:spcBef>
              <a:spcAft>
                <a:spcPts val="0"/>
              </a:spcAft>
              <a:buNone/>
            </a:pPr>
            <a:endParaRPr sz="1800" i="1" u="sng" dirty="0">
              <a:solidFill>
                <a:schemeClr val="dk1"/>
              </a:solidFill>
              <a:latin typeface="Arial"/>
              <a:ea typeface="Arial"/>
              <a:cs typeface="Arial"/>
              <a:sym typeface="Arial"/>
            </a:endParaRPr>
          </a:p>
          <a:p>
            <a:pPr marL="0" marR="0" lvl="0" indent="0" algn="l" rtl="0">
              <a:spcBef>
                <a:spcPts val="0"/>
              </a:spcBef>
              <a:spcAft>
                <a:spcPts val="0"/>
              </a:spcAft>
              <a:buNone/>
            </a:pPr>
            <a:r>
              <a:rPr lang="en-US" sz="1200" dirty="0">
                <a:solidFill>
                  <a:srgbClr val="0000FF"/>
                </a:solidFill>
              </a:rPr>
              <a:t>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dirty="0" err="1">
                <a:solidFill>
                  <a:srgbClr val="0000FF"/>
                </a:solidFill>
              </a:rPr>
              <a:t>I</a:t>
            </a:r>
            <a:r>
              <a:rPr lang="en-US" sz="1200" dirty="0" err="1">
                <a:solidFill>
                  <a:srgbClr val="0000FF"/>
                </a:solidFill>
                <a:latin typeface="Arial"/>
                <a:ea typeface="Arial"/>
                <a:cs typeface="Arial"/>
                <a:sym typeface="Arial"/>
              </a:rPr>
              <a:t>ntumeszente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dirty="0">
                <a:solidFill>
                  <a:srgbClr val="0000FF"/>
                </a:solidFill>
              </a:rPr>
              <a:t>H</a:t>
            </a:r>
            <a:r>
              <a:rPr lang="en-US" sz="1200" dirty="0">
                <a:solidFill>
                  <a:srgbClr val="0000FF"/>
                </a:solidFill>
                <a:latin typeface="Arial"/>
                <a:ea typeface="Arial"/>
                <a:cs typeface="Arial"/>
                <a:sym typeface="Arial"/>
              </a:rPr>
              <a:t>yper</a:t>
            </a:r>
            <a:r>
              <a:rPr lang="en-US" sz="1200" dirty="0">
                <a:solidFill>
                  <a:srgbClr val="0000FF"/>
                </a:solidFill>
              </a:rPr>
              <a:t>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endParaRPr dirty="0"/>
          </a:p>
        </p:txBody>
      </p:sp>
      <p:sp>
        <p:nvSpPr>
          <p:cNvPr id="3" name="Google Shape;851;p74">
            <a:extLst>
              <a:ext uri="{FF2B5EF4-FFF2-40B4-BE49-F238E27FC236}">
                <a16:creationId xmlns:a16="http://schemas.microsoft.com/office/drawing/2014/main" id="{5B7C50FE-0DA2-EC0E-302D-80313A3F9FAD}"/>
              </a:ext>
            </a:extLst>
          </p:cNvPr>
          <p:cNvSpPr/>
          <p:nvPr/>
        </p:nvSpPr>
        <p:spPr>
          <a:xfrm>
            <a:off x="1930165" y="5781638"/>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 name="Google Shape;852;p74">
            <a:extLst>
              <a:ext uri="{FF2B5EF4-FFF2-40B4-BE49-F238E27FC236}">
                <a16:creationId xmlns:a16="http://schemas.microsoft.com/office/drawing/2014/main" id="{D50CB378-75FB-C903-CEF8-7F67520D9E8A}"/>
              </a:ext>
            </a:extLst>
          </p:cNvPr>
          <p:cNvSpPr/>
          <p:nvPr/>
        </p:nvSpPr>
        <p:spPr>
          <a:xfrm>
            <a:off x="5387641" y="5775988"/>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8"/>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212" name="Google Shape;212;p8"/>
          <p:cNvSpPr txBox="1">
            <a:spLocks noGrp="1"/>
          </p:cNvSpPr>
          <p:nvPr>
            <p:ph type="body" idx="1"/>
          </p:nvPr>
        </p:nvSpPr>
        <p:spPr>
          <a:xfrm>
            <a:off x="380999" y="1010424"/>
            <a:ext cx="8550965" cy="5496394"/>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a:t>Die einzige Form, die im </a:t>
            </a:r>
            <a:r>
              <a:rPr lang="en-US" sz="1200" i="1"/>
              <a:t>Gla</a:t>
            </a:r>
            <a:r>
              <a:rPr lang="en-US" sz="1200"/>
              <a:t>ukom-Lehrbuch als „selten“ beschrieben wird: </a:t>
            </a:r>
            <a:r>
              <a:rPr lang="en-US" sz="1200">
                <a:solidFill>
                  <a:srgbClr val="0000FF"/>
                </a:solidFill>
              </a:rPr>
              <a:t>phakoantigenes Glaukom</a:t>
            </a:r>
            <a:endParaRPr sz="2200">
              <a:solidFill>
                <a:srgbClr val="0000FF"/>
              </a:solidFill>
            </a:endParaRPr>
          </a:p>
          <a:p>
            <a:pPr marL="342900" lvl="0" indent="-342900" algn="l" rtl="0">
              <a:spcBef>
                <a:spcPts val="240"/>
              </a:spcBef>
              <a:spcAft>
                <a:spcPts val="0"/>
              </a:spcAft>
              <a:buSzPts val="840"/>
              <a:buChar char="●"/>
            </a:pPr>
            <a:r>
              <a:rPr lang="en-US" sz="1200"/>
              <a:t>Pathogenese durch eine entzündliche Reaktion auf in die Vorderkammer gelangte Linsenproteine: </a:t>
            </a:r>
            <a:br>
              <a:rPr lang="en-US" sz="1200"/>
            </a:br>
            <a:r>
              <a:rPr lang="en-US" sz="1200">
                <a:solidFill>
                  <a:srgbClr val="0000FF"/>
                </a:solidFill>
              </a:rPr>
              <a:t>phakoantigenes Glaukom; phakolytisches Glaukom</a:t>
            </a:r>
            <a:endParaRPr sz="2200">
              <a:solidFill>
                <a:srgbClr val="0000FF"/>
              </a:solidFill>
            </a:endParaRPr>
          </a:p>
          <a:p>
            <a:pPr marL="342900" lvl="0" indent="-342900" algn="l" rtl="0">
              <a:spcBef>
                <a:spcPts val="240"/>
              </a:spcBef>
              <a:spcAft>
                <a:spcPts val="0"/>
              </a:spcAft>
              <a:buSzPts val="840"/>
              <a:buChar char="●"/>
            </a:pPr>
            <a:r>
              <a:rPr lang="en-US" sz="1200"/>
              <a:t>IgG-Antikörper-vermittelte Immunreaktion: </a:t>
            </a:r>
            <a:r>
              <a:rPr lang="en-US" sz="1200">
                <a:solidFill>
                  <a:srgbClr val="0000FF"/>
                </a:solidFill>
              </a:rPr>
              <a:t>phakoantigenes Glaukom</a:t>
            </a:r>
            <a:endParaRPr sz="2200">
              <a:solidFill>
                <a:srgbClr val="0000FF"/>
              </a:solidFill>
            </a:endParaRPr>
          </a:p>
          <a:p>
            <a:pPr marL="342900" lvl="0" indent="-342900" algn="l" rtl="0">
              <a:spcBef>
                <a:spcPts val="240"/>
              </a:spcBef>
              <a:spcAft>
                <a:spcPts val="0"/>
              </a:spcAft>
              <a:buSzPts val="840"/>
              <a:buChar char="●"/>
            </a:pPr>
            <a:r>
              <a:rPr lang="en-US" sz="1200"/>
              <a:t>Das Trabekelmaschenwerk (TM) ist durch Makrophagen verlegt/verstopft: </a:t>
            </a:r>
            <a:r>
              <a:rPr lang="en-US" sz="1200">
                <a:solidFill>
                  <a:srgbClr val="0000FF"/>
                </a:solidFill>
              </a:rPr>
              <a:t>phakolytisches Glaukom</a:t>
            </a:r>
            <a:endParaRPr sz="2200">
              <a:solidFill>
                <a:srgbClr val="0000FF"/>
              </a:solidFill>
            </a:endParaRPr>
          </a:p>
        </p:txBody>
      </p:sp>
      <p:sp>
        <p:nvSpPr>
          <p:cNvPr id="213" name="Google Shape;213;p8"/>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214" name="Google Shape;214;p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8</a:t>
            </a:fld>
            <a:endParaRPr sz="1000" b="0" i="0" u="none" strike="noStrike" cap="none">
              <a:solidFill>
                <a:srgbClr val="000000"/>
              </a:solidFill>
              <a:latin typeface="Arial"/>
              <a:ea typeface="Arial"/>
              <a:cs typeface="Arial"/>
              <a:sym typeface="Arial"/>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938"/>
        <p:cNvGrpSpPr/>
        <p:nvPr/>
      </p:nvGrpSpPr>
      <p:grpSpPr>
        <a:xfrm>
          <a:off x="0" y="0"/>
          <a:ext cx="0" cy="0"/>
          <a:chOff x="0" y="0"/>
          <a:chExt cx="0" cy="0"/>
        </a:xfrm>
      </p:grpSpPr>
      <p:sp>
        <p:nvSpPr>
          <p:cNvPr id="939" name="Google Shape;939;p80"/>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a:t>
            </a:r>
            <a:r>
              <a:rPr lang="en-US" sz="1200" b="1">
                <a:solidFill>
                  <a:srgbClr val="BFBFBF"/>
                </a:solidFill>
              </a:rPr>
              <a:t>maturer/hypermaturer</a:t>
            </a:r>
            <a:r>
              <a:rPr lang="en-US" sz="1200">
                <a:solidFill>
                  <a:srgbClr val="BFBFBF"/>
                </a:solidFill>
              </a:rPr>
              <a:t> </a:t>
            </a:r>
            <a:r>
              <a:rPr lang="en-US" sz="1200" b="1">
                <a:solidFill>
                  <a:srgbClr val="BFBFBF"/>
                </a:solidFill>
              </a:rPr>
              <a:t>Katarakt</a:t>
            </a:r>
            <a:r>
              <a:rPr lang="en-US" sz="1200">
                <a:solidFill>
                  <a:srgbClr val="BFBFBF"/>
                </a:solidFill>
              </a:rPr>
              <a:t>: phakolytisches Glaukom</a:t>
            </a:r>
            <a:endParaRPr sz="1200">
              <a:solidFill>
                <a:srgbClr val="BFBFBF"/>
              </a:solidFill>
            </a:endParaRPr>
          </a:p>
        </p:txBody>
      </p:sp>
      <p:sp>
        <p:nvSpPr>
          <p:cNvPr id="940" name="Google Shape;940;p80"/>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941" name="Google Shape;941;p8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80</a:t>
            </a:fld>
            <a:endParaRPr sz="1000" b="0" i="0" u="none" strike="noStrike" cap="none">
              <a:solidFill>
                <a:srgbClr val="000000"/>
              </a:solidFill>
              <a:latin typeface="Arial"/>
              <a:ea typeface="Arial"/>
              <a:cs typeface="Arial"/>
              <a:sym typeface="Arial"/>
            </a:endParaRPr>
          </a:p>
        </p:txBody>
      </p:sp>
      <p:sp>
        <p:nvSpPr>
          <p:cNvPr id="943" name="Google Shape;943;p80"/>
          <p:cNvSpPr txBox="1"/>
          <p:nvPr/>
        </p:nvSpPr>
        <p:spPr>
          <a:xfrm>
            <a:off x="1247361" y="3299791"/>
            <a:ext cx="6914000" cy="206210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BFBFBF"/>
                </a:solidFill>
                <a:latin typeface="Arial"/>
                <a:ea typeface="Arial"/>
                <a:cs typeface="Arial"/>
                <a:sym typeface="Arial"/>
              </a:rPr>
              <a:t>Was ist eine </a:t>
            </a:r>
            <a:r>
              <a:rPr lang="en-US" sz="1200" b="1">
                <a:solidFill>
                  <a:srgbClr val="BFBFBF"/>
                </a:solidFill>
                <a:latin typeface="Arial"/>
                <a:ea typeface="Arial"/>
                <a:cs typeface="Arial"/>
                <a:sym typeface="Arial"/>
              </a:rPr>
              <a:t>reife Katarakt</a:t>
            </a:r>
            <a:r>
              <a:rPr lang="en-US" sz="1200" i="1">
                <a:solidFill>
                  <a:srgbClr val="BFBFBF"/>
                </a:solidFill>
                <a:latin typeface="Arial"/>
                <a:ea typeface="Arial"/>
                <a:cs typeface="Arial"/>
                <a:sym typeface="Arial"/>
              </a:rPr>
              <a:t>?</a:t>
            </a:r>
            <a:endParaRPr/>
          </a:p>
          <a:p>
            <a:pPr marL="0" marR="0" lvl="0" indent="0" algn="l" rtl="0">
              <a:spcBef>
                <a:spcPts val="0"/>
              </a:spcBef>
              <a:spcAft>
                <a:spcPts val="0"/>
              </a:spcAft>
              <a:buNone/>
            </a:pPr>
            <a:r>
              <a:rPr lang="en-US" sz="1200">
                <a:solidFill>
                  <a:srgbClr val="BFBFBF"/>
                </a:solidFill>
                <a:latin typeface="Arial"/>
                <a:ea typeface="Arial"/>
                <a:cs typeface="Arial"/>
                <a:sym typeface="Arial"/>
              </a:rPr>
              <a:t>Ein  kortikaler  Katarakt, der so weit fortgeschritten ist, dass er die gesamte Linsenkortex  betrifft</a:t>
            </a:r>
            <a:endParaRPr/>
          </a:p>
          <a:p>
            <a:pPr marL="0" marR="0" lvl="0" indent="0" algn="l" rtl="0">
              <a:spcBef>
                <a:spcPts val="0"/>
              </a:spcBef>
              <a:spcAft>
                <a:spcPts val="0"/>
              </a:spcAft>
              <a:buNone/>
            </a:pPr>
            <a:endParaRPr sz="1600">
              <a:solidFill>
                <a:srgbClr val="BFBFBF"/>
              </a:solidFill>
              <a:latin typeface="Arial"/>
              <a:ea typeface="Arial"/>
              <a:cs typeface="Arial"/>
              <a:sym typeface="Arial"/>
            </a:endParaRPr>
          </a:p>
          <a:p>
            <a:pPr marL="0" marR="0" lvl="0" indent="0" algn="l" rtl="0">
              <a:spcBef>
                <a:spcPts val="0"/>
              </a:spcBef>
              <a:spcAft>
                <a:spcPts val="0"/>
              </a:spcAft>
              <a:buNone/>
            </a:pPr>
            <a:r>
              <a:rPr lang="en-US" sz="1200" i="1">
                <a:solidFill>
                  <a:srgbClr val="BFBFBF"/>
                </a:solidFill>
                <a:latin typeface="Arial"/>
                <a:ea typeface="Arial"/>
                <a:cs typeface="Arial"/>
                <a:sym typeface="Arial"/>
              </a:rPr>
              <a:t>Was ist eine </a:t>
            </a:r>
            <a:r>
              <a:rPr lang="en-US" sz="1200">
                <a:solidFill>
                  <a:srgbClr val="BFBFBF"/>
                </a:solidFill>
                <a:latin typeface="Arial"/>
                <a:ea typeface="Arial"/>
                <a:cs typeface="Arial"/>
                <a:sym typeface="Arial"/>
              </a:rPr>
              <a:t>hyperreife Katarakt</a:t>
            </a:r>
            <a:r>
              <a:rPr lang="en-US" sz="1200" i="1">
                <a:solidFill>
                  <a:srgbClr val="BFBFBF"/>
                </a:solidFill>
                <a:latin typeface="Arial"/>
                <a:ea typeface="Arial"/>
                <a:cs typeface="Arial"/>
                <a:sym typeface="Arial"/>
              </a:rPr>
              <a:t>?</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Reife Katarakte können </a:t>
            </a:r>
            <a:r>
              <a:rPr lang="en-US" sz="1200" b="1">
                <a:solidFill>
                  <a:srgbClr val="0000FF"/>
                </a:solidFill>
                <a:latin typeface="Arial"/>
                <a:ea typeface="Arial"/>
                <a:cs typeface="Arial"/>
                <a:sym typeface="Arial"/>
              </a:rPr>
              <a:t>Wasser aufnehmen </a:t>
            </a:r>
            <a:r>
              <a:rPr lang="en-US" sz="1200">
                <a:solidFill>
                  <a:srgbClr val="0000FF"/>
                </a:solidFill>
                <a:latin typeface="Arial"/>
                <a:ea typeface="Arial"/>
                <a:cs typeface="Arial"/>
                <a:sym typeface="Arial"/>
              </a:rPr>
              <a:t>und sich so in einen </a:t>
            </a:r>
            <a:r>
              <a:rPr lang="en-US" sz="1200" b="1" i="1">
                <a:solidFill>
                  <a:srgbClr val="0000FF"/>
                </a:solidFill>
                <a:latin typeface="Arial"/>
                <a:ea typeface="Arial"/>
                <a:cs typeface="Arial"/>
                <a:sym typeface="Arial"/>
              </a:rPr>
              <a:t>intumeszenten  kortikalen Katarakt </a:t>
            </a:r>
            <a:r>
              <a:rPr lang="en-US" sz="1200">
                <a:solidFill>
                  <a:srgbClr val="0000FF"/>
                </a:solidFill>
                <a:latin typeface="Arial"/>
                <a:ea typeface="Arial"/>
                <a:cs typeface="Arial"/>
                <a:sym typeface="Arial"/>
              </a:rPr>
              <a:t>verwandeln</a:t>
            </a:r>
            <a:r>
              <a:rPr lang="en-US" sz="1200">
                <a:solidFill>
                  <a:srgbClr val="BFBFBF"/>
                </a:solidFill>
                <a:latin typeface="Arial"/>
                <a:ea typeface="Arial"/>
                <a:cs typeface="Arial"/>
                <a:sym typeface="Arial"/>
              </a:rPr>
              <a:t>. Ein </a:t>
            </a:r>
            <a:r>
              <a:rPr lang="en-US" sz="1200" b="1" i="1">
                <a:solidFill>
                  <a:srgbClr val="BFBFBF"/>
                </a:solidFill>
                <a:latin typeface="Arial"/>
                <a:ea typeface="Arial"/>
                <a:cs typeface="Arial"/>
                <a:sym typeface="Arial"/>
              </a:rPr>
              <a:t>hyperreifer Katarakt </a:t>
            </a:r>
            <a:r>
              <a:rPr lang="en-US" sz="1200">
                <a:solidFill>
                  <a:srgbClr val="BFBFBF"/>
                </a:solidFill>
                <a:latin typeface="Arial"/>
                <a:ea typeface="Arial"/>
                <a:cs typeface="Arial"/>
                <a:sym typeface="Arial"/>
              </a:rPr>
              <a:t>entsteht, wenn ein intumeszenter Katarakt beginnt, Wasser und denaturierte Proteine durch seine intakte vordere Kapsel abzusondern. </a:t>
            </a:r>
            <a:endParaRPr/>
          </a:p>
        </p:txBody>
      </p:sp>
      <p:sp>
        <p:nvSpPr>
          <p:cNvPr id="945" name="Google Shape;945;p80"/>
          <p:cNvSpPr txBox="1">
            <a:spLocks noGrp="1"/>
          </p:cNvSpPr>
          <p:nvPr>
            <p:ph type="title"/>
          </p:nvPr>
        </p:nvSpPr>
        <p:spPr>
          <a:xfrm>
            <a:off x="457200" y="122250"/>
            <a:ext cx="584700" cy="639900"/>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A</a:t>
            </a:r>
            <a:endParaRPr dirty="0"/>
          </a:p>
        </p:txBody>
      </p:sp>
      <p:sp>
        <p:nvSpPr>
          <p:cNvPr id="947" name="Google Shape;947;p80"/>
          <p:cNvSpPr txBox="1"/>
          <p:nvPr/>
        </p:nvSpPr>
        <p:spPr>
          <a:xfrm>
            <a:off x="302451" y="3419643"/>
            <a:ext cx="8539200" cy="17496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F7F7F"/>
                </a:solidFill>
              </a:rPr>
              <a:t>Alle drei Formen stellen in einem frühen, entscheidenden Schritt der Kataraktoperation eine besondere Herausforderung dar. Um welchen Operationsschritt handelt es sich, und worin besteht die Herausforderung?</a:t>
            </a:r>
            <a:endParaRPr>
              <a:solidFill>
                <a:srgbClr val="7F7F7F"/>
              </a:solidFill>
            </a:endParaRPr>
          </a:p>
          <a:p>
            <a:pPr marL="0" lvl="0" indent="0" algn="l" rtl="0">
              <a:spcBef>
                <a:spcPts val="0"/>
              </a:spcBef>
              <a:spcAft>
                <a:spcPts val="0"/>
              </a:spcAft>
              <a:buClr>
                <a:schemeClr val="dk1"/>
              </a:buClr>
              <a:buFont typeface="Arial"/>
              <a:buNone/>
            </a:pPr>
            <a:r>
              <a:rPr lang="en-US" sz="1200">
                <a:solidFill>
                  <a:srgbClr val="7F7F7F"/>
                </a:solidFill>
              </a:rPr>
              <a:t>Bei allen drei Stadien ist der Rotreflex vollständig aufgehoben. Da die meisten Kataraktchirurgen diesen jedoch zur Darstellung der vorderen Linsenkapsel während der Kapsulorhexis nutzen, kann dieser Operationsschritt nicht in konventioneller Weise durchgeführt werden.</a:t>
            </a:r>
            <a:endParaRPr sz="1200" i="1">
              <a:solidFill>
                <a:srgbClr val="7F7F7F"/>
              </a:solidFill>
            </a:endParaRPr>
          </a:p>
          <a:p>
            <a:pPr marL="0" lvl="0" indent="0" algn="l" rtl="0">
              <a:spcBef>
                <a:spcPts val="0"/>
              </a:spcBef>
              <a:spcAft>
                <a:spcPts val="0"/>
              </a:spcAft>
              <a:buClr>
                <a:schemeClr val="dk1"/>
              </a:buClr>
              <a:buFont typeface="Arial"/>
              <a:buNone/>
            </a:pPr>
            <a:endParaRPr sz="1600" i="1">
              <a:solidFill>
                <a:srgbClr val="7F7F7F"/>
              </a:solidFill>
            </a:endParaRPr>
          </a:p>
          <a:p>
            <a:pPr marL="0" lvl="0" indent="0" algn="l" rtl="0">
              <a:spcBef>
                <a:spcPts val="0"/>
              </a:spcBef>
              <a:spcAft>
                <a:spcPts val="0"/>
              </a:spcAft>
              <a:buClr>
                <a:schemeClr val="dk1"/>
              </a:buClr>
              <a:buFont typeface="Arial"/>
              <a:buNone/>
            </a:pPr>
            <a:r>
              <a:rPr lang="en-US" sz="1200" i="1">
                <a:solidFill>
                  <a:srgbClr val="7F7F7F"/>
                </a:solidFill>
              </a:rPr>
              <a:t>Welche Maßnahme ergreifen die meisten Operateure, um die Durchführung der Kapsulorhexis in diesen Fällen zu erleichtern?</a:t>
            </a:r>
            <a:endParaRPr sz="1200" i="1">
              <a:solidFill>
                <a:srgbClr val="7F7F7F"/>
              </a:solidFill>
            </a:endParaRPr>
          </a:p>
          <a:p>
            <a:pPr marL="0" lvl="0" indent="0" algn="l" rtl="0">
              <a:spcBef>
                <a:spcPts val="0"/>
              </a:spcBef>
              <a:spcAft>
                <a:spcPts val="0"/>
              </a:spcAft>
              <a:buClr>
                <a:schemeClr val="dk1"/>
              </a:buClr>
              <a:buFont typeface="Arial"/>
              <a:buNone/>
            </a:pPr>
            <a:r>
              <a:rPr lang="en-US" sz="1200">
                <a:solidFill>
                  <a:srgbClr val="7F7F7F"/>
                </a:solidFill>
              </a:rPr>
              <a:t>Sie färben die vordere Linsenkapsel mit Trypanblau.</a:t>
            </a:r>
            <a:endParaRPr sz="1200" i="1">
              <a:solidFill>
                <a:srgbClr val="7F7F7F"/>
              </a:solidFill>
            </a:endParaRPr>
          </a:p>
        </p:txBody>
      </p:sp>
      <p:sp>
        <p:nvSpPr>
          <p:cNvPr id="948" name="Google Shape;948;p80"/>
          <p:cNvSpPr txBox="1"/>
          <p:nvPr/>
        </p:nvSpPr>
        <p:spPr>
          <a:xfrm>
            <a:off x="795129" y="2690144"/>
            <a:ext cx="7553700" cy="1564800"/>
          </a:xfrm>
          <a:prstGeom prst="rect">
            <a:avLst/>
          </a:prstGeom>
          <a:solidFill>
            <a:srgbClr val="0070C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a:solidFill>
                  <a:schemeClr val="lt1"/>
                </a:solidFill>
              </a:rPr>
              <a:t>Lassen Sie </a:t>
            </a:r>
            <a:r>
              <a:rPr lang="en-US" sz="1200" i="1" dirty="0" err="1">
                <a:solidFill>
                  <a:schemeClr val="lt1"/>
                </a:solidFill>
              </a:rPr>
              <a:t>uns</a:t>
            </a:r>
            <a:r>
              <a:rPr lang="en-US" sz="1200" i="1" dirty="0">
                <a:solidFill>
                  <a:schemeClr val="lt1"/>
                </a:solidFill>
              </a:rPr>
              <a:t> die </a:t>
            </a:r>
            <a:r>
              <a:rPr lang="en-US" sz="1200" dirty="0" err="1">
                <a:solidFill>
                  <a:schemeClr val="lt1"/>
                </a:solidFill>
              </a:rPr>
              <a:t>intumeszente</a:t>
            </a:r>
            <a:r>
              <a:rPr lang="en-US" sz="1200" dirty="0">
                <a:solidFill>
                  <a:schemeClr val="lt1"/>
                </a:solidFill>
              </a:rPr>
              <a:t> </a:t>
            </a:r>
            <a:r>
              <a:rPr lang="en-US" sz="1200" dirty="0" err="1">
                <a:solidFill>
                  <a:schemeClr val="lt1"/>
                </a:solidFill>
              </a:rPr>
              <a:t>Katarakt</a:t>
            </a:r>
            <a:r>
              <a:rPr lang="en-US" sz="1200" dirty="0">
                <a:solidFill>
                  <a:schemeClr val="lt1"/>
                </a:solidFill>
              </a:rPr>
              <a:t> </a:t>
            </a:r>
            <a:r>
              <a:rPr lang="en-US" sz="1200" i="1" dirty="0" err="1">
                <a:solidFill>
                  <a:schemeClr val="lt1"/>
                </a:solidFill>
              </a:rPr>
              <a:t>kurz</a:t>
            </a:r>
            <a:r>
              <a:rPr lang="en-US" sz="1200" i="1" dirty="0">
                <a:solidFill>
                  <a:schemeClr val="lt1"/>
                </a:solidFill>
              </a:rPr>
              <a:t> </a:t>
            </a:r>
            <a:r>
              <a:rPr lang="en-US" sz="1200" i="1" dirty="0" err="1">
                <a:solidFill>
                  <a:schemeClr val="lt1"/>
                </a:solidFill>
              </a:rPr>
              <a:t>näher</a:t>
            </a:r>
            <a:r>
              <a:rPr lang="en-US" sz="1200" i="1" dirty="0">
                <a:solidFill>
                  <a:schemeClr val="lt1"/>
                </a:solidFill>
              </a:rPr>
              <a:t> </a:t>
            </a:r>
            <a:r>
              <a:rPr lang="en-US" sz="1200" i="1" dirty="0" err="1">
                <a:solidFill>
                  <a:schemeClr val="lt1"/>
                </a:solidFill>
              </a:rPr>
              <a:t>betrachten</a:t>
            </a:r>
            <a:r>
              <a:rPr lang="en-US" sz="1200" i="1" dirty="0">
                <a:solidFill>
                  <a:schemeClr val="lt1"/>
                </a:solidFill>
              </a:rPr>
              <a:t>. Was </a:t>
            </a:r>
            <a:r>
              <a:rPr lang="en-US" sz="1200" i="1" dirty="0" err="1">
                <a:solidFill>
                  <a:schemeClr val="lt1"/>
                </a:solidFill>
              </a:rPr>
              <a:t>bedeutet</a:t>
            </a:r>
            <a:r>
              <a:rPr lang="en-US" sz="1200" i="1" dirty="0">
                <a:solidFill>
                  <a:schemeClr val="lt1"/>
                </a:solidFill>
              </a:rPr>
              <a:t> in </a:t>
            </a:r>
            <a:r>
              <a:rPr lang="en-US" sz="1200" i="1" dirty="0" err="1">
                <a:solidFill>
                  <a:schemeClr val="lt1"/>
                </a:solidFill>
              </a:rPr>
              <a:t>diesem</a:t>
            </a:r>
            <a:r>
              <a:rPr lang="en-US" sz="1200" i="1" dirty="0">
                <a:solidFill>
                  <a:schemeClr val="lt1"/>
                </a:solidFill>
              </a:rPr>
              <a:t> </a:t>
            </a:r>
            <a:r>
              <a:rPr lang="en-US" sz="1200" i="1" dirty="0" err="1">
                <a:solidFill>
                  <a:schemeClr val="lt1"/>
                </a:solidFill>
              </a:rPr>
              <a:t>Zusammenhang</a:t>
            </a:r>
            <a:r>
              <a:rPr lang="en-US" sz="1200" i="1" dirty="0">
                <a:solidFill>
                  <a:schemeClr val="lt1"/>
                </a:solidFill>
              </a:rPr>
              <a:t> </a:t>
            </a:r>
            <a:r>
              <a:rPr lang="en-US" sz="1200" dirty="0">
                <a:solidFill>
                  <a:schemeClr val="lt1"/>
                </a:solidFill>
              </a:rPr>
              <a:t>„</a:t>
            </a:r>
            <a:r>
              <a:rPr lang="en-US" sz="1200" i="1" dirty="0" err="1">
                <a:solidFill>
                  <a:schemeClr val="lt1"/>
                </a:solidFill>
              </a:rPr>
              <a:t>intumeszent</a:t>
            </a:r>
            <a:r>
              <a:rPr lang="en-US" sz="1200" dirty="0">
                <a:solidFill>
                  <a:schemeClr val="lt1"/>
                </a:solidFill>
              </a:rPr>
              <a:t>“</a:t>
            </a:r>
            <a:r>
              <a:rPr lang="en-US" sz="1200" i="1" dirty="0">
                <a:solidFill>
                  <a:schemeClr val="lt1"/>
                </a:solidFill>
              </a:rPr>
              <a:t>?</a:t>
            </a:r>
            <a:endParaRPr dirty="0"/>
          </a:p>
          <a:p>
            <a:pPr marL="0" marR="0" lvl="0" indent="0" algn="l" rtl="0">
              <a:spcBef>
                <a:spcPts val="0"/>
              </a:spcBef>
              <a:spcAft>
                <a:spcPts val="0"/>
              </a:spcAft>
              <a:buNone/>
            </a:pPr>
            <a:r>
              <a:rPr lang="en-US" sz="1200" dirty="0">
                <a:solidFill>
                  <a:schemeClr val="lt1"/>
                </a:solidFill>
              </a:rPr>
              <a:t>Es </a:t>
            </a:r>
            <a:r>
              <a:rPr lang="en-US" sz="1200" dirty="0" err="1">
                <a:solidFill>
                  <a:schemeClr val="lt1"/>
                </a:solidFill>
              </a:rPr>
              <a:t>bedeutet</a:t>
            </a:r>
            <a:r>
              <a:rPr lang="en-US" sz="1200" dirty="0">
                <a:solidFill>
                  <a:schemeClr val="lt1"/>
                </a:solidFill>
              </a:rPr>
              <a:t> „</a:t>
            </a:r>
            <a:r>
              <a:rPr lang="en-US" sz="1200" dirty="0" err="1">
                <a:solidFill>
                  <a:schemeClr val="lt1"/>
                </a:solidFill>
              </a:rPr>
              <a:t>aufgequollen</a:t>
            </a:r>
            <a:r>
              <a:rPr lang="en-US" sz="1200" dirty="0">
                <a:solidFill>
                  <a:schemeClr val="lt1"/>
                </a:solidFill>
              </a:rPr>
              <a:t>“. Wie </a:t>
            </a:r>
            <a:r>
              <a:rPr lang="en-US" sz="1200" dirty="0" err="1">
                <a:solidFill>
                  <a:schemeClr val="lt1"/>
                </a:solidFill>
              </a:rPr>
              <a:t>bereits</a:t>
            </a:r>
            <a:r>
              <a:rPr lang="en-US" sz="1200" dirty="0">
                <a:solidFill>
                  <a:schemeClr val="lt1"/>
                </a:solidFill>
              </a:rPr>
              <a:t> </a:t>
            </a:r>
            <a:r>
              <a:rPr lang="en-US" sz="1200" dirty="0" err="1">
                <a:solidFill>
                  <a:schemeClr val="lt1"/>
                </a:solidFill>
              </a:rPr>
              <a:t>vor</a:t>
            </a:r>
            <a:r>
              <a:rPr lang="en-US" sz="1200" dirty="0">
                <a:solidFill>
                  <a:schemeClr val="lt1"/>
                </a:solidFill>
              </a:rPr>
              <a:t> </a:t>
            </a:r>
            <a:r>
              <a:rPr lang="en-US" sz="1200" dirty="0" err="1">
                <a:solidFill>
                  <a:schemeClr val="lt1"/>
                </a:solidFill>
              </a:rPr>
              <a:t>einigen</a:t>
            </a:r>
            <a:r>
              <a:rPr lang="en-US" sz="1200" dirty="0">
                <a:solidFill>
                  <a:schemeClr val="lt1"/>
                </a:solidFill>
              </a:rPr>
              <a:t> </a:t>
            </a:r>
            <a:r>
              <a:rPr lang="en-US" sz="1200" dirty="0" err="1">
                <a:solidFill>
                  <a:schemeClr val="lt1"/>
                </a:solidFill>
              </a:rPr>
              <a:t>Folien</a:t>
            </a:r>
            <a:r>
              <a:rPr lang="en-US" sz="1200" dirty="0">
                <a:solidFill>
                  <a:schemeClr val="lt1"/>
                </a:solidFill>
              </a:rPr>
              <a:t> </a:t>
            </a:r>
            <a:r>
              <a:rPr lang="en-US" sz="1200" dirty="0" err="1">
                <a:solidFill>
                  <a:schemeClr val="lt1"/>
                </a:solidFill>
              </a:rPr>
              <a:t>erwähnt</a:t>
            </a:r>
            <a:r>
              <a:rPr lang="en-US" sz="1200" dirty="0">
                <a:solidFill>
                  <a:schemeClr val="lt1"/>
                </a:solidFill>
              </a:rPr>
              <a:t>, </a:t>
            </a:r>
            <a:r>
              <a:rPr lang="en-US" sz="1200" dirty="0" err="1">
                <a:solidFill>
                  <a:schemeClr val="lt1"/>
                </a:solidFill>
              </a:rPr>
              <a:t>führt</a:t>
            </a:r>
            <a:r>
              <a:rPr lang="en-US" sz="1200" dirty="0">
                <a:solidFill>
                  <a:schemeClr val="lt1"/>
                </a:solidFill>
              </a:rPr>
              <a:t> die </a:t>
            </a:r>
            <a:r>
              <a:rPr lang="en-US" sz="1200" dirty="0" err="1">
                <a:solidFill>
                  <a:schemeClr val="lt1"/>
                </a:solidFill>
              </a:rPr>
              <a:t>Aufnahme</a:t>
            </a:r>
            <a:r>
              <a:rPr lang="en-US" sz="1200" dirty="0">
                <a:solidFill>
                  <a:schemeClr val="lt1"/>
                </a:solidFill>
              </a:rPr>
              <a:t> von Wasser </a:t>
            </a:r>
            <a:r>
              <a:rPr lang="en-US" sz="1200" dirty="0" err="1">
                <a:solidFill>
                  <a:schemeClr val="lt1"/>
                </a:solidFill>
              </a:rPr>
              <a:t>dazu</a:t>
            </a:r>
            <a:r>
              <a:rPr lang="en-US" sz="1200" dirty="0">
                <a:solidFill>
                  <a:schemeClr val="lt1"/>
                </a:solidFill>
              </a:rPr>
              <a:t>, </a:t>
            </a:r>
            <a:r>
              <a:rPr lang="en-US" sz="1200" dirty="0" err="1">
                <a:solidFill>
                  <a:schemeClr val="lt1"/>
                </a:solidFill>
              </a:rPr>
              <a:t>dass</a:t>
            </a:r>
            <a:r>
              <a:rPr lang="en-US" sz="1200" dirty="0">
                <a:solidFill>
                  <a:schemeClr val="lt1"/>
                </a:solidFill>
              </a:rPr>
              <a:t> </a:t>
            </a:r>
            <a:r>
              <a:rPr lang="en-US" sz="1200" dirty="0" err="1">
                <a:solidFill>
                  <a:schemeClr val="lt1"/>
                </a:solidFill>
              </a:rPr>
              <a:t>sich</a:t>
            </a:r>
            <a:r>
              <a:rPr lang="en-US" sz="1200" dirty="0">
                <a:solidFill>
                  <a:schemeClr val="lt1"/>
                </a:solidFill>
              </a:rPr>
              <a:t> </a:t>
            </a:r>
            <a:r>
              <a:rPr lang="en-US" sz="1200" dirty="0" err="1">
                <a:solidFill>
                  <a:schemeClr val="lt1"/>
                </a:solidFill>
              </a:rPr>
              <a:t>eine</a:t>
            </a:r>
            <a:r>
              <a:rPr lang="en-US" sz="1200" dirty="0">
                <a:solidFill>
                  <a:schemeClr val="lt1"/>
                </a:solidFill>
              </a:rPr>
              <a:t> </a:t>
            </a:r>
            <a:r>
              <a:rPr lang="en-US" sz="1200" dirty="0" err="1">
                <a:solidFill>
                  <a:schemeClr val="lt1"/>
                </a:solidFill>
              </a:rPr>
              <a:t>reife</a:t>
            </a:r>
            <a:r>
              <a:rPr lang="en-US" sz="1200" dirty="0">
                <a:solidFill>
                  <a:schemeClr val="lt1"/>
                </a:solidFill>
              </a:rPr>
              <a:t> in </a:t>
            </a:r>
            <a:r>
              <a:rPr lang="en-US" sz="1200" dirty="0" err="1">
                <a:solidFill>
                  <a:schemeClr val="lt1"/>
                </a:solidFill>
              </a:rPr>
              <a:t>eine</a:t>
            </a:r>
            <a:r>
              <a:rPr lang="en-US" sz="1200" dirty="0">
                <a:solidFill>
                  <a:schemeClr val="lt1"/>
                </a:solidFill>
              </a:rPr>
              <a:t> </a:t>
            </a:r>
            <a:r>
              <a:rPr lang="en-US" sz="1200" dirty="0" err="1">
                <a:solidFill>
                  <a:schemeClr val="lt1"/>
                </a:solidFill>
              </a:rPr>
              <a:t>intumeszente</a:t>
            </a:r>
            <a:r>
              <a:rPr lang="en-US" sz="1200" dirty="0">
                <a:solidFill>
                  <a:schemeClr val="lt1"/>
                </a:solidFill>
              </a:rPr>
              <a:t> </a:t>
            </a:r>
            <a:r>
              <a:rPr lang="en-US" sz="1200" dirty="0" err="1">
                <a:solidFill>
                  <a:schemeClr val="lt1"/>
                </a:solidFill>
              </a:rPr>
              <a:t>Katarakt</a:t>
            </a:r>
            <a:r>
              <a:rPr lang="en-US" sz="1200" dirty="0">
                <a:solidFill>
                  <a:schemeClr val="lt1"/>
                </a:solidFill>
              </a:rPr>
              <a:t> </a:t>
            </a:r>
            <a:r>
              <a:rPr lang="en-US" sz="1200" dirty="0" err="1">
                <a:solidFill>
                  <a:schemeClr val="lt1"/>
                </a:solidFill>
              </a:rPr>
              <a:t>umwandelt</a:t>
            </a:r>
            <a:r>
              <a:rPr lang="en-US" sz="1200" dirty="0">
                <a:solidFill>
                  <a:schemeClr val="lt1"/>
                </a:solidFill>
              </a:rPr>
              <a:t>. </a:t>
            </a:r>
            <a:r>
              <a:rPr lang="en-US" sz="1200" dirty="0" err="1">
                <a:solidFill>
                  <a:schemeClr val="lt1"/>
                </a:solidFill>
              </a:rPr>
              <a:t>Diese</a:t>
            </a:r>
            <a:r>
              <a:rPr lang="en-US" sz="1200" dirty="0">
                <a:solidFill>
                  <a:schemeClr val="lt1"/>
                </a:solidFill>
              </a:rPr>
              <a:t> </a:t>
            </a:r>
            <a:r>
              <a:rPr lang="en-US" sz="1200" dirty="0" err="1">
                <a:solidFill>
                  <a:schemeClr val="lt1"/>
                </a:solidFill>
              </a:rPr>
              <a:t>Wasseraufnahme</a:t>
            </a:r>
            <a:r>
              <a:rPr lang="en-US" sz="1200" dirty="0">
                <a:solidFill>
                  <a:schemeClr val="lt1"/>
                </a:solidFill>
              </a:rPr>
              <a:t> </a:t>
            </a:r>
            <a:r>
              <a:rPr lang="en-US" sz="1200" dirty="0" err="1">
                <a:solidFill>
                  <a:schemeClr val="lt1"/>
                </a:solidFill>
              </a:rPr>
              <a:t>bewirkt</a:t>
            </a:r>
            <a:r>
              <a:rPr lang="en-US" sz="1200" dirty="0">
                <a:solidFill>
                  <a:schemeClr val="lt1"/>
                </a:solidFill>
              </a:rPr>
              <a:t> </a:t>
            </a:r>
            <a:r>
              <a:rPr lang="en-US" sz="1200" dirty="0" err="1">
                <a:solidFill>
                  <a:schemeClr val="lt1"/>
                </a:solidFill>
              </a:rPr>
              <a:t>eine</a:t>
            </a:r>
            <a:r>
              <a:rPr lang="en-US" sz="1200" dirty="0">
                <a:solidFill>
                  <a:schemeClr val="lt1"/>
                </a:solidFill>
              </a:rPr>
              <a:t> </a:t>
            </a:r>
            <a:r>
              <a:rPr lang="en-US" sz="1200" dirty="0" err="1">
                <a:solidFill>
                  <a:schemeClr val="lt1"/>
                </a:solidFill>
              </a:rPr>
              <a:t>Quellung</a:t>
            </a:r>
            <a:r>
              <a:rPr lang="en-US" sz="1200" dirty="0">
                <a:solidFill>
                  <a:schemeClr val="lt1"/>
                </a:solidFill>
              </a:rPr>
              <a:t> der Linse und </a:t>
            </a:r>
            <a:r>
              <a:rPr lang="en-US" sz="1200" dirty="0" err="1">
                <a:solidFill>
                  <a:schemeClr val="lt1"/>
                </a:solidFill>
              </a:rPr>
              <a:t>damit</a:t>
            </a:r>
            <a:r>
              <a:rPr lang="en-US" sz="1200" dirty="0">
                <a:solidFill>
                  <a:schemeClr val="lt1"/>
                </a:solidFill>
              </a:rPr>
              <a:t> </a:t>
            </a:r>
            <a:r>
              <a:rPr lang="en-US" sz="1200" dirty="0" err="1">
                <a:solidFill>
                  <a:schemeClr val="lt1"/>
                </a:solidFill>
              </a:rPr>
              <a:t>eine</a:t>
            </a:r>
            <a:r>
              <a:rPr lang="en-US" sz="1200" dirty="0">
                <a:solidFill>
                  <a:schemeClr val="lt1"/>
                </a:solidFill>
              </a:rPr>
              <a:t> </a:t>
            </a:r>
            <a:r>
              <a:rPr lang="en-US" sz="1200" dirty="0" err="1">
                <a:solidFill>
                  <a:schemeClr val="lt1"/>
                </a:solidFill>
              </a:rPr>
              <a:t>Zunahme</a:t>
            </a:r>
            <a:r>
              <a:rPr lang="en-US" sz="1200" dirty="0">
                <a:solidFill>
                  <a:schemeClr val="lt1"/>
                </a:solidFill>
              </a:rPr>
              <a:t> </a:t>
            </a:r>
            <a:r>
              <a:rPr lang="en-US" sz="1200" dirty="0" err="1">
                <a:solidFill>
                  <a:schemeClr val="lt1"/>
                </a:solidFill>
              </a:rPr>
              <a:t>ihres</a:t>
            </a:r>
            <a:r>
              <a:rPr lang="en-US" sz="1200" dirty="0">
                <a:solidFill>
                  <a:schemeClr val="lt1"/>
                </a:solidFill>
              </a:rPr>
              <a:t> </a:t>
            </a:r>
            <a:r>
              <a:rPr lang="en-US" sz="1200" dirty="0" err="1">
                <a:solidFill>
                  <a:schemeClr val="lt1"/>
                </a:solidFill>
              </a:rPr>
              <a:t>Volumens</a:t>
            </a:r>
            <a:r>
              <a:rPr lang="en-US" sz="1200" dirty="0">
                <a:solidFill>
                  <a:schemeClr val="lt1"/>
                </a:solidFill>
              </a:rPr>
              <a:t>.</a:t>
            </a:r>
            <a:endParaRPr sz="1600" dirty="0">
              <a:solidFill>
                <a:srgbClr val="0070C0"/>
              </a:solidFill>
              <a:latin typeface="Arial"/>
              <a:ea typeface="Arial"/>
              <a:cs typeface="Arial"/>
              <a:sym typeface="Arial"/>
            </a:endParaRPr>
          </a:p>
          <a:p>
            <a:pPr marL="0" marR="0" lvl="0" indent="0" algn="l" rtl="0">
              <a:spcBef>
                <a:spcPts val="0"/>
              </a:spcBef>
              <a:spcAft>
                <a:spcPts val="0"/>
              </a:spcAft>
              <a:buNone/>
            </a:pPr>
            <a:endParaRPr sz="1600" dirty="0">
              <a:solidFill>
                <a:srgbClr val="0070C0"/>
              </a:solidFill>
              <a:latin typeface="Arial"/>
              <a:ea typeface="Arial"/>
              <a:cs typeface="Arial"/>
              <a:sym typeface="Arial"/>
            </a:endParaRPr>
          </a:p>
          <a:p>
            <a:pPr marL="0" marR="0" lvl="0" indent="0" algn="l" rtl="0">
              <a:spcBef>
                <a:spcPts val="0"/>
              </a:spcBef>
              <a:spcAft>
                <a:spcPts val="0"/>
              </a:spcAft>
              <a:buNone/>
            </a:pPr>
            <a:r>
              <a:rPr lang="en-US" sz="1200" i="1" dirty="0" err="1">
                <a:solidFill>
                  <a:srgbClr val="0070C0"/>
                </a:solidFill>
                <a:latin typeface="Arial"/>
                <a:ea typeface="Arial"/>
                <a:cs typeface="Arial"/>
                <a:sym typeface="Arial"/>
              </a:rPr>
              <a:t>Welchen</a:t>
            </a:r>
            <a:r>
              <a:rPr lang="en-US" sz="1200" i="1" dirty="0">
                <a:solidFill>
                  <a:srgbClr val="0070C0"/>
                </a:solidFill>
                <a:latin typeface="Arial"/>
                <a:ea typeface="Arial"/>
                <a:cs typeface="Arial"/>
                <a:sym typeface="Arial"/>
              </a:rPr>
              <a:t> </a:t>
            </a:r>
            <a:r>
              <a:rPr lang="en-US" sz="1200" i="1" dirty="0" err="1">
                <a:solidFill>
                  <a:srgbClr val="0070C0"/>
                </a:solidFill>
                <a:latin typeface="Arial"/>
                <a:ea typeface="Arial"/>
                <a:cs typeface="Arial"/>
                <a:sym typeface="Arial"/>
              </a:rPr>
              <a:t>Einfluss</a:t>
            </a:r>
            <a:r>
              <a:rPr lang="en-US" sz="1200" i="1" dirty="0">
                <a:solidFill>
                  <a:srgbClr val="0070C0"/>
                </a:solidFill>
                <a:latin typeface="Arial"/>
                <a:ea typeface="Arial"/>
                <a:cs typeface="Arial"/>
                <a:sym typeface="Arial"/>
              </a:rPr>
              <a:t> hat die </a:t>
            </a:r>
            <a:r>
              <a:rPr lang="en-US" sz="1200" i="1" dirty="0" err="1">
                <a:solidFill>
                  <a:srgbClr val="0070C0"/>
                </a:solidFill>
                <a:latin typeface="Arial"/>
                <a:ea typeface="Arial"/>
                <a:cs typeface="Arial"/>
                <a:sym typeface="Arial"/>
              </a:rPr>
              <a:t>Schwellung</a:t>
            </a:r>
            <a:r>
              <a:rPr lang="en-US" sz="1200" i="1" dirty="0">
                <a:solidFill>
                  <a:srgbClr val="0070C0"/>
                </a:solidFill>
                <a:latin typeface="Arial"/>
                <a:ea typeface="Arial"/>
                <a:cs typeface="Arial"/>
                <a:sym typeface="Arial"/>
              </a:rPr>
              <a:t> auf die </a:t>
            </a:r>
            <a:r>
              <a:rPr lang="en-US" sz="1200" i="1" dirty="0" err="1">
                <a:solidFill>
                  <a:srgbClr val="0070C0"/>
                </a:solidFill>
                <a:latin typeface="Arial"/>
                <a:ea typeface="Arial"/>
                <a:cs typeface="Arial"/>
                <a:sym typeface="Arial"/>
              </a:rPr>
              <a:t>innere</a:t>
            </a:r>
            <a:r>
              <a:rPr lang="en-US" sz="1200" i="1" dirty="0">
                <a:solidFill>
                  <a:srgbClr val="0070C0"/>
                </a:solidFill>
                <a:latin typeface="Arial"/>
                <a:ea typeface="Arial"/>
                <a:cs typeface="Arial"/>
                <a:sym typeface="Arial"/>
              </a:rPr>
              <a:t> Dynamik der Linse?</a:t>
            </a:r>
            <a:endParaRPr dirty="0"/>
          </a:p>
          <a:p>
            <a:pPr marL="0" marR="0" lvl="0" indent="0" algn="l" rtl="0">
              <a:spcBef>
                <a:spcPts val="0"/>
              </a:spcBef>
              <a:spcAft>
                <a:spcPts val="0"/>
              </a:spcAft>
              <a:buNone/>
            </a:pPr>
            <a:r>
              <a:rPr lang="en-US" sz="1200" dirty="0">
                <a:solidFill>
                  <a:srgbClr val="0070C0"/>
                </a:solidFill>
                <a:latin typeface="Arial"/>
                <a:ea typeface="Arial"/>
                <a:cs typeface="Arial"/>
                <a:sym typeface="Arial"/>
              </a:rPr>
              <a:t>Sie </a:t>
            </a:r>
            <a:r>
              <a:rPr lang="en-US" sz="1200" dirty="0" err="1">
                <a:solidFill>
                  <a:srgbClr val="0070C0"/>
                </a:solidFill>
                <a:latin typeface="Arial"/>
                <a:ea typeface="Arial"/>
                <a:cs typeface="Arial"/>
                <a:sym typeface="Arial"/>
              </a:rPr>
              <a:t>erhöht</a:t>
            </a:r>
            <a:r>
              <a:rPr lang="en-US" sz="1200" dirty="0">
                <a:solidFill>
                  <a:srgbClr val="0070C0"/>
                </a:solidFill>
                <a:latin typeface="Arial"/>
                <a:ea typeface="Arial"/>
                <a:cs typeface="Arial"/>
                <a:sym typeface="Arial"/>
              </a:rPr>
              <a:t> den Druck </a:t>
            </a:r>
            <a:r>
              <a:rPr lang="en-US" sz="1200" dirty="0" err="1">
                <a:solidFill>
                  <a:srgbClr val="0070C0"/>
                </a:solidFill>
                <a:latin typeface="Arial"/>
                <a:ea typeface="Arial"/>
                <a:cs typeface="Arial"/>
                <a:sym typeface="Arial"/>
              </a:rPr>
              <a:t>innerhalb</a:t>
            </a:r>
            <a:r>
              <a:rPr lang="en-US" sz="1200" dirty="0">
                <a:solidFill>
                  <a:srgbClr val="0070C0"/>
                </a:solidFill>
                <a:latin typeface="Arial"/>
                <a:ea typeface="Arial"/>
                <a:cs typeface="Arial"/>
                <a:sym typeface="Arial"/>
              </a:rPr>
              <a:t> der Linse</a:t>
            </a:r>
            <a:endParaRPr dirty="0"/>
          </a:p>
        </p:txBody>
      </p:sp>
      <p:sp>
        <p:nvSpPr>
          <p:cNvPr id="2" name="Google Shape;933;p79">
            <a:extLst>
              <a:ext uri="{FF2B5EF4-FFF2-40B4-BE49-F238E27FC236}">
                <a16:creationId xmlns:a16="http://schemas.microsoft.com/office/drawing/2014/main" id="{193A7678-8B3D-F6E5-700B-B63CF2DE5C30}"/>
              </a:ext>
            </a:extLst>
          </p:cNvPr>
          <p:cNvSpPr/>
          <p:nvPr/>
        </p:nvSpPr>
        <p:spPr>
          <a:xfrm>
            <a:off x="2472129" y="5641106"/>
            <a:ext cx="2661300" cy="6462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 name="Google Shape;850;p74">
            <a:extLst>
              <a:ext uri="{FF2B5EF4-FFF2-40B4-BE49-F238E27FC236}">
                <a16:creationId xmlns:a16="http://schemas.microsoft.com/office/drawing/2014/main" id="{0E42FA8F-6BA1-9FAA-C96A-8964A823ADA4}"/>
              </a:ext>
            </a:extLst>
          </p:cNvPr>
          <p:cNvSpPr txBox="1"/>
          <p:nvPr/>
        </p:nvSpPr>
        <p:spPr>
          <a:xfrm>
            <a:off x="252547" y="5347787"/>
            <a:ext cx="8481900" cy="672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u="sng" dirty="0" err="1">
                <a:solidFill>
                  <a:srgbClr val="BFBFBF"/>
                </a:solidFill>
                <a:latin typeface="Arial"/>
                <a:ea typeface="Arial"/>
                <a:cs typeface="Arial"/>
                <a:sym typeface="Arial"/>
              </a:rPr>
              <a:t>Beachten</a:t>
            </a:r>
            <a:r>
              <a:rPr lang="en-US" sz="1200" i="1" u="sng" dirty="0">
                <a:solidFill>
                  <a:srgbClr val="BFBFBF"/>
                </a:solidFill>
                <a:latin typeface="Arial"/>
                <a:ea typeface="Arial"/>
                <a:cs typeface="Arial"/>
                <a:sym typeface="Arial"/>
              </a:rPr>
              <a:t> Sie die </a:t>
            </a:r>
            <a:r>
              <a:rPr lang="en-US" sz="1200" i="1" u="sng" dirty="0" err="1">
                <a:solidFill>
                  <a:srgbClr val="BFBFBF"/>
                </a:solidFill>
                <a:latin typeface="Arial"/>
                <a:ea typeface="Arial"/>
                <a:cs typeface="Arial"/>
                <a:sym typeface="Arial"/>
              </a:rPr>
              <a:t>Stadien</a:t>
            </a:r>
            <a:r>
              <a:rPr lang="en-US" sz="1200" i="1" u="sng" dirty="0">
                <a:solidFill>
                  <a:srgbClr val="BFBFBF"/>
                </a:solidFill>
                <a:latin typeface="Arial"/>
                <a:ea typeface="Arial"/>
                <a:cs typeface="Arial"/>
                <a:sym typeface="Arial"/>
              </a:rPr>
              <a:t>:</a:t>
            </a:r>
            <a:endParaRPr dirty="0"/>
          </a:p>
          <a:p>
            <a:pPr marL="0" marR="0" lvl="0" indent="0" algn="l" rtl="0">
              <a:spcBef>
                <a:spcPts val="0"/>
              </a:spcBef>
              <a:spcAft>
                <a:spcPts val="0"/>
              </a:spcAft>
              <a:buNone/>
            </a:pPr>
            <a:endParaRPr sz="1800" i="1" u="sng" dirty="0">
              <a:solidFill>
                <a:schemeClr val="dk1"/>
              </a:solidFill>
              <a:latin typeface="Arial"/>
              <a:ea typeface="Arial"/>
              <a:cs typeface="Arial"/>
              <a:sym typeface="Arial"/>
            </a:endParaRPr>
          </a:p>
          <a:p>
            <a:pPr marL="0" marR="0" lvl="0" indent="0" algn="l" rtl="0">
              <a:spcBef>
                <a:spcPts val="0"/>
              </a:spcBef>
              <a:spcAft>
                <a:spcPts val="0"/>
              </a:spcAft>
              <a:buNone/>
            </a:pPr>
            <a:r>
              <a:rPr lang="en-US" sz="1200" dirty="0">
                <a:solidFill>
                  <a:srgbClr val="0000FF"/>
                </a:solidFill>
              </a:rPr>
              <a:t>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dirty="0" err="1">
                <a:solidFill>
                  <a:srgbClr val="0000FF"/>
                </a:solidFill>
              </a:rPr>
              <a:t>I</a:t>
            </a:r>
            <a:r>
              <a:rPr lang="en-US" sz="1200" dirty="0" err="1">
                <a:solidFill>
                  <a:srgbClr val="0000FF"/>
                </a:solidFill>
                <a:latin typeface="Arial"/>
                <a:ea typeface="Arial"/>
                <a:cs typeface="Arial"/>
                <a:sym typeface="Arial"/>
              </a:rPr>
              <a:t>ntumeszente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dirty="0">
                <a:solidFill>
                  <a:srgbClr val="0000FF"/>
                </a:solidFill>
              </a:rPr>
              <a:t>H</a:t>
            </a:r>
            <a:r>
              <a:rPr lang="en-US" sz="1200" dirty="0">
                <a:solidFill>
                  <a:srgbClr val="0000FF"/>
                </a:solidFill>
                <a:latin typeface="Arial"/>
                <a:ea typeface="Arial"/>
                <a:cs typeface="Arial"/>
                <a:sym typeface="Arial"/>
              </a:rPr>
              <a:t>yper</a:t>
            </a:r>
            <a:r>
              <a:rPr lang="en-US" sz="1200" dirty="0">
                <a:solidFill>
                  <a:srgbClr val="0000FF"/>
                </a:solidFill>
              </a:rPr>
              <a:t>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endParaRPr dirty="0"/>
          </a:p>
        </p:txBody>
      </p:sp>
      <p:sp>
        <p:nvSpPr>
          <p:cNvPr id="4" name="Google Shape;851;p74">
            <a:extLst>
              <a:ext uri="{FF2B5EF4-FFF2-40B4-BE49-F238E27FC236}">
                <a16:creationId xmlns:a16="http://schemas.microsoft.com/office/drawing/2014/main" id="{E8020316-0632-90D9-B8CB-FAD9DDDD6227}"/>
              </a:ext>
            </a:extLst>
          </p:cNvPr>
          <p:cNvSpPr/>
          <p:nvPr/>
        </p:nvSpPr>
        <p:spPr>
          <a:xfrm>
            <a:off x="1930165" y="5781638"/>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 name="Google Shape;852;p74">
            <a:extLst>
              <a:ext uri="{FF2B5EF4-FFF2-40B4-BE49-F238E27FC236}">
                <a16:creationId xmlns:a16="http://schemas.microsoft.com/office/drawing/2014/main" id="{360E4808-FD71-4AD8-2172-7197B3C8F262}"/>
              </a:ext>
            </a:extLst>
          </p:cNvPr>
          <p:cNvSpPr/>
          <p:nvPr/>
        </p:nvSpPr>
        <p:spPr>
          <a:xfrm>
            <a:off x="5387641" y="5775988"/>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955"/>
        <p:cNvGrpSpPr/>
        <p:nvPr/>
      </p:nvGrpSpPr>
      <p:grpSpPr>
        <a:xfrm>
          <a:off x="0" y="0"/>
          <a:ext cx="0" cy="0"/>
          <a:chOff x="0" y="0"/>
          <a:chExt cx="0" cy="0"/>
        </a:xfrm>
      </p:grpSpPr>
      <p:sp>
        <p:nvSpPr>
          <p:cNvPr id="956" name="Google Shape;956;p81"/>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a:t>
            </a:r>
            <a:r>
              <a:rPr lang="en-US" sz="1200" b="1">
                <a:solidFill>
                  <a:srgbClr val="BFBFBF"/>
                </a:solidFill>
              </a:rPr>
              <a:t>maturer/hypermaturer</a:t>
            </a:r>
            <a:r>
              <a:rPr lang="en-US" sz="1200">
                <a:solidFill>
                  <a:srgbClr val="BFBFBF"/>
                </a:solidFill>
              </a:rPr>
              <a:t> </a:t>
            </a:r>
            <a:r>
              <a:rPr lang="en-US" sz="1200" b="1">
                <a:solidFill>
                  <a:srgbClr val="BFBFBF"/>
                </a:solidFill>
              </a:rPr>
              <a:t>Katarakt</a:t>
            </a:r>
            <a:r>
              <a:rPr lang="en-US" sz="1200">
                <a:solidFill>
                  <a:srgbClr val="BFBFBF"/>
                </a:solidFill>
              </a:rPr>
              <a:t>: phakolytisches Glaukom</a:t>
            </a:r>
            <a:endParaRPr sz="1200">
              <a:solidFill>
                <a:srgbClr val="BFBFBF"/>
              </a:solidFill>
            </a:endParaRPr>
          </a:p>
        </p:txBody>
      </p:sp>
      <p:sp>
        <p:nvSpPr>
          <p:cNvPr id="957" name="Google Shape;957;p81"/>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958" name="Google Shape;958;p81"/>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81</a:t>
            </a:fld>
            <a:endParaRPr sz="1000" b="0" i="0" u="none" strike="noStrike" cap="none">
              <a:solidFill>
                <a:srgbClr val="000000"/>
              </a:solidFill>
              <a:latin typeface="Arial"/>
              <a:ea typeface="Arial"/>
              <a:cs typeface="Arial"/>
              <a:sym typeface="Arial"/>
            </a:endParaRPr>
          </a:p>
        </p:txBody>
      </p:sp>
      <p:sp>
        <p:nvSpPr>
          <p:cNvPr id="960" name="Google Shape;960;p81"/>
          <p:cNvSpPr txBox="1"/>
          <p:nvPr/>
        </p:nvSpPr>
        <p:spPr>
          <a:xfrm>
            <a:off x="1247361" y="3299791"/>
            <a:ext cx="6914000" cy="206210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BFBFBF"/>
                </a:solidFill>
                <a:latin typeface="Arial"/>
                <a:ea typeface="Arial"/>
                <a:cs typeface="Arial"/>
                <a:sym typeface="Arial"/>
              </a:rPr>
              <a:t>Was ist eine </a:t>
            </a:r>
            <a:r>
              <a:rPr lang="en-US" sz="1200" b="1">
                <a:solidFill>
                  <a:srgbClr val="BFBFBF"/>
                </a:solidFill>
                <a:latin typeface="Arial"/>
                <a:ea typeface="Arial"/>
                <a:cs typeface="Arial"/>
                <a:sym typeface="Arial"/>
              </a:rPr>
              <a:t>reife Katarakt</a:t>
            </a:r>
            <a:r>
              <a:rPr lang="en-US" sz="1200" i="1">
                <a:solidFill>
                  <a:srgbClr val="BFBFBF"/>
                </a:solidFill>
                <a:latin typeface="Arial"/>
                <a:ea typeface="Arial"/>
                <a:cs typeface="Arial"/>
                <a:sym typeface="Arial"/>
              </a:rPr>
              <a:t>?</a:t>
            </a:r>
            <a:endParaRPr/>
          </a:p>
          <a:p>
            <a:pPr marL="0" marR="0" lvl="0" indent="0" algn="l" rtl="0">
              <a:spcBef>
                <a:spcPts val="0"/>
              </a:spcBef>
              <a:spcAft>
                <a:spcPts val="0"/>
              </a:spcAft>
              <a:buNone/>
            </a:pPr>
            <a:r>
              <a:rPr lang="en-US" sz="1200">
                <a:solidFill>
                  <a:srgbClr val="BFBFBF"/>
                </a:solidFill>
                <a:latin typeface="Arial"/>
                <a:ea typeface="Arial"/>
                <a:cs typeface="Arial"/>
                <a:sym typeface="Arial"/>
              </a:rPr>
              <a:t>Ein  kortikaler  Katarakt, der so weit fortgeschritten ist, dass er die gesamte Linsenrinde  betrifft</a:t>
            </a:r>
            <a:endParaRPr/>
          </a:p>
          <a:p>
            <a:pPr marL="0" marR="0" lvl="0" indent="0" algn="l" rtl="0">
              <a:spcBef>
                <a:spcPts val="0"/>
              </a:spcBef>
              <a:spcAft>
                <a:spcPts val="0"/>
              </a:spcAft>
              <a:buNone/>
            </a:pPr>
            <a:endParaRPr sz="1600">
              <a:solidFill>
                <a:srgbClr val="BFBFBF"/>
              </a:solidFill>
              <a:latin typeface="Arial"/>
              <a:ea typeface="Arial"/>
              <a:cs typeface="Arial"/>
              <a:sym typeface="Arial"/>
            </a:endParaRPr>
          </a:p>
          <a:p>
            <a:pPr marL="0" marR="0" lvl="0" indent="0" algn="l" rtl="0">
              <a:spcBef>
                <a:spcPts val="0"/>
              </a:spcBef>
              <a:spcAft>
                <a:spcPts val="0"/>
              </a:spcAft>
              <a:buNone/>
            </a:pPr>
            <a:r>
              <a:rPr lang="en-US" sz="1200" i="1">
                <a:solidFill>
                  <a:srgbClr val="BFBFBF"/>
                </a:solidFill>
                <a:latin typeface="Arial"/>
                <a:ea typeface="Arial"/>
                <a:cs typeface="Arial"/>
                <a:sym typeface="Arial"/>
              </a:rPr>
              <a:t>Was ist eine </a:t>
            </a:r>
            <a:r>
              <a:rPr lang="en-US" sz="1200">
                <a:solidFill>
                  <a:srgbClr val="BFBFBF"/>
                </a:solidFill>
                <a:latin typeface="Arial"/>
                <a:ea typeface="Arial"/>
                <a:cs typeface="Arial"/>
                <a:sym typeface="Arial"/>
              </a:rPr>
              <a:t>hyperreife Katarakt</a:t>
            </a:r>
            <a:r>
              <a:rPr lang="en-US" sz="1200" i="1">
                <a:solidFill>
                  <a:srgbClr val="BFBFBF"/>
                </a:solidFill>
                <a:latin typeface="Arial"/>
                <a:ea typeface="Arial"/>
                <a:cs typeface="Arial"/>
                <a:sym typeface="Arial"/>
              </a:rPr>
              <a:t>?</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Reife Katarakte können </a:t>
            </a:r>
            <a:r>
              <a:rPr lang="en-US" sz="1200" b="1">
                <a:solidFill>
                  <a:srgbClr val="0000FF"/>
                </a:solidFill>
                <a:latin typeface="Arial"/>
                <a:ea typeface="Arial"/>
                <a:cs typeface="Arial"/>
                <a:sym typeface="Arial"/>
              </a:rPr>
              <a:t>Wasser aufnehmen </a:t>
            </a:r>
            <a:r>
              <a:rPr lang="en-US" sz="1200">
                <a:solidFill>
                  <a:srgbClr val="0000FF"/>
                </a:solidFill>
                <a:latin typeface="Arial"/>
                <a:ea typeface="Arial"/>
                <a:cs typeface="Arial"/>
                <a:sym typeface="Arial"/>
              </a:rPr>
              <a:t>und sich so in einen </a:t>
            </a:r>
            <a:r>
              <a:rPr lang="en-US" sz="1200" b="1" i="1">
                <a:solidFill>
                  <a:srgbClr val="0000FF"/>
                </a:solidFill>
                <a:latin typeface="Arial"/>
                <a:ea typeface="Arial"/>
                <a:cs typeface="Arial"/>
                <a:sym typeface="Arial"/>
              </a:rPr>
              <a:t>intumeszenten  Kortikalkatarakt </a:t>
            </a:r>
            <a:r>
              <a:rPr lang="en-US" sz="1200">
                <a:solidFill>
                  <a:srgbClr val="0000FF"/>
                </a:solidFill>
                <a:latin typeface="Arial"/>
                <a:ea typeface="Arial"/>
                <a:cs typeface="Arial"/>
                <a:sym typeface="Arial"/>
              </a:rPr>
              <a:t>verwandeln</a:t>
            </a:r>
            <a:r>
              <a:rPr lang="en-US" sz="1200">
                <a:solidFill>
                  <a:srgbClr val="BFBFBF"/>
                </a:solidFill>
                <a:latin typeface="Arial"/>
                <a:ea typeface="Arial"/>
                <a:cs typeface="Arial"/>
                <a:sym typeface="Arial"/>
              </a:rPr>
              <a:t>. Ein </a:t>
            </a:r>
            <a:r>
              <a:rPr lang="en-US" sz="1200" b="1" i="1">
                <a:solidFill>
                  <a:srgbClr val="BFBFBF"/>
                </a:solidFill>
                <a:latin typeface="Arial"/>
                <a:ea typeface="Arial"/>
                <a:cs typeface="Arial"/>
                <a:sym typeface="Arial"/>
              </a:rPr>
              <a:t>hyperreifer Katarakt </a:t>
            </a:r>
            <a:r>
              <a:rPr lang="en-US" sz="1200">
                <a:solidFill>
                  <a:srgbClr val="BFBFBF"/>
                </a:solidFill>
                <a:latin typeface="Arial"/>
                <a:ea typeface="Arial"/>
                <a:cs typeface="Arial"/>
                <a:sym typeface="Arial"/>
              </a:rPr>
              <a:t>entsteht, wenn ein intumeszenter Katarakt beginnt, Wasser und denaturierte Proteine durch seine intakte vordere Kapsel abzusondern. </a:t>
            </a:r>
            <a:endParaRPr/>
          </a:p>
        </p:txBody>
      </p:sp>
      <p:sp>
        <p:nvSpPr>
          <p:cNvPr id="962" name="Google Shape;962;p81"/>
          <p:cNvSpPr txBox="1">
            <a:spLocks noGrp="1"/>
          </p:cNvSpPr>
          <p:nvPr>
            <p:ph type="title"/>
          </p:nvPr>
        </p:nvSpPr>
        <p:spPr>
          <a:xfrm>
            <a:off x="457200" y="122250"/>
            <a:ext cx="2543700" cy="639900"/>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F</a:t>
            </a:r>
            <a:endParaRPr dirty="0"/>
          </a:p>
        </p:txBody>
      </p:sp>
      <p:sp>
        <p:nvSpPr>
          <p:cNvPr id="964" name="Google Shape;964;p81"/>
          <p:cNvSpPr txBox="1"/>
          <p:nvPr/>
        </p:nvSpPr>
        <p:spPr>
          <a:xfrm>
            <a:off x="302451" y="3419643"/>
            <a:ext cx="8539200" cy="17496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F7F7F"/>
                </a:solidFill>
              </a:rPr>
              <a:t>Alle drei Formen stellen in einem frühen, entscheidenden Schritt der Kataraktoperation eine besondere Herausforderung dar. Um welchen Operationsschritt handelt es sich, und worin besteht die Herausforderung?</a:t>
            </a:r>
            <a:endParaRPr>
              <a:solidFill>
                <a:srgbClr val="7F7F7F"/>
              </a:solidFill>
            </a:endParaRPr>
          </a:p>
          <a:p>
            <a:pPr marL="0" lvl="0" indent="0" algn="l" rtl="0">
              <a:spcBef>
                <a:spcPts val="0"/>
              </a:spcBef>
              <a:spcAft>
                <a:spcPts val="0"/>
              </a:spcAft>
              <a:buClr>
                <a:schemeClr val="dk1"/>
              </a:buClr>
              <a:buFont typeface="Arial"/>
              <a:buNone/>
            </a:pPr>
            <a:r>
              <a:rPr lang="en-US" sz="1200">
                <a:solidFill>
                  <a:srgbClr val="7F7F7F"/>
                </a:solidFill>
              </a:rPr>
              <a:t>Bei allen drei Stadien ist der Rotreflex vollständig aufgehoben. Da die meisten Kataraktchirurgen diesen jedoch zur Darstellung der vorderen Linsenkapsel während der Kapsulorhexis nutzen, kann dieser Operationsschritt nicht in konventioneller Weise durchgeführt werden.</a:t>
            </a:r>
            <a:endParaRPr sz="1200" i="1">
              <a:solidFill>
                <a:srgbClr val="7F7F7F"/>
              </a:solidFill>
            </a:endParaRPr>
          </a:p>
          <a:p>
            <a:pPr marL="0" lvl="0" indent="0" algn="l" rtl="0">
              <a:spcBef>
                <a:spcPts val="0"/>
              </a:spcBef>
              <a:spcAft>
                <a:spcPts val="0"/>
              </a:spcAft>
              <a:buClr>
                <a:schemeClr val="dk1"/>
              </a:buClr>
              <a:buFont typeface="Arial"/>
              <a:buNone/>
            </a:pPr>
            <a:endParaRPr sz="1600" i="1">
              <a:solidFill>
                <a:srgbClr val="7F7F7F"/>
              </a:solidFill>
            </a:endParaRPr>
          </a:p>
          <a:p>
            <a:pPr marL="0" lvl="0" indent="0" algn="l" rtl="0">
              <a:spcBef>
                <a:spcPts val="0"/>
              </a:spcBef>
              <a:spcAft>
                <a:spcPts val="0"/>
              </a:spcAft>
              <a:buClr>
                <a:schemeClr val="dk1"/>
              </a:buClr>
              <a:buFont typeface="Arial"/>
              <a:buNone/>
            </a:pPr>
            <a:r>
              <a:rPr lang="en-US" sz="1200" i="1">
                <a:solidFill>
                  <a:srgbClr val="7F7F7F"/>
                </a:solidFill>
              </a:rPr>
              <a:t>Welche Maßnahme ergreifen die meisten Operateure, um die Durchführung der Kapsulorhexis in diesen Fällen zu erleichtern?</a:t>
            </a:r>
            <a:endParaRPr sz="1200" i="1">
              <a:solidFill>
                <a:srgbClr val="7F7F7F"/>
              </a:solidFill>
            </a:endParaRPr>
          </a:p>
          <a:p>
            <a:pPr marL="0" lvl="0" indent="0" algn="l" rtl="0">
              <a:spcBef>
                <a:spcPts val="0"/>
              </a:spcBef>
              <a:spcAft>
                <a:spcPts val="0"/>
              </a:spcAft>
              <a:buClr>
                <a:schemeClr val="dk1"/>
              </a:buClr>
              <a:buFont typeface="Arial"/>
              <a:buNone/>
            </a:pPr>
            <a:r>
              <a:rPr lang="en-US" sz="1200">
                <a:solidFill>
                  <a:srgbClr val="7F7F7F"/>
                </a:solidFill>
              </a:rPr>
              <a:t>Sie färben die vordere Linsenkapsel mit Trypanblau.</a:t>
            </a:r>
            <a:endParaRPr sz="1200" i="1">
              <a:solidFill>
                <a:srgbClr val="7F7F7F"/>
              </a:solidFill>
            </a:endParaRPr>
          </a:p>
        </p:txBody>
      </p:sp>
      <p:sp>
        <p:nvSpPr>
          <p:cNvPr id="965" name="Google Shape;965;p81"/>
          <p:cNvSpPr txBox="1"/>
          <p:nvPr/>
        </p:nvSpPr>
        <p:spPr>
          <a:xfrm>
            <a:off x="795129" y="2690144"/>
            <a:ext cx="7553700" cy="1564800"/>
          </a:xfrm>
          <a:prstGeom prst="rect">
            <a:avLst/>
          </a:prstGeom>
          <a:solidFill>
            <a:srgbClr val="0070C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a:solidFill>
                  <a:schemeClr val="lt1"/>
                </a:solidFill>
              </a:rPr>
              <a:t>Lassen Sie </a:t>
            </a:r>
            <a:r>
              <a:rPr lang="en-US" sz="1200" i="1" dirty="0" err="1">
                <a:solidFill>
                  <a:schemeClr val="lt1"/>
                </a:solidFill>
              </a:rPr>
              <a:t>uns</a:t>
            </a:r>
            <a:r>
              <a:rPr lang="en-US" sz="1200" i="1" dirty="0">
                <a:solidFill>
                  <a:schemeClr val="lt1"/>
                </a:solidFill>
              </a:rPr>
              <a:t> die </a:t>
            </a:r>
            <a:r>
              <a:rPr lang="en-US" sz="1200" dirty="0" err="1">
                <a:solidFill>
                  <a:schemeClr val="lt1"/>
                </a:solidFill>
              </a:rPr>
              <a:t>intumeszente</a:t>
            </a:r>
            <a:r>
              <a:rPr lang="en-US" sz="1200" dirty="0">
                <a:solidFill>
                  <a:schemeClr val="lt1"/>
                </a:solidFill>
              </a:rPr>
              <a:t> </a:t>
            </a:r>
            <a:r>
              <a:rPr lang="en-US" sz="1200" dirty="0" err="1">
                <a:solidFill>
                  <a:schemeClr val="lt1"/>
                </a:solidFill>
              </a:rPr>
              <a:t>Katarakt</a:t>
            </a:r>
            <a:r>
              <a:rPr lang="en-US" sz="1200" dirty="0">
                <a:solidFill>
                  <a:schemeClr val="lt1"/>
                </a:solidFill>
              </a:rPr>
              <a:t> </a:t>
            </a:r>
            <a:r>
              <a:rPr lang="en-US" sz="1200" i="1" dirty="0" err="1">
                <a:solidFill>
                  <a:schemeClr val="lt1"/>
                </a:solidFill>
              </a:rPr>
              <a:t>kurz</a:t>
            </a:r>
            <a:r>
              <a:rPr lang="en-US" sz="1200" i="1" dirty="0">
                <a:solidFill>
                  <a:schemeClr val="lt1"/>
                </a:solidFill>
              </a:rPr>
              <a:t> </a:t>
            </a:r>
            <a:r>
              <a:rPr lang="en-US" sz="1200" i="1" dirty="0" err="1">
                <a:solidFill>
                  <a:schemeClr val="lt1"/>
                </a:solidFill>
              </a:rPr>
              <a:t>näher</a:t>
            </a:r>
            <a:r>
              <a:rPr lang="en-US" sz="1200" i="1" dirty="0">
                <a:solidFill>
                  <a:schemeClr val="lt1"/>
                </a:solidFill>
              </a:rPr>
              <a:t> </a:t>
            </a:r>
            <a:r>
              <a:rPr lang="en-US" sz="1200" i="1" dirty="0" err="1">
                <a:solidFill>
                  <a:schemeClr val="lt1"/>
                </a:solidFill>
              </a:rPr>
              <a:t>betrachten</a:t>
            </a:r>
            <a:r>
              <a:rPr lang="en-US" sz="1200" i="1" dirty="0">
                <a:solidFill>
                  <a:schemeClr val="lt1"/>
                </a:solidFill>
              </a:rPr>
              <a:t>. Was </a:t>
            </a:r>
            <a:r>
              <a:rPr lang="en-US" sz="1200" i="1" dirty="0" err="1">
                <a:solidFill>
                  <a:schemeClr val="lt1"/>
                </a:solidFill>
              </a:rPr>
              <a:t>bedeutet</a:t>
            </a:r>
            <a:r>
              <a:rPr lang="en-US" sz="1200" i="1" dirty="0">
                <a:solidFill>
                  <a:schemeClr val="lt1"/>
                </a:solidFill>
              </a:rPr>
              <a:t> in </a:t>
            </a:r>
            <a:r>
              <a:rPr lang="en-US" sz="1200" i="1" dirty="0" err="1">
                <a:solidFill>
                  <a:schemeClr val="lt1"/>
                </a:solidFill>
              </a:rPr>
              <a:t>diesem</a:t>
            </a:r>
            <a:r>
              <a:rPr lang="en-US" sz="1200" i="1" dirty="0">
                <a:solidFill>
                  <a:schemeClr val="lt1"/>
                </a:solidFill>
              </a:rPr>
              <a:t> </a:t>
            </a:r>
            <a:r>
              <a:rPr lang="en-US" sz="1200" i="1" dirty="0" err="1">
                <a:solidFill>
                  <a:schemeClr val="lt1"/>
                </a:solidFill>
              </a:rPr>
              <a:t>Zusammenhang</a:t>
            </a:r>
            <a:r>
              <a:rPr lang="en-US" sz="1200" i="1" dirty="0">
                <a:solidFill>
                  <a:schemeClr val="lt1"/>
                </a:solidFill>
              </a:rPr>
              <a:t> </a:t>
            </a:r>
            <a:r>
              <a:rPr lang="en-US" sz="1200" dirty="0">
                <a:solidFill>
                  <a:schemeClr val="lt1"/>
                </a:solidFill>
              </a:rPr>
              <a:t>„</a:t>
            </a:r>
            <a:r>
              <a:rPr lang="en-US" sz="1200" i="1" dirty="0" err="1">
                <a:solidFill>
                  <a:schemeClr val="lt1"/>
                </a:solidFill>
              </a:rPr>
              <a:t>intumeszent</a:t>
            </a:r>
            <a:r>
              <a:rPr lang="en-US" sz="1200" dirty="0">
                <a:solidFill>
                  <a:schemeClr val="lt1"/>
                </a:solidFill>
              </a:rPr>
              <a:t>“</a:t>
            </a:r>
            <a:r>
              <a:rPr lang="en-US" sz="1200" i="1" dirty="0">
                <a:solidFill>
                  <a:schemeClr val="lt1"/>
                </a:solidFill>
              </a:rPr>
              <a:t>?</a:t>
            </a:r>
            <a:endParaRPr dirty="0">
              <a:solidFill>
                <a:schemeClr val="dk1"/>
              </a:solidFill>
            </a:endParaRPr>
          </a:p>
          <a:p>
            <a:pPr marL="0" lvl="0" indent="0" algn="l" rtl="0">
              <a:spcBef>
                <a:spcPts val="0"/>
              </a:spcBef>
              <a:spcAft>
                <a:spcPts val="0"/>
              </a:spcAft>
              <a:buClr>
                <a:schemeClr val="dk1"/>
              </a:buClr>
              <a:buFont typeface="Arial"/>
              <a:buNone/>
            </a:pPr>
            <a:r>
              <a:rPr lang="en-US" sz="1200" dirty="0">
                <a:solidFill>
                  <a:schemeClr val="lt1"/>
                </a:solidFill>
              </a:rPr>
              <a:t>Es </a:t>
            </a:r>
            <a:r>
              <a:rPr lang="en-US" sz="1200" dirty="0" err="1">
                <a:solidFill>
                  <a:schemeClr val="lt1"/>
                </a:solidFill>
              </a:rPr>
              <a:t>bedeutet</a:t>
            </a:r>
            <a:r>
              <a:rPr lang="en-US" sz="1200" dirty="0">
                <a:solidFill>
                  <a:schemeClr val="lt1"/>
                </a:solidFill>
              </a:rPr>
              <a:t> „</a:t>
            </a:r>
            <a:r>
              <a:rPr lang="en-US" sz="1200" dirty="0" err="1">
                <a:solidFill>
                  <a:schemeClr val="lt1"/>
                </a:solidFill>
              </a:rPr>
              <a:t>aufgequollen</a:t>
            </a:r>
            <a:r>
              <a:rPr lang="en-US" sz="1200" dirty="0">
                <a:solidFill>
                  <a:schemeClr val="lt1"/>
                </a:solidFill>
              </a:rPr>
              <a:t>“. Wie </a:t>
            </a:r>
            <a:r>
              <a:rPr lang="en-US" sz="1200" dirty="0" err="1">
                <a:solidFill>
                  <a:schemeClr val="lt1"/>
                </a:solidFill>
              </a:rPr>
              <a:t>bereits</a:t>
            </a:r>
            <a:r>
              <a:rPr lang="en-US" sz="1200" dirty="0">
                <a:solidFill>
                  <a:schemeClr val="lt1"/>
                </a:solidFill>
              </a:rPr>
              <a:t> </a:t>
            </a:r>
            <a:r>
              <a:rPr lang="en-US" sz="1200" dirty="0" err="1">
                <a:solidFill>
                  <a:schemeClr val="lt1"/>
                </a:solidFill>
              </a:rPr>
              <a:t>vor</a:t>
            </a:r>
            <a:r>
              <a:rPr lang="en-US" sz="1200" dirty="0">
                <a:solidFill>
                  <a:schemeClr val="lt1"/>
                </a:solidFill>
              </a:rPr>
              <a:t> </a:t>
            </a:r>
            <a:r>
              <a:rPr lang="en-US" sz="1200" dirty="0" err="1">
                <a:solidFill>
                  <a:schemeClr val="lt1"/>
                </a:solidFill>
              </a:rPr>
              <a:t>einigen</a:t>
            </a:r>
            <a:r>
              <a:rPr lang="en-US" sz="1200" dirty="0">
                <a:solidFill>
                  <a:schemeClr val="lt1"/>
                </a:solidFill>
              </a:rPr>
              <a:t> </a:t>
            </a:r>
            <a:r>
              <a:rPr lang="en-US" sz="1200" dirty="0" err="1">
                <a:solidFill>
                  <a:schemeClr val="lt1"/>
                </a:solidFill>
              </a:rPr>
              <a:t>Folien</a:t>
            </a:r>
            <a:r>
              <a:rPr lang="en-US" sz="1200" dirty="0">
                <a:solidFill>
                  <a:schemeClr val="lt1"/>
                </a:solidFill>
              </a:rPr>
              <a:t> </a:t>
            </a:r>
            <a:r>
              <a:rPr lang="en-US" sz="1200" dirty="0" err="1">
                <a:solidFill>
                  <a:schemeClr val="lt1"/>
                </a:solidFill>
              </a:rPr>
              <a:t>erwähnt</a:t>
            </a:r>
            <a:r>
              <a:rPr lang="en-US" sz="1200" dirty="0">
                <a:solidFill>
                  <a:schemeClr val="lt1"/>
                </a:solidFill>
              </a:rPr>
              <a:t>, </a:t>
            </a:r>
            <a:r>
              <a:rPr lang="en-US" sz="1200" dirty="0" err="1">
                <a:solidFill>
                  <a:schemeClr val="lt1"/>
                </a:solidFill>
              </a:rPr>
              <a:t>führt</a:t>
            </a:r>
            <a:r>
              <a:rPr lang="en-US" sz="1200" dirty="0">
                <a:solidFill>
                  <a:schemeClr val="lt1"/>
                </a:solidFill>
              </a:rPr>
              <a:t> die </a:t>
            </a:r>
            <a:r>
              <a:rPr lang="en-US" sz="1200" dirty="0" err="1">
                <a:solidFill>
                  <a:schemeClr val="lt1"/>
                </a:solidFill>
              </a:rPr>
              <a:t>Aufnahme</a:t>
            </a:r>
            <a:r>
              <a:rPr lang="en-US" sz="1200" dirty="0">
                <a:solidFill>
                  <a:schemeClr val="lt1"/>
                </a:solidFill>
              </a:rPr>
              <a:t> von Wasser </a:t>
            </a:r>
            <a:r>
              <a:rPr lang="en-US" sz="1200" dirty="0" err="1">
                <a:solidFill>
                  <a:schemeClr val="lt1"/>
                </a:solidFill>
              </a:rPr>
              <a:t>dazu</a:t>
            </a:r>
            <a:r>
              <a:rPr lang="en-US" sz="1200" dirty="0">
                <a:solidFill>
                  <a:schemeClr val="lt1"/>
                </a:solidFill>
              </a:rPr>
              <a:t>, </a:t>
            </a:r>
            <a:r>
              <a:rPr lang="en-US" sz="1200" dirty="0" err="1">
                <a:solidFill>
                  <a:schemeClr val="lt1"/>
                </a:solidFill>
              </a:rPr>
              <a:t>dass</a:t>
            </a:r>
            <a:r>
              <a:rPr lang="en-US" sz="1200" dirty="0">
                <a:solidFill>
                  <a:schemeClr val="lt1"/>
                </a:solidFill>
              </a:rPr>
              <a:t> </a:t>
            </a:r>
            <a:r>
              <a:rPr lang="en-US" sz="1200" dirty="0" err="1">
                <a:solidFill>
                  <a:schemeClr val="lt1"/>
                </a:solidFill>
              </a:rPr>
              <a:t>sich</a:t>
            </a:r>
            <a:r>
              <a:rPr lang="en-US" sz="1200" dirty="0">
                <a:solidFill>
                  <a:schemeClr val="lt1"/>
                </a:solidFill>
              </a:rPr>
              <a:t> </a:t>
            </a:r>
            <a:r>
              <a:rPr lang="en-US" sz="1200" dirty="0" err="1">
                <a:solidFill>
                  <a:schemeClr val="lt1"/>
                </a:solidFill>
              </a:rPr>
              <a:t>eine</a:t>
            </a:r>
            <a:r>
              <a:rPr lang="en-US" sz="1200" dirty="0">
                <a:solidFill>
                  <a:schemeClr val="lt1"/>
                </a:solidFill>
              </a:rPr>
              <a:t> </a:t>
            </a:r>
            <a:r>
              <a:rPr lang="en-US" sz="1200" dirty="0" err="1">
                <a:solidFill>
                  <a:schemeClr val="lt1"/>
                </a:solidFill>
              </a:rPr>
              <a:t>reife</a:t>
            </a:r>
            <a:r>
              <a:rPr lang="en-US" sz="1200" dirty="0">
                <a:solidFill>
                  <a:schemeClr val="lt1"/>
                </a:solidFill>
              </a:rPr>
              <a:t> in </a:t>
            </a:r>
            <a:r>
              <a:rPr lang="en-US" sz="1200" dirty="0" err="1">
                <a:solidFill>
                  <a:schemeClr val="lt1"/>
                </a:solidFill>
              </a:rPr>
              <a:t>eine</a:t>
            </a:r>
            <a:r>
              <a:rPr lang="en-US" sz="1200" dirty="0">
                <a:solidFill>
                  <a:schemeClr val="lt1"/>
                </a:solidFill>
              </a:rPr>
              <a:t> </a:t>
            </a:r>
            <a:r>
              <a:rPr lang="en-US" sz="1200" dirty="0" err="1">
                <a:solidFill>
                  <a:schemeClr val="lt1"/>
                </a:solidFill>
              </a:rPr>
              <a:t>intumeszente</a:t>
            </a:r>
            <a:r>
              <a:rPr lang="en-US" sz="1200" dirty="0">
                <a:solidFill>
                  <a:schemeClr val="lt1"/>
                </a:solidFill>
              </a:rPr>
              <a:t> </a:t>
            </a:r>
            <a:r>
              <a:rPr lang="en-US" sz="1200" dirty="0" err="1">
                <a:solidFill>
                  <a:schemeClr val="lt1"/>
                </a:solidFill>
              </a:rPr>
              <a:t>Katarakt</a:t>
            </a:r>
            <a:r>
              <a:rPr lang="en-US" sz="1200" dirty="0">
                <a:solidFill>
                  <a:schemeClr val="lt1"/>
                </a:solidFill>
              </a:rPr>
              <a:t> </a:t>
            </a:r>
            <a:r>
              <a:rPr lang="en-US" sz="1200" dirty="0" err="1">
                <a:solidFill>
                  <a:schemeClr val="lt1"/>
                </a:solidFill>
              </a:rPr>
              <a:t>umwandelt</a:t>
            </a:r>
            <a:r>
              <a:rPr lang="en-US" sz="1200" dirty="0">
                <a:solidFill>
                  <a:schemeClr val="lt1"/>
                </a:solidFill>
              </a:rPr>
              <a:t>. </a:t>
            </a:r>
            <a:r>
              <a:rPr lang="en-US" sz="1200" dirty="0" err="1">
                <a:solidFill>
                  <a:schemeClr val="lt1"/>
                </a:solidFill>
              </a:rPr>
              <a:t>Diese</a:t>
            </a:r>
            <a:r>
              <a:rPr lang="en-US" sz="1200" dirty="0">
                <a:solidFill>
                  <a:schemeClr val="lt1"/>
                </a:solidFill>
              </a:rPr>
              <a:t> </a:t>
            </a:r>
            <a:r>
              <a:rPr lang="en-US" sz="1200" dirty="0" err="1">
                <a:solidFill>
                  <a:schemeClr val="lt1"/>
                </a:solidFill>
              </a:rPr>
              <a:t>Wasseraufnahme</a:t>
            </a:r>
            <a:r>
              <a:rPr lang="en-US" sz="1200" dirty="0">
                <a:solidFill>
                  <a:schemeClr val="lt1"/>
                </a:solidFill>
              </a:rPr>
              <a:t> </a:t>
            </a:r>
            <a:r>
              <a:rPr lang="en-US" sz="1200" dirty="0" err="1">
                <a:solidFill>
                  <a:schemeClr val="lt1"/>
                </a:solidFill>
              </a:rPr>
              <a:t>bewirkt</a:t>
            </a:r>
            <a:r>
              <a:rPr lang="en-US" sz="1200" dirty="0">
                <a:solidFill>
                  <a:schemeClr val="lt1"/>
                </a:solidFill>
              </a:rPr>
              <a:t> </a:t>
            </a:r>
            <a:r>
              <a:rPr lang="en-US" sz="1200" dirty="0" err="1">
                <a:solidFill>
                  <a:schemeClr val="lt1"/>
                </a:solidFill>
              </a:rPr>
              <a:t>eine</a:t>
            </a:r>
            <a:r>
              <a:rPr lang="en-US" sz="1200" dirty="0">
                <a:solidFill>
                  <a:schemeClr val="lt1"/>
                </a:solidFill>
              </a:rPr>
              <a:t> </a:t>
            </a:r>
            <a:r>
              <a:rPr lang="en-US" sz="1200" dirty="0" err="1">
                <a:solidFill>
                  <a:schemeClr val="lt1"/>
                </a:solidFill>
              </a:rPr>
              <a:t>Quellung</a:t>
            </a:r>
            <a:r>
              <a:rPr lang="en-US" sz="1200" dirty="0">
                <a:solidFill>
                  <a:schemeClr val="lt1"/>
                </a:solidFill>
              </a:rPr>
              <a:t> der Linse und </a:t>
            </a:r>
            <a:r>
              <a:rPr lang="en-US" sz="1200" dirty="0" err="1">
                <a:solidFill>
                  <a:schemeClr val="lt1"/>
                </a:solidFill>
              </a:rPr>
              <a:t>damit</a:t>
            </a:r>
            <a:r>
              <a:rPr lang="en-US" sz="1200" dirty="0">
                <a:solidFill>
                  <a:schemeClr val="lt1"/>
                </a:solidFill>
              </a:rPr>
              <a:t> </a:t>
            </a:r>
            <a:r>
              <a:rPr lang="en-US" sz="1200" dirty="0" err="1">
                <a:solidFill>
                  <a:schemeClr val="lt1"/>
                </a:solidFill>
              </a:rPr>
              <a:t>eine</a:t>
            </a:r>
            <a:r>
              <a:rPr lang="en-US" sz="1200" dirty="0">
                <a:solidFill>
                  <a:schemeClr val="lt1"/>
                </a:solidFill>
              </a:rPr>
              <a:t> </a:t>
            </a:r>
            <a:r>
              <a:rPr lang="en-US" sz="1200" dirty="0" err="1">
                <a:solidFill>
                  <a:schemeClr val="lt1"/>
                </a:solidFill>
              </a:rPr>
              <a:t>Zunahme</a:t>
            </a:r>
            <a:r>
              <a:rPr lang="en-US" sz="1200" dirty="0">
                <a:solidFill>
                  <a:schemeClr val="lt1"/>
                </a:solidFill>
              </a:rPr>
              <a:t> </a:t>
            </a:r>
            <a:r>
              <a:rPr lang="en-US" sz="1200" dirty="0" err="1">
                <a:solidFill>
                  <a:schemeClr val="lt1"/>
                </a:solidFill>
              </a:rPr>
              <a:t>ihres</a:t>
            </a:r>
            <a:r>
              <a:rPr lang="en-US" sz="1200" dirty="0">
                <a:solidFill>
                  <a:schemeClr val="lt1"/>
                </a:solidFill>
              </a:rPr>
              <a:t> </a:t>
            </a:r>
            <a:r>
              <a:rPr lang="en-US" sz="1200" dirty="0" err="1">
                <a:solidFill>
                  <a:schemeClr val="lt1"/>
                </a:solidFill>
              </a:rPr>
              <a:t>Volumens</a:t>
            </a:r>
            <a:r>
              <a:rPr lang="en-US" sz="1200" dirty="0">
                <a:solidFill>
                  <a:schemeClr val="lt1"/>
                </a:solidFill>
              </a:rPr>
              <a:t>.</a:t>
            </a:r>
            <a:endParaRPr sz="1200" i="1" dirty="0">
              <a:solidFill>
                <a:schemeClr val="lt1"/>
              </a:solidFill>
            </a:endParaRPr>
          </a:p>
          <a:p>
            <a:pPr marL="0" marR="0" lvl="0" indent="0" algn="l" rtl="0">
              <a:spcBef>
                <a:spcPts val="0"/>
              </a:spcBef>
              <a:spcAft>
                <a:spcPts val="0"/>
              </a:spcAft>
              <a:buNone/>
            </a:pPr>
            <a:endParaRPr sz="1600" dirty="0">
              <a:solidFill>
                <a:schemeClr val="lt1"/>
              </a:solidFill>
              <a:latin typeface="Arial"/>
              <a:ea typeface="Arial"/>
              <a:cs typeface="Arial"/>
              <a:sym typeface="Arial"/>
            </a:endParaRPr>
          </a:p>
          <a:p>
            <a:pPr marL="0" marR="0" lvl="0" indent="0" algn="l" rtl="0">
              <a:spcBef>
                <a:spcPts val="0"/>
              </a:spcBef>
              <a:spcAft>
                <a:spcPts val="0"/>
              </a:spcAft>
              <a:buNone/>
            </a:pPr>
            <a:r>
              <a:rPr lang="en-US" sz="1200" i="1" dirty="0" err="1">
                <a:solidFill>
                  <a:schemeClr val="lt1"/>
                </a:solidFill>
                <a:latin typeface="Arial"/>
                <a:ea typeface="Arial"/>
                <a:cs typeface="Arial"/>
                <a:sym typeface="Arial"/>
              </a:rPr>
              <a:t>Welche</a:t>
            </a:r>
            <a:r>
              <a:rPr lang="en-US" sz="1200" i="1" dirty="0">
                <a:solidFill>
                  <a:schemeClr val="lt1"/>
                </a:solidFill>
                <a:latin typeface="Arial"/>
                <a:ea typeface="Arial"/>
                <a:cs typeface="Arial"/>
                <a:sym typeface="Arial"/>
              </a:rPr>
              <a:t> </a:t>
            </a:r>
            <a:r>
              <a:rPr lang="en-US" sz="1200" i="1" dirty="0" err="1">
                <a:solidFill>
                  <a:schemeClr val="lt1"/>
                </a:solidFill>
                <a:latin typeface="Arial"/>
                <a:ea typeface="Arial"/>
                <a:cs typeface="Arial"/>
                <a:sym typeface="Arial"/>
              </a:rPr>
              <a:t>Auswirkungen</a:t>
            </a:r>
            <a:r>
              <a:rPr lang="en-US" sz="1200" i="1" dirty="0">
                <a:solidFill>
                  <a:schemeClr val="lt1"/>
                </a:solidFill>
                <a:latin typeface="Arial"/>
                <a:ea typeface="Arial"/>
                <a:cs typeface="Arial"/>
                <a:sym typeface="Arial"/>
              </a:rPr>
              <a:t> hat die </a:t>
            </a:r>
            <a:r>
              <a:rPr lang="en-US" sz="1200" i="1" dirty="0" err="1">
                <a:solidFill>
                  <a:schemeClr val="lt1"/>
                </a:solidFill>
                <a:latin typeface="Arial"/>
                <a:ea typeface="Arial"/>
                <a:cs typeface="Arial"/>
                <a:sym typeface="Arial"/>
              </a:rPr>
              <a:t>Schwellung</a:t>
            </a:r>
            <a:r>
              <a:rPr lang="en-US" sz="1200" i="1" dirty="0">
                <a:solidFill>
                  <a:schemeClr val="lt1"/>
                </a:solidFill>
                <a:latin typeface="Arial"/>
                <a:ea typeface="Arial"/>
                <a:cs typeface="Arial"/>
                <a:sym typeface="Arial"/>
              </a:rPr>
              <a:t> auf die </a:t>
            </a:r>
            <a:r>
              <a:rPr lang="en-US" sz="1200" i="1" dirty="0" err="1">
                <a:solidFill>
                  <a:schemeClr val="lt1"/>
                </a:solidFill>
                <a:latin typeface="Arial"/>
                <a:ea typeface="Arial"/>
                <a:cs typeface="Arial"/>
                <a:sym typeface="Arial"/>
              </a:rPr>
              <a:t>innere</a:t>
            </a:r>
            <a:r>
              <a:rPr lang="en-US" sz="1200" i="1" dirty="0">
                <a:solidFill>
                  <a:schemeClr val="lt1"/>
                </a:solidFill>
                <a:latin typeface="Arial"/>
                <a:ea typeface="Arial"/>
                <a:cs typeface="Arial"/>
                <a:sym typeface="Arial"/>
              </a:rPr>
              <a:t> Dynamik der Linse?</a:t>
            </a:r>
            <a:endParaRPr sz="1600" i="1" dirty="0">
              <a:solidFill>
                <a:srgbClr val="0070C0"/>
              </a:solidFill>
              <a:latin typeface="Arial"/>
              <a:ea typeface="Arial"/>
              <a:cs typeface="Arial"/>
              <a:sym typeface="Arial"/>
            </a:endParaRPr>
          </a:p>
          <a:p>
            <a:pPr marL="0" marR="0" lvl="0" indent="0" algn="l" rtl="0">
              <a:spcBef>
                <a:spcPts val="0"/>
              </a:spcBef>
              <a:spcAft>
                <a:spcPts val="0"/>
              </a:spcAft>
              <a:buNone/>
            </a:pPr>
            <a:r>
              <a:rPr lang="en-US" sz="1200" dirty="0">
                <a:solidFill>
                  <a:srgbClr val="0070C0"/>
                </a:solidFill>
                <a:latin typeface="Arial"/>
                <a:ea typeface="Arial"/>
                <a:cs typeface="Arial"/>
                <a:sym typeface="Arial"/>
              </a:rPr>
              <a:t>Sie </a:t>
            </a:r>
            <a:r>
              <a:rPr lang="en-US" sz="1200" dirty="0" err="1">
                <a:solidFill>
                  <a:srgbClr val="0070C0"/>
                </a:solidFill>
                <a:latin typeface="Arial"/>
                <a:ea typeface="Arial"/>
                <a:cs typeface="Arial"/>
                <a:sym typeface="Arial"/>
              </a:rPr>
              <a:t>erhöht</a:t>
            </a:r>
            <a:r>
              <a:rPr lang="en-US" sz="1200" dirty="0">
                <a:solidFill>
                  <a:srgbClr val="0070C0"/>
                </a:solidFill>
                <a:latin typeface="Arial"/>
                <a:ea typeface="Arial"/>
                <a:cs typeface="Arial"/>
                <a:sym typeface="Arial"/>
              </a:rPr>
              <a:t> den Druck </a:t>
            </a:r>
            <a:r>
              <a:rPr lang="en-US" sz="1200" dirty="0" err="1">
                <a:solidFill>
                  <a:srgbClr val="0070C0"/>
                </a:solidFill>
                <a:latin typeface="Arial"/>
                <a:ea typeface="Arial"/>
                <a:cs typeface="Arial"/>
                <a:sym typeface="Arial"/>
              </a:rPr>
              <a:t>innerhalb</a:t>
            </a:r>
            <a:r>
              <a:rPr lang="en-US" sz="1200" dirty="0">
                <a:solidFill>
                  <a:srgbClr val="0070C0"/>
                </a:solidFill>
                <a:latin typeface="Arial"/>
                <a:ea typeface="Arial"/>
                <a:cs typeface="Arial"/>
                <a:sym typeface="Arial"/>
              </a:rPr>
              <a:t> der Linse</a:t>
            </a:r>
            <a:endParaRPr dirty="0"/>
          </a:p>
        </p:txBody>
      </p:sp>
      <p:sp>
        <p:nvSpPr>
          <p:cNvPr id="2" name="Google Shape;933;p79">
            <a:extLst>
              <a:ext uri="{FF2B5EF4-FFF2-40B4-BE49-F238E27FC236}">
                <a16:creationId xmlns:a16="http://schemas.microsoft.com/office/drawing/2014/main" id="{5F18044B-D89C-C98D-9248-BB028C93EB22}"/>
              </a:ext>
            </a:extLst>
          </p:cNvPr>
          <p:cNvSpPr/>
          <p:nvPr/>
        </p:nvSpPr>
        <p:spPr>
          <a:xfrm>
            <a:off x="2472129" y="5641106"/>
            <a:ext cx="2661300" cy="6462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 name="Google Shape;850;p74">
            <a:extLst>
              <a:ext uri="{FF2B5EF4-FFF2-40B4-BE49-F238E27FC236}">
                <a16:creationId xmlns:a16="http://schemas.microsoft.com/office/drawing/2014/main" id="{D9EE7584-4E69-6A5F-090C-AC0975BE873B}"/>
              </a:ext>
            </a:extLst>
          </p:cNvPr>
          <p:cNvSpPr txBox="1"/>
          <p:nvPr/>
        </p:nvSpPr>
        <p:spPr>
          <a:xfrm>
            <a:off x="252547" y="5347787"/>
            <a:ext cx="8481900" cy="672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u="sng" dirty="0" err="1">
                <a:solidFill>
                  <a:srgbClr val="BFBFBF"/>
                </a:solidFill>
                <a:latin typeface="Arial"/>
                <a:ea typeface="Arial"/>
                <a:cs typeface="Arial"/>
                <a:sym typeface="Arial"/>
              </a:rPr>
              <a:t>Beachten</a:t>
            </a:r>
            <a:r>
              <a:rPr lang="en-US" sz="1200" i="1" u="sng" dirty="0">
                <a:solidFill>
                  <a:srgbClr val="BFBFBF"/>
                </a:solidFill>
                <a:latin typeface="Arial"/>
                <a:ea typeface="Arial"/>
                <a:cs typeface="Arial"/>
                <a:sym typeface="Arial"/>
              </a:rPr>
              <a:t> Sie die </a:t>
            </a:r>
            <a:r>
              <a:rPr lang="en-US" sz="1200" i="1" u="sng" dirty="0" err="1">
                <a:solidFill>
                  <a:srgbClr val="BFBFBF"/>
                </a:solidFill>
                <a:latin typeface="Arial"/>
                <a:ea typeface="Arial"/>
                <a:cs typeface="Arial"/>
                <a:sym typeface="Arial"/>
              </a:rPr>
              <a:t>Stadien</a:t>
            </a:r>
            <a:r>
              <a:rPr lang="en-US" sz="1200" i="1" u="sng" dirty="0">
                <a:solidFill>
                  <a:srgbClr val="BFBFBF"/>
                </a:solidFill>
                <a:latin typeface="Arial"/>
                <a:ea typeface="Arial"/>
                <a:cs typeface="Arial"/>
                <a:sym typeface="Arial"/>
              </a:rPr>
              <a:t>:</a:t>
            </a:r>
            <a:endParaRPr dirty="0"/>
          </a:p>
          <a:p>
            <a:pPr marL="0" marR="0" lvl="0" indent="0" algn="l" rtl="0">
              <a:spcBef>
                <a:spcPts val="0"/>
              </a:spcBef>
              <a:spcAft>
                <a:spcPts val="0"/>
              </a:spcAft>
              <a:buNone/>
            </a:pPr>
            <a:endParaRPr sz="1800" i="1" u="sng" dirty="0">
              <a:solidFill>
                <a:schemeClr val="dk1"/>
              </a:solidFill>
              <a:latin typeface="Arial"/>
              <a:ea typeface="Arial"/>
              <a:cs typeface="Arial"/>
              <a:sym typeface="Arial"/>
            </a:endParaRPr>
          </a:p>
          <a:p>
            <a:pPr marL="0" marR="0" lvl="0" indent="0" algn="l" rtl="0">
              <a:spcBef>
                <a:spcPts val="0"/>
              </a:spcBef>
              <a:spcAft>
                <a:spcPts val="0"/>
              </a:spcAft>
              <a:buNone/>
            </a:pPr>
            <a:r>
              <a:rPr lang="en-US" sz="1200" dirty="0">
                <a:solidFill>
                  <a:srgbClr val="0000FF"/>
                </a:solidFill>
              </a:rPr>
              <a:t>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dirty="0" err="1">
                <a:solidFill>
                  <a:srgbClr val="0000FF"/>
                </a:solidFill>
              </a:rPr>
              <a:t>I</a:t>
            </a:r>
            <a:r>
              <a:rPr lang="en-US" sz="1200" dirty="0" err="1">
                <a:solidFill>
                  <a:srgbClr val="0000FF"/>
                </a:solidFill>
                <a:latin typeface="Arial"/>
                <a:ea typeface="Arial"/>
                <a:cs typeface="Arial"/>
                <a:sym typeface="Arial"/>
              </a:rPr>
              <a:t>ntumeszente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dirty="0">
                <a:solidFill>
                  <a:srgbClr val="0000FF"/>
                </a:solidFill>
              </a:rPr>
              <a:t>H</a:t>
            </a:r>
            <a:r>
              <a:rPr lang="en-US" sz="1200" dirty="0">
                <a:solidFill>
                  <a:srgbClr val="0000FF"/>
                </a:solidFill>
                <a:latin typeface="Arial"/>
                <a:ea typeface="Arial"/>
                <a:cs typeface="Arial"/>
                <a:sym typeface="Arial"/>
              </a:rPr>
              <a:t>yper</a:t>
            </a:r>
            <a:r>
              <a:rPr lang="en-US" sz="1200" dirty="0">
                <a:solidFill>
                  <a:srgbClr val="0000FF"/>
                </a:solidFill>
              </a:rPr>
              <a:t>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endParaRPr dirty="0"/>
          </a:p>
        </p:txBody>
      </p:sp>
      <p:sp>
        <p:nvSpPr>
          <p:cNvPr id="4" name="Google Shape;851;p74">
            <a:extLst>
              <a:ext uri="{FF2B5EF4-FFF2-40B4-BE49-F238E27FC236}">
                <a16:creationId xmlns:a16="http://schemas.microsoft.com/office/drawing/2014/main" id="{B2FCD71B-9E7A-0484-4C2C-08252DF1ADF8}"/>
              </a:ext>
            </a:extLst>
          </p:cNvPr>
          <p:cNvSpPr/>
          <p:nvPr/>
        </p:nvSpPr>
        <p:spPr>
          <a:xfrm>
            <a:off x="1930165" y="5781638"/>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 name="Google Shape;852;p74">
            <a:extLst>
              <a:ext uri="{FF2B5EF4-FFF2-40B4-BE49-F238E27FC236}">
                <a16:creationId xmlns:a16="http://schemas.microsoft.com/office/drawing/2014/main" id="{36BE1D21-7A88-04C4-E60F-DDA30A7F17F9}"/>
              </a:ext>
            </a:extLst>
          </p:cNvPr>
          <p:cNvSpPr/>
          <p:nvPr/>
        </p:nvSpPr>
        <p:spPr>
          <a:xfrm>
            <a:off x="5387641" y="5775988"/>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972"/>
        <p:cNvGrpSpPr/>
        <p:nvPr/>
      </p:nvGrpSpPr>
      <p:grpSpPr>
        <a:xfrm>
          <a:off x="0" y="0"/>
          <a:ext cx="0" cy="0"/>
          <a:chOff x="0" y="0"/>
          <a:chExt cx="0" cy="0"/>
        </a:xfrm>
      </p:grpSpPr>
      <p:sp>
        <p:nvSpPr>
          <p:cNvPr id="973" name="Google Shape;973;p82"/>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a:t>
            </a:r>
            <a:r>
              <a:rPr lang="en-US" sz="1200" b="1">
                <a:solidFill>
                  <a:srgbClr val="BFBFBF"/>
                </a:solidFill>
              </a:rPr>
              <a:t>maturer/hypermaturer</a:t>
            </a:r>
            <a:r>
              <a:rPr lang="en-US" sz="1200">
                <a:solidFill>
                  <a:srgbClr val="BFBFBF"/>
                </a:solidFill>
              </a:rPr>
              <a:t> </a:t>
            </a:r>
            <a:r>
              <a:rPr lang="en-US" sz="1200" b="1">
                <a:solidFill>
                  <a:srgbClr val="BFBFBF"/>
                </a:solidFill>
              </a:rPr>
              <a:t>Katarakt</a:t>
            </a:r>
            <a:r>
              <a:rPr lang="en-US" sz="1200">
                <a:solidFill>
                  <a:srgbClr val="BFBFBF"/>
                </a:solidFill>
              </a:rPr>
              <a:t>: phakolytisches Glaukom</a:t>
            </a:r>
            <a:endParaRPr sz="1200">
              <a:solidFill>
                <a:srgbClr val="BFBFBF"/>
              </a:solidFill>
            </a:endParaRPr>
          </a:p>
        </p:txBody>
      </p:sp>
      <p:sp>
        <p:nvSpPr>
          <p:cNvPr id="974" name="Google Shape;974;p82"/>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975" name="Google Shape;975;p8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82</a:t>
            </a:fld>
            <a:endParaRPr sz="1000" b="0" i="0" u="none" strike="noStrike" cap="none">
              <a:solidFill>
                <a:srgbClr val="000000"/>
              </a:solidFill>
              <a:latin typeface="Arial"/>
              <a:ea typeface="Arial"/>
              <a:cs typeface="Arial"/>
              <a:sym typeface="Arial"/>
            </a:endParaRPr>
          </a:p>
        </p:txBody>
      </p:sp>
      <p:sp>
        <p:nvSpPr>
          <p:cNvPr id="977" name="Google Shape;977;p82"/>
          <p:cNvSpPr txBox="1"/>
          <p:nvPr/>
        </p:nvSpPr>
        <p:spPr>
          <a:xfrm>
            <a:off x="1247361" y="3299791"/>
            <a:ext cx="6914000" cy="206210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BFBFBF"/>
                </a:solidFill>
                <a:latin typeface="Arial"/>
                <a:ea typeface="Arial"/>
                <a:cs typeface="Arial"/>
                <a:sym typeface="Arial"/>
              </a:rPr>
              <a:t>Was ist eine </a:t>
            </a:r>
            <a:r>
              <a:rPr lang="en-US" sz="1200" b="1">
                <a:solidFill>
                  <a:srgbClr val="BFBFBF"/>
                </a:solidFill>
                <a:latin typeface="Arial"/>
                <a:ea typeface="Arial"/>
                <a:cs typeface="Arial"/>
                <a:sym typeface="Arial"/>
              </a:rPr>
              <a:t>reife Katarakt</a:t>
            </a:r>
            <a:r>
              <a:rPr lang="en-US" sz="1200" i="1">
                <a:solidFill>
                  <a:srgbClr val="BFBFBF"/>
                </a:solidFill>
                <a:latin typeface="Arial"/>
                <a:ea typeface="Arial"/>
                <a:cs typeface="Arial"/>
                <a:sym typeface="Arial"/>
              </a:rPr>
              <a:t>?</a:t>
            </a:r>
            <a:endParaRPr/>
          </a:p>
          <a:p>
            <a:pPr marL="0" marR="0" lvl="0" indent="0" algn="l" rtl="0">
              <a:spcBef>
                <a:spcPts val="0"/>
              </a:spcBef>
              <a:spcAft>
                <a:spcPts val="0"/>
              </a:spcAft>
              <a:buNone/>
            </a:pPr>
            <a:r>
              <a:rPr lang="en-US" sz="1200">
                <a:solidFill>
                  <a:srgbClr val="BFBFBF"/>
                </a:solidFill>
                <a:latin typeface="Arial"/>
                <a:ea typeface="Arial"/>
                <a:cs typeface="Arial"/>
                <a:sym typeface="Arial"/>
              </a:rPr>
              <a:t>Ein  kortikaler  Katarakt, der so weit fortgeschritten ist, dass er die gesamte Linsenrinde  betrifft</a:t>
            </a:r>
            <a:endParaRPr/>
          </a:p>
          <a:p>
            <a:pPr marL="0" marR="0" lvl="0" indent="0" algn="l" rtl="0">
              <a:spcBef>
                <a:spcPts val="0"/>
              </a:spcBef>
              <a:spcAft>
                <a:spcPts val="0"/>
              </a:spcAft>
              <a:buNone/>
            </a:pPr>
            <a:endParaRPr sz="1600">
              <a:solidFill>
                <a:srgbClr val="BFBFBF"/>
              </a:solidFill>
              <a:latin typeface="Arial"/>
              <a:ea typeface="Arial"/>
              <a:cs typeface="Arial"/>
              <a:sym typeface="Arial"/>
            </a:endParaRPr>
          </a:p>
          <a:p>
            <a:pPr marL="0" marR="0" lvl="0" indent="0" algn="l" rtl="0">
              <a:spcBef>
                <a:spcPts val="0"/>
              </a:spcBef>
              <a:spcAft>
                <a:spcPts val="0"/>
              </a:spcAft>
              <a:buNone/>
            </a:pPr>
            <a:r>
              <a:rPr lang="en-US" sz="1200" i="1">
                <a:solidFill>
                  <a:srgbClr val="BFBFBF"/>
                </a:solidFill>
                <a:latin typeface="Arial"/>
                <a:ea typeface="Arial"/>
                <a:cs typeface="Arial"/>
                <a:sym typeface="Arial"/>
              </a:rPr>
              <a:t>Was ist ein </a:t>
            </a:r>
            <a:r>
              <a:rPr lang="en-US" sz="1200">
                <a:solidFill>
                  <a:srgbClr val="BFBFBF"/>
                </a:solidFill>
                <a:latin typeface="Arial"/>
                <a:ea typeface="Arial"/>
                <a:cs typeface="Arial"/>
                <a:sym typeface="Arial"/>
              </a:rPr>
              <a:t>hyperreifer Katarakt</a:t>
            </a:r>
            <a:r>
              <a:rPr lang="en-US" sz="1200" i="1">
                <a:solidFill>
                  <a:srgbClr val="BFBFBF"/>
                </a:solidFill>
                <a:latin typeface="Arial"/>
                <a:ea typeface="Arial"/>
                <a:cs typeface="Arial"/>
                <a:sym typeface="Arial"/>
              </a:rPr>
              <a:t>?</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Reife Katarakte können </a:t>
            </a:r>
            <a:r>
              <a:rPr lang="en-US" sz="1200" b="1">
                <a:solidFill>
                  <a:srgbClr val="0000FF"/>
                </a:solidFill>
                <a:latin typeface="Arial"/>
                <a:ea typeface="Arial"/>
                <a:cs typeface="Arial"/>
                <a:sym typeface="Arial"/>
              </a:rPr>
              <a:t>Wasser aufnehmen </a:t>
            </a:r>
            <a:r>
              <a:rPr lang="en-US" sz="1200">
                <a:solidFill>
                  <a:srgbClr val="0000FF"/>
                </a:solidFill>
                <a:latin typeface="Arial"/>
                <a:ea typeface="Arial"/>
                <a:cs typeface="Arial"/>
                <a:sym typeface="Arial"/>
              </a:rPr>
              <a:t>und sich so in einen </a:t>
            </a:r>
            <a:r>
              <a:rPr lang="en-US" sz="1200" b="1" i="1">
                <a:solidFill>
                  <a:srgbClr val="0000FF"/>
                </a:solidFill>
                <a:latin typeface="Arial"/>
                <a:ea typeface="Arial"/>
                <a:cs typeface="Arial"/>
                <a:sym typeface="Arial"/>
              </a:rPr>
              <a:t>intumeszenten  kortikalen Katarakt </a:t>
            </a:r>
            <a:r>
              <a:rPr lang="en-US" sz="1200">
                <a:solidFill>
                  <a:srgbClr val="0000FF"/>
                </a:solidFill>
                <a:latin typeface="Arial"/>
                <a:ea typeface="Arial"/>
                <a:cs typeface="Arial"/>
                <a:sym typeface="Arial"/>
              </a:rPr>
              <a:t>verwandeln</a:t>
            </a:r>
            <a:r>
              <a:rPr lang="en-US" sz="1200">
                <a:solidFill>
                  <a:srgbClr val="BFBFBF"/>
                </a:solidFill>
                <a:latin typeface="Arial"/>
                <a:ea typeface="Arial"/>
                <a:cs typeface="Arial"/>
                <a:sym typeface="Arial"/>
              </a:rPr>
              <a:t>. Ein </a:t>
            </a:r>
            <a:r>
              <a:rPr lang="en-US" sz="1200" b="1" i="1">
                <a:solidFill>
                  <a:srgbClr val="BFBFBF"/>
                </a:solidFill>
                <a:latin typeface="Arial"/>
                <a:ea typeface="Arial"/>
                <a:cs typeface="Arial"/>
                <a:sym typeface="Arial"/>
              </a:rPr>
              <a:t>hyperreifer Katarakt </a:t>
            </a:r>
            <a:r>
              <a:rPr lang="en-US" sz="1200">
                <a:solidFill>
                  <a:srgbClr val="BFBFBF"/>
                </a:solidFill>
                <a:latin typeface="Arial"/>
                <a:ea typeface="Arial"/>
                <a:cs typeface="Arial"/>
                <a:sym typeface="Arial"/>
              </a:rPr>
              <a:t>entsteht, wenn ein intumeszenter Katarakt beginnt, Wasser und denaturierte Proteine durch seine intakte vordere Kapsel abzusondern. </a:t>
            </a:r>
            <a:endParaRPr/>
          </a:p>
        </p:txBody>
      </p:sp>
      <p:sp>
        <p:nvSpPr>
          <p:cNvPr id="979" name="Google Shape;979;p82"/>
          <p:cNvSpPr txBox="1">
            <a:spLocks noGrp="1"/>
          </p:cNvSpPr>
          <p:nvPr>
            <p:ph type="title"/>
          </p:nvPr>
        </p:nvSpPr>
        <p:spPr>
          <a:xfrm>
            <a:off x="457200" y="122250"/>
            <a:ext cx="633300" cy="639900"/>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A</a:t>
            </a:r>
            <a:endParaRPr dirty="0"/>
          </a:p>
        </p:txBody>
      </p:sp>
      <p:sp>
        <p:nvSpPr>
          <p:cNvPr id="981" name="Google Shape;981;p82"/>
          <p:cNvSpPr txBox="1"/>
          <p:nvPr/>
        </p:nvSpPr>
        <p:spPr>
          <a:xfrm>
            <a:off x="302451" y="3419643"/>
            <a:ext cx="8539200" cy="17496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F7F7F"/>
                </a:solidFill>
              </a:rPr>
              <a:t>Alle drei Formen stellen in einem frühen, entscheidenden Schritt der Kataraktoperation eine besondere Herausforderung dar. Um welchen Operationsschritt handelt es sich, und worin besteht die Herausforderung?</a:t>
            </a:r>
            <a:endParaRPr>
              <a:solidFill>
                <a:srgbClr val="7F7F7F"/>
              </a:solidFill>
            </a:endParaRPr>
          </a:p>
          <a:p>
            <a:pPr marL="0" lvl="0" indent="0" algn="l" rtl="0">
              <a:spcBef>
                <a:spcPts val="0"/>
              </a:spcBef>
              <a:spcAft>
                <a:spcPts val="0"/>
              </a:spcAft>
              <a:buClr>
                <a:schemeClr val="dk1"/>
              </a:buClr>
              <a:buFont typeface="Arial"/>
              <a:buNone/>
            </a:pPr>
            <a:r>
              <a:rPr lang="en-US" sz="1200">
                <a:solidFill>
                  <a:srgbClr val="7F7F7F"/>
                </a:solidFill>
              </a:rPr>
              <a:t>Bei allen drei Stadien ist der Rotreflex vollständig aufgehoben. Da die meisten Kataraktchirurgen diesen jedoch zur Darstellung der vorderen Linsenkapsel während der Kapsulorhexis nutzen, kann dieser Operationsschritt nicht in konventioneller Weise durchgeführt werden.</a:t>
            </a:r>
            <a:endParaRPr sz="1200" i="1">
              <a:solidFill>
                <a:srgbClr val="7F7F7F"/>
              </a:solidFill>
            </a:endParaRPr>
          </a:p>
          <a:p>
            <a:pPr marL="0" lvl="0" indent="0" algn="l" rtl="0">
              <a:spcBef>
                <a:spcPts val="0"/>
              </a:spcBef>
              <a:spcAft>
                <a:spcPts val="0"/>
              </a:spcAft>
              <a:buClr>
                <a:schemeClr val="dk1"/>
              </a:buClr>
              <a:buFont typeface="Arial"/>
              <a:buNone/>
            </a:pPr>
            <a:endParaRPr sz="1600" i="1">
              <a:solidFill>
                <a:srgbClr val="7F7F7F"/>
              </a:solidFill>
            </a:endParaRPr>
          </a:p>
          <a:p>
            <a:pPr marL="0" lvl="0" indent="0" algn="l" rtl="0">
              <a:spcBef>
                <a:spcPts val="0"/>
              </a:spcBef>
              <a:spcAft>
                <a:spcPts val="0"/>
              </a:spcAft>
              <a:buClr>
                <a:schemeClr val="dk1"/>
              </a:buClr>
              <a:buFont typeface="Arial"/>
              <a:buNone/>
            </a:pPr>
            <a:r>
              <a:rPr lang="en-US" sz="1200" i="1">
                <a:solidFill>
                  <a:srgbClr val="7F7F7F"/>
                </a:solidFill>
              </a:rPr>
              <a:t>Welche Maßnahme ergreifen die meisten Operateure, um die Durchführung der Kapsulorhexis in diesen Fällen zu erleichtern?</a:t>
            </a:r>
            <a:endParaRPr sz="1200" i="1">
              <a:solidFill>
                <a:srgbClr val="7F7F7F"/>
              </a:solidFill>
            </a:endParaRPr>
          </a:p>
          <a:p>
            <a:pPr marL="0" lvl="0" indent="0" algn="l" rtl="0">
              <a:spcBef>
                <a:spcPts val="0"/>
              </a:spcBef>
              <a:spcAft>
                <a:spcPts val="0"/>
              </a:spcAft>
              <a:buClr>
                <a:schemeClr val="dk1"/>
              </a:buClr>
              <a:buFont typeface="Arial"/>
              <a:buNone/>
            </a:pPr>
            <a:r>
              <a:rPr lang="en-US" sz="1200">
                <a:solidFill>
                  <a:srgbClr val="7F7F7F"/>
                </a:solidFill>
              </a:rPr>
              <a:t>Sie färben die vordere Linsenkapsel mit Trypanblau.</a:t>
            </a:r>
            <a:endParaRPr sz="1200" i="1">
              <a:solidFill>
                <a:srgbClr val="7F7F7F"/>
              </a:solidFill>
            </a:endParaRPr>
          </a:p>
        </p:txBody>
      </p:sp>
      <p:sp>
        <p:nvSpPr>
          <p:cNvPr id="982" name="Google Shape;982;p82"/>
          <p:cNvSpPr txBox="1"/>
          <p:nvPr/>
        </p:nvSpPr>
        <p:spPr>
          <a:xfrm>
            <a:off x="795129" y="2690144"/>
            <a:ext cx="7553700" cy="1564800"/>
          </a:xfrm>
          <a:prstGeom prst="rect">
            <a:avLst/>
          </a:prstGeom>
          <a:solidFill>
            <a:srgbClr val="0070C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a:solidFill>
                  <a:schemeClr val="lt1"/>
                </a:solidFill>
              </a:rPr>
              <a:t>Lassen Sie </a:t>
            </a:r>
            <a:r>
              <a:rPr lang="en-US" sz="1200" i="1" dirty="0" err="1">
                <a:solidFill>
                  <a:schemeClr val="lt1"/>
                </a:solidFill>
              </a:rPr>
              <a:t>uns</a:t>
            </a:r>
            <a:r>
              <a:rPr lang="en-US" sz="1200" i="1" dirty="0">
                <a:solidFill>
                  <a:schemeClr val="lt1"/>
                </a:solidFill>
              </a:rPr>
              <a:t> die </a:t>
            </a:r>
            <a:r>
              <a:rPr lang="en-US" sz="1200" dirty="0" err="1">
                <a:solidFill>
                  <a:schemeClr val="lt1"/>
                </a:solidFill>
              </a:rPr>
              <a:t>intumeszente</a:t>
            </a:r>
            <a:r>
              <a:rPr lang="en-US" sz="1200" dirty="0">
                <a:solidFill>
                  <a:schemeClr val="lt1"/>
                </a:solidFill>
              </a:rPr>
              <a:t> </a:t>
            </a:r>
            <a:r>
              <a:rPr lang="en-US" sz="1200" dirty="0" err="1">
                <a:solidFill>
                  <a:schemeClr val="lt1"/>
                </a:solidFill>
              </a:rPr>
              <a:t>Katarakt</a:t>
            </a:r>
            <a:r>
              <a:rPr lang="en-US" sz="1200" dirty="0">
                <a:solidFill>
                  <a:schemeClr val="lt1"/>
                </a:solidFill>
              </a:rPr>
              <a:t> </a:t>
            </a:r>
            <a:r>
              <a:rPr lang="en-US" sz="1200" i="1" dirty="0" err="1">
                <a:solidFill>
                  <a:schemeClr val="lt1"/>
                </a:solidFill>
              </a:rPr>
              <a:t>kurz</a:t>
            </a:r>
            <a:r>
              <a:rPr lang="en-US" sz="1200" i="1" dirty="0">
                <a:solidFill>
                  <a:schemeClr val="lt1"/>
                </a:solidFill>
              </a:rPr>
              <a:t> </a:t>
            </a:r>
            <a:r>
              <a:rPr lang="en-US" sz="1200" i="1" dirty="0" err="1">
                <a:solidFill>
                  <a:schemeClr val="lt1"/>
                </a:solidFill>
              </a:rPr>
              <a:t>näher</a:t>
            </a:r>
            <a:r>
              <a:rPr lang="en-US" sz="1200" i="1" dirty="0">
                <a:solidFill>
                  <a:schemeClr val="lt1"/>
                </a:solidFill>
              </a:rPr>
              <a:t> </a:t>
            </a:r>
            <a:r>
              <a:rPr lang="en-US" sz="1200" i="1" dirty="0" err="1">
                <a:solidFill>
                  <a:schemeClr val="lt1"/>
                </a:solidFill>
              </a:rPr>
              <a:t>betrachten</a:t>
            </a:r>
            <a:r>
              <a:rPr lang="en-US" sz="1200" i="1" dirty="0">
                <a:solidFill>
                  <a:schemeClr val="lt1"/>
                </a:solidFill>
              </a:rPr>
              <a:t>. Was </a:t>
            </a:r>
            <a:r>
              <a:rPr lang="en-US" sz="1200" i="1" dirty="0" err="1">
                <a:solidFill>
                  <a:schemeClr val="lt1"/>
                </a:solidFill>
              </a:rPr>
              <a:t>bedeutet</a:t>
            </a:r>
            <a:r>
              <a:rPr lang="en-US" sz="1200" i="1" dirty="0">
                <a:solidFill>
                  <a:schemeClr val="lt1"/>
                </a:solidFill>
              </a:rPr>
              <a:t> in </a:t>
            </a:r>
            <a:r>
              <a:rPr lang="en-US" sz="1200" i="1" dirty="0" err="1">
                <a:solidFill>
                  <a:schemeClr val="lt1"/>
                </a:solidFill>
              </a:rPr>
              <a:t>diesem</a:t>
            </a:r>
            <a:r>
              <a:rPr lang="en-US" sz="1200" i="1" dirty="0">
                <a:solidFill>
                  <a:schemeClr val="lt1"/>
                </a:solidFill>
              </a:rPr>
              <a:t> </a:t>
            </a:r>
            <a:r>
              <a:rPr lang="en-US" sz="1200" i="1" dirty="0" err="1">
                <a:solidFill>
                  <a:schemeClr val="lt1"/>
                </a:solidFill>
              </a:rPr>
              <a:t>Zusammenhang</a:t>
            </a:r>
            <a:r>
              <a:rPr lang="en-US" sz="1200" i="1" dirty="0">
                <a:solidFill>
                  <a:schemeClr val="lt1"/>
                </a:solidFill>
              </a:rPr>
              <a:t> </a:t>
            </a:r>
            <a:r>
              <a:rPr lang="en-US" sz="1200" dirty="0">
                <a:solidFill>
                  <a:schemeClr val="lt1"/>
                </a:solidFill>
              </a:rPr>
              <a:t>„</a:t>
            </a:r>
            <a:r>
              <a:rPr lang="en-US" sz="1200" i="1" dirty="0" err="1">
                <a:solidFill>
                  <a:schemeClr val="lt1"/>
                </a:solidFill>
              </a:rPr>
              <a:t>intumeszent</a:t>
            </a:r>
            <a:r>
              <a:rPr lang="en-US" sz="1200" dirty="0">
                <a:solidFill>
                  <a:schemeClr val="lt1"/>
                </a:solidFill>
              </a:rPr>
              <a:t>“</a:t>
            </a:r>
            <a:r>
              <a:rPr lang="en-US" sz="1200" i="1" dirty="0">
                <a:solidFill>
                  <a:schemeClr val="lt1"/>
                </a:solidFill>
              </a:rPr>
              <a:t>?</a:t>
            </a:r>
            <a:endParaRPr dirty="0">
              <a:solidFill>
                <a:schemeClr val="lt1"/>
              </a:solidFill>
            </a:endParaRPr>
          </a:p>
          <a:p>
            <a:pPr marL="0" lvl="0" indent="0" algn="l" rtl="0">
              <a:spcBef>
                <a:spcPts val="0"/>
              </a:spcBef>
              <a:spcAft>
                <a:spcPts val="0"/>
              </a:spcAft>
              <a:buClr>
                <a:schemeClr val="dk1"/>
              </a:buClr>
              <a:buFont typeface="Arial"/>
              <a:buNone/>
            </a:pPr>
            <a:r>
              <a:rPr lang="en-US" sz="1200" dirty="0">
                <a:solidFill>
                  <a:schemeClr val="lt1"/>
                </a:solidFill>
              </a:rPr>
              <a:t>Es </a:t>
            </a:r>
            <a:r>
              <a:rPr lang="en-US" sz="1200" dirty="0" err="1">
                <a:solidFill>
                  <a:schemeClr val="lt1"/>
                </a:solidFill>
              </a:rPr>
              <a:t>bedeutet</a:t>
            </a:r>
            <a:r>
              <a:rPr lang="en-US" sz="1200" dirty="0">
                <a:solidFill>
                  <a:schemeClr val="lt1"/>
                </a:solidFill>
              </a:rPr>
              <a:t> „</a:t>
            </a:r>
            <a:r>
              <a:rPr lang="en-US" sz="1200" dirty="0" err="1">
                <a:solidFill>
                  <a:schemeClr val="lt1"/>
                </a:solidFill>
              </a:rPr>
              <a:t>aufgequollen</a:t>
            </a:r>
            <a:r>
              <a:rPr lang="en-US" sz="1200" dirty="0">
                <a:solidFill>
                  <a:schemeClr val="lt1"/>
                </a:solidFill>
              </a:rPr>
              <a:t>“. Wie </a:t>
            </a:r>
            <a:r>
              <a:rPr lang="en-US" sz="1200" dirty="0" err="1">
                <a:solidFill>
                  <a:schemeClr val="lt1"/>
                </a:solidFill>
              </a:rPr>
              <a:t>bereits</a:t>
            </a:r>
            <a:r>
              <a:rPr lang="en-US" sz="1200" dirty="0">
                <a:solidFill>
                  <a:schemeClr val="lt1"/>
                </a:solidFill>
              </a:rPr>
              <a:t> </a:t>
            </a:r>
            <a:r>
              <a:rPr lang="en-US" sz="1200" dirty="0" err="1">
                <a:solidFill>
                  <a:schemeClr val="lt1"/>
                </a:solidFill>
              </a:rPr>
              <a:t>vor</a:t>
            </a:r>
            <a:r>
              <a:rPr lang="en-US" sz="1200" dirty="0">
                <a:solidFill>
                  <a:schemeClr val="lt1"/>
                </a:solidFill>
              </a:rPr>
              <a:t> </a:t>
            </a:r>
            <a:r>
              <a:rPr lang="en-US" sz="1200" dirty="0" err="1">
                <a:solidFill>
                  <a:schemeClr val="lt1"/>
                </a:solidFill>
              </a:rPr>
              <a:t>einigen</a:t>
            </a:r>
            <a:r>
              <a:rPr lang="en-US" sz="1200" dirty="0">
                <a:solidFill>
                  <a:schemeClr val="lt1"/>
                </a:solidFill>
              </a:rPr>
              <a:t> </a:t>
            </a:r>
            <a:r>
              <a:rPr lang="en-US" sz="1200" dirty="0" err="1">
                <a:solidFill>
                  <a:schemeClr val="lt1"/>
                </a:solidFill>
              </a:rPr>
              <a:t>Folien</a:t>
            </a:r>
            <a:r>
              <a:rPr lang="en-US" sz="1200" dirty="0">
                <a:solidFill>
                  <a:schemeClr val="lt1"/>
                </a:solidFill>
              </a:rPr>
              <a:t> </a:t>
            </a:r>
            <a:r>
              <a:rPr lang="en-US" sz="1200" dirty="0" err="1">
                <a:solidFill>
                  <a:schemeClr val="lt1"/>
                </a:solidFill>
              </a:rPr>
              <a:t>erwähnt</a:t>
            </a:r>
            <a:r>
              <a:rPr lang="en-US" sz="1200" dirty="0">
                <a:solidFill>
                  <a:schemeClr val="lt1"/>
                </a:solidFill>
              </a:rPr>
              <a:t>, </a:t>
            </a:r>
            <a:r>
              <a:rPr lang="en-US" sz="1200" dirty="0" err="1">
                <a:solidFill>
                  <a:schemeClr val="lt1"/>
                </a:solidFill>
              </a:rPr>
              <a:t>führt</a:t>
            </a:r>
            <a:r>
              <a:rPr lang="en-US" sz="1200" dirty="0">
                <a:solidFill>
                  <a:schemeClr val="lt1"/>
                </a:solidFill>
              </a:rPr>
              <a:t> die </a:t>
            </a:r>
            <a:r>
              <a:rPr lang="en-US" sz="1200" dirty="0" err="1">
                <a:solidFill>
                  <a:schemeClr val="lt1"/>
                </a:solidFill>
              </a:rPr>
              <a:t>Aufnahme</a:t>
            </a:r>
            <a:r>
              <a:rPr lang="en-US" sz="1200" dirty="0">
                <a:solidFill>
                  <a:schemeClr val="lt1"/>
                </a:solidFill>
              </a:rPr>
              <a:t> von Wasser </a:t>
            </a:r>
            <a:r>
              <a:rPr lang="en-US" sz="1200" dirty="0" err="1">
                <a:solidFill>
                  <a:schemeClr val="lt1"/>
                </a:solidFill>
              </a:rPr>
              <a:t>dazu</a:t>
            </a:r>
            <a:r>
              <a:rPr lang="en-US" sz="1200" dirty="0">
                <a:solidFill>
                  <a:schemeClr val="lt1"/>
                </a:solidFill>
              </a:rPr>
              <a:t>, </a:t>
            </a:r>
            <a:r>
              <a:rPr lang="en-US" sz="1200" dirty="0" err="1">
                <a:solidFill>
                  <a:schemeClr val="lt1"/>
                </a:solidFill>
              </a:rPr>
              <a:t>dass</a:t>
            </a:r>
            <a:r>
              <a:rPr lang="en-US" sz="1200" dirty="0">
                <a:solidFill>
                  <a:schemeClr val="lt1"/>
                </a:solidFill>
              </a:rPr>
              <a:t> </a:t>
            </a:r>
            <a:r>
              <a:rPr lang="en-US" sz="1200" dirty="0" err="1">
                <a:solidFill>
                  <a:schemeClr val="lt1"/>
                </a:solidFill>
              </a:rPr>
              <a:t>sich</a:t>
            </a:r>
            <a:r>
              <a:rPr lang="en-US" sz="1200" dirty="0">
                <a:solidFill>
                  <a:schemeClr val="lt1"/>
                </a:solidFill>
              </a:rPr>
              <a:t> </a:t>
            </a:r>
            <a:r>
              <a:rPr lang="en-US" sz="1200" dirty="0" err="1">
                <a:solidFill>
                  <a:schemeClr val="lt1"/>
                </a:solidFill>
              </a:rPr>
              <a:t>eine</a:t>
            </a:r>
            <a:r>
              <a:rPr lang="en-US" sz="1200" dirty="0">
                <a:solidFill>
                  <a:schemeClr val="lt1"/>
                </a:solidFill>
              </a:rPr>
              <a:t> </a:t>
            </a:r>
            <a:r>
              <a:rPr lang="en-US" sz="1200" dirty="0" err="1">
                <a:solidFill>
                  <a:schemeClr val="lt1"/>
                </a:solidFill>
              </a:rPr>
              <a:t>reife</a:t>
            </a:r>
            <a:r>
              <a:rPr lang="en-US" sz="1200" dirty="0">
                <a:solidFill>
                  <a:schemeClr val="lt1"/>
                </a:solidFill>
              </a:rPr>
              <a:t> in </a:t>
            </a:r>
            <a:r>
              <a:rPr lang="en-US" sz="1200" dirty="0" err="1">
                <a:solidFill>
                  <a:schemeClr val="lt1"/>
                </a:solidFill>
              </a:rPr>
              <a:t>eine</a:t>
            </a:r>
            <a:r>
              <a:rPr lang="en-US" sz="1200" dirty="0">
                <a:solidFill>
                  <a:schemeClr val="lt1"/>
                </a:solidFill>
              </a:rPr>
              <a:t> </a:t>
            </a:r>
            <a:r>
              <a:rPr lang="en-US" sz="1200" dirty="0" err="1">
                <a:solidFill>
                  <a:schemeClr val="lt1"/>
                </a:solidFill>
              </a:rPr>
              <a:t>intumeszente</a:t>
            </a:r>
            <a:r>
              <a:rPr lang="en-US" sz="1200" dirty="0">
                <a:solidFill>
                  <a:schemeClr val="lt1"/>
                </a:solidFill>
              </a:rPr>
              <a:t> </a:t>
            </a:r>
            <a:r>
              <a:rPr lang="en-US" sz="1200" dirty="0" err="1">
                <a:solidFill>
                  <a:schemeClr val="lt1"/>
                </a:solidFill>
              </a:rPr>
              <a:t>Katarakt</a:t>
            </a:r>
            <a:r>
              <a:rPr lang="en-US" sz="1200" dirty="0">
                <a:solidFill>
                  <a:schemeClr val="lt1"/>
                </a:solidFill>
              </a:rPr>
              <a:t> </a:t>
            </a:r>
            <a:r>
              <a:rPr lang="en-US" sz="1200" dirty="0" err="1">
                <a:solidFill>
                  <a:schemeClr val="lt1"/>
                </a:solidFill>
              </a:rPr>
              <a:t>umwandelt</a:t>
            </a:r>
            <a:r>
              <a:rPr lang="en-US" sz="1200" dirty="0">
                <a:solidFill>
                  <a:schemeClr val="lt1"/>
                </a:solidFill>
              </a:rPr>
              <a:t>. </a:t>
            </a:r>
            <a:r>
              <a:rPr lang="en-US" sz="1200" dirty="0" err="1">
                <a:solidFill>
                  <a:schemeClr val="lt1"/>
                </a:solidFill>
              </a:rPr>
              <a:t>Diese</a:t>
            </a:r>
            <a:r>
              <a:rPr lang="en-US" sz="1200" dirty="0">
                <a:solidFill>
                  <a:schemeClr val="lt1"/>
                </a:solidFill>
              </a:rPr>
              <a:t> </a:t>
            </a:r>
            <a:r>
              <a:rPr lang="en-US" sz="1200" dirty="0" err="1">
                <a:solidFill>
                  <a:schemeClr val="lt1"/>
                </a:solidFill>
              </a:rPr>
              <a:t>Wasseraufnahme</a:t>
            </a:r>
            <a:r>
              <a:rPr lang="en-US" sz="1200" dirty="0">
                <a:solidFill>
                  <a:schemeClr val="lt1"/>
                </a:solidFill>
              </a:rPr>
              <a:t> </a:t>
            </a:r>
            <a:r>
              <a:rPr lang="en-US" sz="1200" dirty="0" err="1">
                <a:solidFill>
                  <a:schemeClr val="lt1"/>
                </a:solidFill>
              </a:rPr>
              <a:t>bewirkt</a:t>
            </a:r>
            <a:r>
              <a:rPr lang="en-US" sz="1200" dirty="0">
                <a:solidFill>
                  <a:schemeClr val="lt1"/>
                </a:solidFill>
              </a:rPr>
              <a:t> </a:t>
            </a:r>
            <a:r>
              <a:rPr lang="en-US" sz="1200" dirty="0" err="1">
                <a:solidFill>
                  <a:schemeClr val="lt1"/>
                </a:solidFill>
              </a:rPr>
              <a:t>eine</a:t>
            </a:r>
            <a:r>
              <a:rPr lang="en-US" sz="1200" dirty="0">
                <a:solidFill>
                  <a:schemeClr val="lt1"/>
                </a:solidFill>
              </a:rPr>
              <a:t> </a:t>
            </a:r>
            <a:r>
              <a:rPr lang="en-US" sz="1200" dirty="0" err="1">
                <a:solidFill>
                  <a:schemeClr val="lt1"/>
                </a:solidFill>
              </a:rPr>
              <a:t>Quellung</a:t>
            </a:r>
            <a:r>
              <a:rPr lang="en-US" sz="1200" dirty="0">
                <a:solidFill>
                  <a:schemeClr val="lt1"/>
                </a:solidFill>
              </a:rPr>
              <a:t> der Linse und </a:t>
            </a:r>
            <a:r>
              <a:rPr lang="en-US" sz="1200" dirty="0" err="1">
                <a:solidFill>
                  <a:schemeClr val="lt1"/>
                </a:solidFill>
              </a:rPr>
              <a:t>damit</a:t>
            </a:r>
            <a:r>
              <a:rPr lang="en-US" sz="1200" dirty="0">
                <a:solidFill>
                  <a:schemeClr val="lt1"/>
                </a:solidFill>
              </a:rPr>
              <a:t> </a:t>
            </a:r>
            <a:r>
              <a:rPr lang="en-US" sz="1200" dirty="0" err="1">
                <a:solidFill>
                  <a:schemeClr val="lt1"/>
                </a:solidFill>
              </a:rPr>
              <a:t>eine</a:t>
            </a:r>
            <a:r>
              <a:rPr lang="en-US" sz="1200" dirty="0">
                <a:solidFill>
                  <a:schemeClr val="lt1"/>
                </a:solidFill>
              </a:rPr>
              <a:t> </a:t>
            </a:r>
            <a:r>
              <a:rPr lang="en-US" sz="1200" dirty="0" err="1">
                <a:solidFill>
                  <a:schemeClr val="lt1"/>
                </a:solidFill>
              </a:rPr>
              <a:t>Zunahme</a:t>
            </a:r>
            <a:r>
              <a:rPr lang="en-US" sz="1200" dirty="0">
                <a:solidFill>
                  <a:schemeClr val="lt1"/>
                </a:solidFill>
              </a:rPr>
              <a:t> </a:t>
            </a:r>
            <a:r>
              <a:rPr lang="en-US" sz="1200" dirty="0" err="1">
                <a:solidFill>
                  <a:schemeClr val="lt1"/>
                </a:solidFill>
              </a:rPr>
              <a:t>ihres</a:t>
            </a:r>
            <a:r>
              <a:rPr lang="en-US" sz="1200" dirty="0">
                <a:solidFill>
                  <a:schemeClr val="lt1"/>
                </a:solidFill>
              </a:rPr>
              <a:t> </a:t>
            </a:r>
            <a:r>
              <a:rPr lang="en-US" sz="1200" dirty="0" err="1">
                <a:solidFill>
                  <a:schemeClr val="lt1"/>
                </a:solidFill>
              </a:rPr>
              <a:t>Volumens</a:t>
            </a:r>
            <a:r>
              <a:rPr lang="en-US" sz="1200" dirty="0">
                <a:solidFill>
                  <a:schemeClr val="lt1"/>
                </a:solidFill>
              </a:rPr>
              <a:t>.</a:t>
            </a:r>
            <a:endParaRPr sz="1200" i="1" dirty="0">
              <a:solidFill>
                <a:schemeClr val="lt1"/>
              </a:solidFill>
            </a:endParaRPr>
          </a:p>
          <a:p>
            <a:pPr marL="0" lvl="0" indent="0" algn="l" rtl="0">
              <a:spcBef>
                <a:spcPts val="0"/>
              </a:spcBef>
              <a:spcAft>
                <a:spcPts val="0"/>
              </a:spcAft>
              <a:buClr>
                <a:schemeClr val="dk1"/>
              </a:buClr>
              <a:buFont typeface="Arial"/>
              <a:buNone/>
            </a:pPr>
            <a:endParaRPr sz="1600" dirty="0">
              <a:solidFill>
                <a:schemeClr val="lt1"/>
              </a:solidFill>
            </a:endParaRPr>
          </a:p>
          <a:p>
            <a:pPr marL="0" lvl="0" indent="0" algn="l" rtl="0">
              <a:spcBef>
                <a:spcPts val="0"/>
              </a:spcBef>
              <a:spcAft>
                <a:spcPts val="0"/>
              </a:spcAft>
              <a:buClr>
                <a:schemeClr val="dk1"/>
              </a:buClr>
              <a:buFont typeface="Arial"/>
              <a:buNone/>
            </a:pPr>
            <a:r>
              <a:rPr lang="en-US" sz="1200" i="1" dirty="0" err="1">
                <a:solidFill>
                  <a:schemeClr val="lt1"/>
                </a:solidFill>
              </a:rPr>
              <a:t>Welche</a:t>
            </a:r>
            <a:r>
              <a:rPr lang="en-US" sz="1200" i="1" dirty="0">
                <a:solidFill>
                  <a:schemeClr val="lt1"/>
                </a:solidFill>
              </a:rPr>
              <a:t> </a:t>
            </a:r>
            <a:r>
              <a:rPr lang="en-US" sz="1200" i="1" dirty="0" err="1">
                <a:solidFill>
                  <a:schemeClr val="lt1"/>
                </a:solidFill>
              </a:rPr>
              <a:t>Auswirkungen</a:t>
            </a:r>
            <a:r>
              <a:rPr lang="en-US" sz="1200" i="1" dirty="0">
                <a:solidFill>
                  <a:schemeClr val="lt1"/>
                </a:solidFill>
              </a:rPr>
              <a:t> hat die </a:t>
            </a:r>
            <a:r>
              <a:rPr lang="en-US" sz="1200" i="1" dirty="0" err="1">
                <a:solidFill>
                  <a:schemeClr val="lt1"/>
                </a:solidFill>
              </a:rPr>
              <a:t>Schwellung</a:t>
            </a:r>
            <a:r>
              <a:rPr lang="en-US" sz="1200" i="1" dirty="0">
                <a:solidFill>
                  <a:schemeClr val="lt1"/>
                </a:solidFill>
              </a:rPr>
              <a:t> auf die </a:t>
            </a:r>
            <a:r>
              <a:rPr lang="en-US" sz="1200" i="1" dirty="0" err="1">
                <a:solidFill>
                  <a:schemeClr val="lt1"/>
                </a:solidFill>
              </a:rPr>
              <a:t>innere</a:t>
            </a:r>
            <a:r>
              <a:rPr lang="en-US" sz="1200" i="1" dirty="0">
                <a:solidFill>
                  <a:schemeClr val="lt1"/>
                </a:solidFill>
              </a:rPr>
              <a:t> Dynamik der Linse?</a:t>
            </a:r>
            <a:endParaRPr sz="1200" i="1" dirty="0">
              <a:solidFill>
                <a:schemeClr val="lt1"/>
              </a:solidFill>
            </a:endParaRPr>
          </a:p>
          <a:p>
            <a:pPr marL="0" marR="0" lvl="0" indent="0" algn="l" rtl="0">
              <a:spcBef>
                <a:spcPts val="0"/>
              </a:spcBef>
              <a:spcAft>
                <a:spcPts val="0"/>
              </a:spcAft>
              <a:buNone/>
            </a:pPr>
            <a:r>
              <a:rPr lang="en-US" sz="1200" dirty="0">
                <a:solidFill>
                  <a:schemeClr val="lt1"/>
                </a:solidFill>
              </a:rPr>
              <a:t>Sie </a:t>
            </a:r>
            <a:r>
              <a:rPr lang="en-US" sz="1200" dirty="0" err="1">
                <a:solidFill>
                  <a:schemeClr val="lt1"/>
                </a:solidFill>
              </a:rPr>
              <a:t>erhöht</a:t>
            </a:r>
            <a:r>
              <a:rPr lang="en-US" sz="1200" dirty="0">
                <a:solidFill>
                  <a:schemeClr val="lt1"/>
                </a:solidFill>
              </a:rPr>
              <a:t> den Druck </a:t>
            </a:r>
            <a:r>
              <a:rPr lang="en-US" sz="1200" dirty="0" err="1">
                <a:solidFill>
                  <a:schemeClr val="lt1"/>
                </a:solidFill>
              </a:rPr>
              <a:t>innerhalb</a:t>
            </a:r>
            <a:r>
              <a:rPr lang="en-US" sz="1200" dirty="0">
                <a:solidFill>
                  <a:schemeClr val="lt1"/>
                </a:solidFill>
              </a:rPr>
              <a:t> der Linse.</a:t>
            </a:r>
            <a:endParaRPr dirty="0">
              <a:solidFill>
                <a:schemeClr val="lt1"/>
              </a:solidFill>
            </a:endParaRPr>
          </a:p>
        </p:txBody>
      </p:sp>
      <p:sp>
        <p:nvSpPr>
          <p:cNvPr id="2" name="Google Shape;933;p79">
            <a:extLst>
              <a:ext uri="{FF2B5EF4-FFF2-40B4-BE49-F238E27FC236}">
                <a16:creationId xmlns:a16="http://schemas.microsoft.com/office/drawing/2014/main" id="{D85AC703-CBC6-9E4D-5740-7883ED0B21F0}"/>
              </a:ext>
            </a:extLst>
          </p:cNvPr>
          <p:cNvSpPr/>
          <p:nvPr/>
        </p:nvSpPr>
        <p:spPr>
          <a:xfrm>
            <a:off x="2472129" y="5641106"/>
            <a:ext cx="2661300" cy="6462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 name="Google Shape;850;p74">
            <a:extLst>
              <a:ext uri="{FF2B5EF4-FFF2-40B4-BE49-F238E27FC236}">
                <a16:creationId xmlns:a16="http://schemas.microsoft.com/office/drawing/2014/main" id="{2B99BB0C-271B-55A6-D7BC-5FCE781FB2A0}"/>
              </a:ext>
            </a:extLst>
          </p:cNvPr>
          <p:cNvSpPr txBox="1"/>
          <p:nvPr/>
        </p:nvSpPr>
        <p:spPr>
          <a:xfrm>
            <a:off x="252547" y="5347787"/>
            <a:ext cx="8481900" cy="672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u="sng" dirty="0" err="1">
                <a:solidFill>
                  <a:srgbClr val="BFBFBF"/>
                </a:solidFill>
                <a:latin typeface="Arial"/>
                <a:ea typeface="Arial"/>
                <a:cs typeface="Arial"/>
                <a:sym typeface="Arial"/>
              </a:rPr>
              <a:t>Beachten</a:t>
            </a:r>
            <a:r>
              <a:rPr lang="en-US" sz="1200" i="1" u="sng" dirty="0">
                <a:solidFill>
                  <a:srgbClr val="BFBFBF"/>
                </a:solidFill>
                <a:latin typeface="Arial"/>
                <a:ea typeface="Arial"/>
                <a:cs typeface="Arial"/>
                <a:sym typeface="Arial"/>
              </a:rPr>
              <a:t> Sie die </a:t>
            </a:r>
            <a:r>
              <a:rPr lang="en-US" sz="1200" i="1" u="sng" dirty="0" err="1">
                <a:solidFill>
                  <a:srgbClr val="BFBFBF"/>
                </a:solidFill>
                <a:latin typeface="Arial"/>
                <a:ea typeface="Arial"/>
                <a:cs typeface="Arial"/>
                <a:sym typeface="Arial"/>
              </a:rPr>
              <a:t>Stadien</a:t>
            </a:r>
            <a:r>
              <a:rPr lang="en-US" sz="1200" i="1" u="sng" dirty="0">
                <a:solidFill>
                  <a:srgbClr val="BFBFBF"/>
                </a:solidFill>
                <a:latin typeface="Arial"/>
                <a:ea typeface="Arial"/>
                <a:cs typeface="Arial"/>
                <a:sym typeface="Arial"/>
              </a:rPr>
              <a:t>:</a:t>
            </a:r>
            <a:endParaRPr dirty="0"/>
          </a:p>
          <a:p>
            <a:pPr marL="0" marR="0" lvl="0" indent="0" algn="l" rtl="0">
              <a:spcBef>
                <a:spcPts val="0"/>
              </a:spcBef>
              <a:spcAft>
                <a:spcPts val="0"/>
              </a:spcAft>
              <a:buNone/>
            </a:pPr>
            <a:endParaRPr sz="1800" i="1" u="sng" dirty="0">
              <a:solidFill>
                <a:schemeClr val="dk1"/>
              </a:solidFill>
              <a:latin typeface="Arial"/>
              <a:ea typeface="Arial"/>
              <a:cs typeface="Arial"/>
              <a:sym typeface="Arial"/>
            </a:endParaRPr>
          </a:p>
          <a:p>
            <a:pPr marL="0" marR="0" lvl="0" indent="0" algn="l" rtl="0">
              <a:spcBef>
                <a:spcPts val="0"/>
              </a:spcBef>
              <a:spcAft>
                <a:spcPts val="0"/>
              </a:spcAft>
              <a:buNone/>
            </a:pPr>
            <a:r>
              <a:rPr lang="en-US" sz="1200" dirty="0">
                <a:solidFill>
                  <a:srgbClr val="0000FF"/>
                </a:solidFill>
              </a:rPr>
              <a:t>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dirty="0" err="1">
                <a:solidFill>
                  <a:srgbClr val="0000FF"/>
                </a:solidFill>
              </a:rPr>
              <a:t>I</a:t>
            </a:r>
            <a:r>
              <a:rPr lang="en-US" sz="1200" dirty="0" err="1">
                <a:solidFill>
                  <a:srgbClr val="0000FF"/>
                </a:solidFill>
                <a:latin typeface="Arial"/>
                <a:ea typeface="Arial"/>
                <a:cs typeface="Arial"/>
                <a:sym typeface="Arial"/>
              </a:rPr>
              <a:t>ntumeszente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dirty="0">
                <a:solidFill>
                  <a:srgbClr val="0000FF"/>
                </a:solidFill>
              </a:rPr>
              <a:t>H</a:t>
            </a:r>
            <a:r>
              <a:rPr lang="en-US" sz="1200" dirty="0">
                <a:solidFill>
                  <a:srgbClr val="0000FF"/>
                </a:solidFill>
                <a:latin typeface="Arial"/>
                <a:ea typeface="Arial"/>
                <a:cs typeface="Arial"/>
                <a:sym typeface="Arial"/>
              </a:rPr>
              <a:t>yper</a:t>
            </a:r>
            <a:r>
              <a:rPr lang="en-US" sz="1200" dirty="0">
                <a:solidFill>
                  <a:srgbClr val="0000FF"/>
                </a:solidFill>
              </a:rPr>
              <a:t>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endParaRPr dirty="0"/>
          </a:p>
        </p:txBody>
      </p:sp>
      <p:sp>
        <p:nvSpPr>
          <p:cNvPr id="4" name="Google Shape;851;p74">
            <a:extLst>
              <a:ext uri="{FF2B5EF4-FFF2-40B4-BE49-F238E27FC236}">
                <a16:creationId xmlns:a16="http://schemas.microsoft.com/office/drawing/2014/main" id="{E52C582A-668F-3B81-0B8A-5FD4C102485E}"/>
              </a:ext>
            </a:extLst>
          </p:cNvPr>
          <p:cNvSpPr/>
          <p:nvPr/>
        </p:nvSpPr>
        <p:spPr>
          <a:xfrm>
            <a:off x="1930165" y="5781638"/>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 name="Google Shape;852;p74">
            <a:extLst>
              <a:ext uri="{FF2B5EF4-FFF2-40B4-BE49-F238E27FC236}">
                <a16:creationId xmlns:a16="http://schemas.microsoft.com/office/drawing/2014/main" id="{7616CED3-16BF-8175-0767-D446BD78D736}"/>
              </a:ext>
            </a:extLst>
          </p:cNvPr>
          <p:cNvSpPr/>
          <p:nvPr/>
        </p:nvSpPr>
        <p:spPr>
          <a:xfrm>
            <a:off x="5387641" y="5775988"/>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989"/>
        <p:cNvGrpSpPr/>
        <p:nvPr/>
      </p:nvGrpSpPr>
      <p:grpSpPr>
        <a:xfrm>
          <a:off x="0" y="0"/>
          <a:ext cx="0" cy="0"/>
          <a:chOff x="0" y="0"/>
          <a:chExt cx="0" cy="0"/>
        </a:xfrm>
      </p:grpSpPr>
      <p:sp>
        <p:nvSpPr>
          <p:cNvPr id="990" name="Google Shape;990;p83"/>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a:t>
            </a:r>
            <a:r>
              <a:rPr lang="en-US" sz="1200" b="1">
                <a:solidFill>
                  <a:srgbClr val="BFBFBF"/>
                </a:solidFill>
              </a:rPr>
              <a:t>maturer/hypermaturer</a:t>
            </a:r>
            <a:r>
              <a:rPr lang="en-US" sz="1200">
                <a:solidFill>
                  <a:srgbClr val="BFBFBF"/>
                </a:solidFill>
              </a:rPr>
              <a:t> </a:t>
            </a:r>
            <a:r>
              <a:rPr lang="en-US" sz="1200" b="1">
                <a:solidFill>
                  <a:srgbClr val="BFBFBF"/>
                </a:solidFill>
              </a:rPr>
              <a:t>Katarakt</a:t>
            </a:r>
            <a:r>
              <a:rPr lang="en-US" sz="1200">
                <a:solidFill>
                  <a:srgbClr val="BFBFBF"/>
                </a:solidFill>
              </a:rPr>
              <a:t>: phakolytisches Glaukom</a:t>
            </a:r>
            <a:endParaRPr sz="1200">
              <a:solidFill>
                <a:srgbClr val="BFBFBF"/>
              </a:solidFill>
            </a:endParaRPr>
          </a:p>
        </p:txBody>
      </p:sp>
      <p:sp>
        <p:nvSpPr>
          <p:cNvPr id="991" name="Google Shape;991;p83"/>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992" name="Google Shape;992;p8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83</a:t>
            </a:fld>
            <a:endParaRPr sz="1000" b="0" i="0" u="none" strike="noStrike" cap="none">
              <a:solidFill>
                <a:srgbClr val="000000"/>
              </a:solidFill>
              <a:latin typeface="Arial"/>
              <a:ea typeface="Arial"/>
              <a:cs typeface="Arial"/>
              <a:sym typeface="Arial"/>
            </a:endParaRPr>
          </a:p>
        </p:txBody>
      </p:sp>
      <p:sp>
        <p:nvSpPr>
          <p:cNvPr id="994" name="Google Shape;994;p83"/>
          <p:cNvSpPr txBox="1"/>
          <p:nvPr/>
        </p:nvSpPr>
        <p:spPr>
          <a:xfrm>
            <a:off x="1247361" y="3299791"/>
            <a:ext cx="6914000" cy="206210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BFBFBF"/>
                </a:solidFill>
                <a:latin typeface="Arial"/>
                <a:ea typeface="Arial"/>
                <a:cs typeface="Arial"/>
                <a:sym typeface="Arial"/>
              </a:rPr>
              <a:t>Was ist eine </a:t>
            </a:r>
            <a:r>
              <a:rPr lang="en-US" sz="1200" b="1">
                <a:solidFill>
                  <a:srgbClr val="BFBFBF"/>
                </a:solidFill>
                <a:latin typeface="Arial"/>
                <a:ea typeface="Arial"/>
                <a:cs typeface="Arial"/>
                <a:sym typeface="Arial"/>
              </a:rPr>
              <a:t>reife Katarakt</a:t>
            </a:r>
            <a:r>
              <a:rPr lang="en-US" sz="1200" i="1">
                <a:solidFill>
                  <a:srgbClr val="BFBFBF"/>
                </a:solidFill>
                <a:latin typeface="Arial"/>
                <a:ea typeface="Arial"/>
                <a:cs typeface="Arial"/>
                <a:sym typeface="Arial"/>
              </a:rPr>
              <a:t>?</a:t>
            </a:r>
            <a:endParaRPr/>
          </a:p>
          <a:p>
            <a:pPr marL="0" marR="0" lvl="0" indent="0" algn="l" rtl="0">
              <a:spcBef>
                <a:spcPts val="0"/>
              </a:spcBef>
              <a:spcAft>
                <a:spcPts val="0"/>
              </a:spcAft>
              <a:buNone/>
            </a:pPr>
            <a:r>
              <a:rPr lang="en-US" sz="1200">
                <a:solidFill>
                  <a:srgbClr val="BFBFBF"/>
                </a:solidFill>
                <a:latin typeface="Arial"/>
                <a:ea typeface="Arial"/>
                <a:cs typeface="Arial"/>
                <a:sym typeface="Arial"/>
              </a:rPr>
              <a:t>Ein  kortikaler  Katarakt, der so weit fortgeschritten ist, dass er die gesamte Linsenrinde  betrifft</a:t>
            </a:r>
            <a:endParaRPr/>
          </a:p>
          <a:p>
            <a:pPr marL="0" marR="0" lvl="0" indent="0" algn="l" rtl="0">
              <a:spcBef>
                <a:spcPts val="0"/>
              </a:spcBef>
              <a:spcAft>
                <a:spcPts val="0"/>
              </a:spcAft>
              <a:buNone/>
            </a:pPr>
            <a:endParaRPr sz="1600">
              <a:solidFill>
                <a:srgbClr val="BFBFBF"/>
              </a:solidFill>
              <a:latin typeface="Arial"/>
              <a:ea typeface="Arial"/>
              <a:cs typeface="Arial"/>
              <a:sym typeface="Arial"/>
            </a:endParaRPr>
          </a:p>
          <a:p>
            <a:pPr marL="0" marR="0" lvl="0" indent="0" algn="l" rtl="0">
              <a:spcBef>
                <a:spcPts val="0"/>
              </a:spcBef>
              <a:spcAft>
                <a:spcPts val="0"/>
              </a:spcAft>
              <a:buNone/>
            </a:pPr>
            <a:r>
              <a:rPr lang="en-US" sz="1200" i="1">
                <a:solidFill>
                  <a:srgbClr val="BFBFBF"/>
                </a:solidFill>
                <a:latin typeface="Arial"/>
                <a:ea typeface="Arial"/>
                <a:cs typeface="Arial"/>
                <a:sym typeface="Arial"/>
              </a:rPr>
              <a:t>Was ist eine </a:t>
            </a:r>
            <a:r>
              <a:rPr lang="en-US" sz="1200">
                <a:solidFill>
                  <a:srgbClr val="BFBFBF"/>
                </a:solidFill>
                <a:latin typeface="Arial"/>
                <a:ea typeface="Arial"/>
                <a:cs typeface="Arial"/>
                <a:sym typeface="Arial"/>
              </a:rPr>
              <a:t>hyperreife Katarakt</a:t>
            </a:r>
            <a:r>
              <a:rPr lang="en-US" sz="1200" i="1">
                <a:solidFill>
                  <a:srgbClr val="BFBFBF"/>
                </a:solidFill>
                <a:latin typeface="Arial"/>
                <a:ea typeface="Arial"/>
                <a:cs typeface="Arial"/>
                <a:sym typeface="Arial"/>
              </a:rPr>
              <a:t>?</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Reife Katarakte können </a:t>
            </a:r>
            <a:r>
              <a:rPr lang="en-US" sz="1200" b="1">
                <a:solidFill>
                  <a:srgbClr val="0000FF"/>
                </a:solidFill>
                <a:latin typeface="Arial"/>
                <a:ea typeface="Arial"/>
                <a:cs typeface="Arial"/>
                <a:sym typeface="Arial"/>
              </a:rPr>
              <a:t>Wasser aufnehmen </a:t>
            </a:r>
            <a:r>
              <a:rPr lang="en-US" sz="1200">
                <a:solidFill>
                  <a:srgbClr val="0000FF"/>
                </a:solidFill>
                <a:latin typeface="Arial"/>
                <a:ea typeface="Arial"/>
                <a:cs typeface="Arial"/>
                <a:sym typeface="Arial"/>
              </a:rPr>
              <a:t>und sich so in einen </a:t>
            </a:r>
            <a:r>
              <a:rPr lang="en-US" sz="1200" b="1" i="1">
                <a:solidFill>
                  <a:srgbClr val="0000FF"/>
                </a:solidFill>
                <a:latin typeface="Arial"/>
                <a:ea typeface="Arial"/>
                <a:cs typeface="Arial"/>
                <a:sym typeface="Arial"/>
              </a:rPr>
              <a:t>intumeszenten  Kortikalkatarakt </a:t>
            </a:r>
            <a:r>
              <a:rPr lang="en-US" sz="1200">
                <a:solidFill>
                  <a:srgbClr val="0000FF"/>
                </a:solidFill>
                <a:latin typeface="Arial"/>
                <a:ea typeface="Arial"/>
                <a:cs typeface="Arial"/>
                <a:sym typeface="Arial"/>
              </a:rPr>
              <a:t>verwandeln</a:t>
            </a:r>
            <a:r>
              <a:rPr lang="en-US" sz="1200">
                <a:solidFill>
                  <a:srgbClr val="BFBFBF"/>
                </a:solidFill>
                <a:latin typeface="Arial"/>
                <a:ea typeface="Arial"/>
                <a:cs typeface="Arial"/>
                <a:sym typeface="Arial"/>
              </a:rPr>
              <a:t>. Ein </a:t>
            </a:r>
            <a:r>
              <a:rPr lang="en-US" sz="1200" b="1" i="1">
                <a:solidFill>
                  <a:srgbClr val="BFBFBF"/>
                </a:solidFill>
                <a:latin typeface="Arial"/>
                <a:ea typeface="Arial"/>
                <a:cs typeface="Arial"/>
                <a:sym typeface="Arial"/>
              </a:rPr>
              <a:t>hyperreifer Katarakt </a:t>
            </a:r>
            <a:r>
              <a:rPr lang="en-US" sz="1200">
                <a:solidFill>
                  <a:srgbClr val="BFBFBF"/>
                </a:solidFill>
                <a:latin typeface="Arial"/>
                <a:ea typeface="Arial"/>
                <a:cs typeface="Arial"/>
                <a:sym typeface="Arial"/>
              </a:rPr>
              <a:t>entsteht, wenn ein intumeszenter Katarakt beginnt, Wasser und denaturierte Proteine durch seine intakte vordere Kapsel abzusondern. </a:t>
            </a:r>
            <a:endParaRPr/>
          </a:p>
        </p:txBody>
      </p:sp>
      <p:sp>
        <p:nvSpPr>
          <p:cNvPr id="996" name="Google Shape;996;p83"/>
          <p:cNvSpPr txBox="1">
            <a:spLocks noGrp="1"/>
          </p:cNvSpPr>
          <p:nvPr>
            <p:ph type="title"/>
          </p:nvPr>
        </p:nvSpPr>
        <p:spPr>
          <a:xfrm>
            <a:off x="457200" y="122250"/>
            <a:ext cx="790200" cy="639900"/>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F</a:t>
            </a:r>
            <a:endParaRPr dirty="0"/>
          </a:p>
        </p:txBody>
      </p:sp>
      <p:sp>
        <p:nvSpPr>
          <p:cNvPr id="998" name="Google Shape;998;p83"/>
          <p:cNvSpPr txBox="1"/>
          <p:nvPr/>
        </p:nvSpPr>
        <p:spPr>
          <a:xfrm>
            <a:off x="302451" y="3419643"/>
            <a:ext cx="8539200" cy="17496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F7F7F"/>
                </a:solidFill>
              </a:rPr>
              <a:t>Alle drei Formen stellen in einem frühen, entscheidenden Schritt der Kataraktoperation eine besondere Herausforderung dar. Um welchen Operationsschritt handelt es sich, und worin besteht die Herausforderung?</a:t>
            </a:r>
            <a:endParaRPr>
              <a:solidFill>
                <a:srgbClr val="7F7F7F"/>
              </a:solidFill>
            </a:endParaRPr>
          </a:p>
          <a:p>
            <a:pPr marL="0" lvl="0" indent="0" algn="l" rtl="0">
              <a:spcBef>
                <a:spcPts val="0"/>
              </a:spcBef>
              <a:spcAft>
                <a:spcPts val="0"/>
              </a:spcAft>
              <a:buClr>
                <a:schemeClr val="dk1"/>
              </a:buClr>
              <a:buFont typeface="Arial"/>
              <a:buNone/>
            </a:pPr>
            <a:r>
              <a:rPr lang="en-US" sz="1200">
                <a:solidFill>
                  <a:srgbClr val="7F7F7F"/>
                </a:solidFill>
              </a:rPr>
              <a:t>Bei allen drei Stadien ist der Rotreflex vollständig aufgehoben. Da die meisten Kataraktchirurgen diesen jedoch zur Darstellung der vorderen Linsenkapsel während der Kapsulorhexis nutzen, kann dieser Operationsschritt nicht in konventioneller Weise durchgeführt werden.</a:t>
            </a:r>
            <a:endParaRPr sz="1200" i="1">
              <a:solidFill>
                <a:srgbClr val="7F7F7F"/>
              </a:solidFill>
            </a:endParaRPr>
          </a:p>
          <a:p>
            <a:pPr marL="0" lvl="0" indent="0" algn="l" rtl="0">
              <a:spcBef>
                <a:spcPts val="0"/>
              </a:spcBef>
              <a:spcAft>
                <a:spcPts val="0"/>
              </a:spcAft>
              <a:buClr>
                <a:schemeClr val="dk1"/>
              </a:buClr>
              <a:buFont typeface="Arial"/>
              <a:buNone/>
            </a:pPr>
            <a:endParaRPr sz="1600" i="1">
              <a:solidFill>
                <a:srgbClr val="7F7F7F"/>
              </a:solidFill>
            </a:endParaRPr>
          </a:p>
          <a:p>
            <a:pPr marL="0" lvl="0" indent="0" algn="l" rtl="0">
              <a:spcBef>
                <a:spcPts val="0"/>
              </a:spcBef>
              <a:spcAft>
                <a:spcPts val="0"/>
              </a:spcAft>
              <a:buClr>
                <a:schemeClr val="dk1"/>
              </a:buClr>
              <a:buFont typeface="Arial"/>
              <a:buNone/>
            </a:pPr>
            <a:r>
              <a:rPr lang="en-US" sz="1200" i="1">
                <a:solidFill>
                  <a:srgbClr val="7F7F7F"/>
                </a:solidFill>
              </a:rPr>
              <a:t>Welche Maßnahme ergreifen die meisten Operateure, um die Durchführung der Kapsulorhexis in diesen Fällen zu erleichtern?</a:t>
            </a:r>
            <a:endParaRPr sz="1200" i="1">
              <a:solidFill>
                <a:srgbClr val="7F7F7F"/>
              </a:solidFill>
            </a:endParaRPr>
          </a:p>
          <a:p>
            <a:pPr marL="0" lvl="0" indent="0" algn="l" rtl="0">
              <a:spcBef>
                <a:spcPts val="0"/>
              </a:spcBef>
              <a:spcAft>
                <a:spcPts val="0"/>
              </a:spcAft>
              <a:buClr>
                <a:schemeClr val="dk1"/>
              </a:buClr>
              <a:buFont typeface="Arial"/>
              <a:buNone/>
            </a:pPr>
            <a:r>
              <a:rPr lang="en-US" sz="1200">
                <a:solidFill>
                  <a:srgbClr val="7F7F7F"/>
                </a:solidFill>
              </a:rPr>
              <a:t>Sie färben die vordere Linsenkapsel mit Trypanblau.</a:t>
            </a:r>
            <a:endParaRPr sz="1200" i="1">
              <a:solidFill>
                <a:srgbClr val="7F7F7F"/>
              </a:solidFill>
            </a:endParaRPr>
          </a:p>
        </p:txBody>
      </p:sp>
      <p:sp>
        <p:nvSpPr>
          <p:cNvPr id="999" name="Google Shape;999;p83"/>
          <p:cNvSpPr txBox="1"/>
          <p:nvPr/>
        </p:nvSpPr>
        <p:spPr>
          <a:xfrm>
            <a:off x="795129" y="2690144"/>
            <a:ext cx="7553700" cy="1564800"/>
          </a:xfrm>
          <a:prstGeom prst="rect">
            <a:avLst/>
          </a:prstGeom>
          <a:solidFill>
            <a:srgbClr val="0070C0"/>
          </a:solidFill>
          <a:ln>
            <a:noFill/>
          </a:ln>
        </p:spPr>
        <p:txBody>
          <a:bodyPr spcFirstLastPara="1" wrap="square" lIns="25400" tIns="12700" rIns="25400" bIns="12700" anchor="t" anchorCtr="0">
            <a:spAutoFit/>
          </a:bodyPr>
          <a:lstStyle/>
          <a:p>
            <a:pPr marL="0" lvl="0" indent="0" algn="l" rtl="0">
              <a:spcBef>
                <a:spcPts val="0"/>
              </a:spcBef>
              <a:spcAft>
                <a:spcPts val="0"/>
              </a:spcAft>
              <a:buNone/>
            </a:pPr>
            <a:r>
              <a:rPr lang="en-US" sz="1200" i="1">
                <a:solidFill>
                  <a:srgbClr val="595959"/>
                </a:solidFill>
              </a:rPr>
              <a:t>Lassen Sie uns die </a:t>
            </a:r>
            <a:r>
              <a:rPr lang="en-US" sz="1200">
                <a:solidFill>
                  <a:srgbClr val="595959"/>
                </a:solidFill>
              </a:rPr>
              <a:t>intumeszente Katarakt </a:t>
            </a:r>
            <a:r>
              <a:rPr lang="en-US" sz="1200" i="1">
                <a:solidFill>
                  <a:srgbClr val="595959"/>
                </a:solidFill>
              </a:rPr>
              <a:t>kurz näher betrachten. Was bedeutet in diesem Zusammenhang </a:t>
            </a:r>
            <a:r>
              <a:rPr lang="en-US" sz="1200">
                <a:solidFill>
                  <a:srgbClr val="595959"/>
                </a:solidFill>
              </a:rPr>
              <a:t>„</a:t>
            </a:r>
            <a:r>
              <a:rPr lang="en-US" sz="1200" i="1">
                <a:solidFill>
                  <a:srgbClr val="595959"/>
                </a:solidFill>
              </a:rPr>
              <a:t>intumeszent</a:t>
            </a:r>
            <a:r>
              <a:rPr lang="en-US" sz="1200">
                <a:solidFill>
                  <a:srgbClr val="595959"/>
                </a:solidFill>
              </a:rPr>
              <a:t>“</a:t>
            </a:r>
            <a:r>
              <a:rPr lang="en-US" sz="1200" i="1">
                <a:solidFill>
                  <a:srgbClr val="595959"/>
                </a:solidFill>
              </a:rPr>
              <a:t>?</a:t>
            </a:r>
            <a:endParaRPr>
              <a:solidFill>
                <a:srgbClr val="595959"/>
              </a:solidFill>
            </a:endParaRPr>
          </a:p>
          <a:p>
            <a:pPr marL="0" lvl="0" indent="0" algn="l" rtl="0">
              <a:spcBef>
                <a:spcPts val="0"/>
              </a:spcBef>
              <a:spcAft>
                <a:spcPts val="0"/>
              </a:spcAft>
              <a:buNone/>
            </a:pPr>
            <a:r>
              <a:rPr lang="en-US" sz="1200">
                <a:solidFill>
                  <a:srgbClr val="595959"/>
                </a:solidFill>
              </a:rPr>
              <a:t>Es bedeutet „aufgequollen“. Wie bereits vor einigen Folien erwähnt, führt die Aufnahme von Wasser dazu, dass sich eine reife in eine intumeszente Katarakt umwandelt. Diese Wasseraufnahme bewirkt eine Quellung der Linse und damit eine Zunahme ihres Volumens.</a:t>
            </a:r>
            <a:endParaRPr sz="1200" i="1">
              <a:solidFill>
                <a:srgbClr val="595959"/>
              </a:solidFill>
            </a:endParaRPr>
          </a:p>
          <a:p>
            <a:pPr marL="0" lvl="0" indent="0" algn="l" rtl="0">
              <a:spcBef>
                <a:spcPts val="0"/>
              </a:spcBef>
              <a:spcAft>
                <a:spcPts val="0"/>
              </a:spcAft>
              <a:buNone/>
            </a:pPr>
            <a:endParaRPr sz="1600">
              <a:solidFill>
                <a:srgbClr val="595959"/>
              </a:solidFill>
            </a:endParaRPr>
          </a:p>
          <a:p>
            <a:pPr marL="0" lvl="0" indent="0" algn="l" rtl="0">
              <a:spcBef>
                <a:spcPts val="0"/>
              </a:spcBef>
              <a:spcAft>
                <a:spcPts val="0"/>
              </a:spcAft>
              <a:buNone/>
            </a:pPr>
            <a:r>
              <a:rPr lang="en-US" sz="1200" i="1">
                <a:solidFill>
                  <a:srgbClr val="595959"/>
                </a:solidFill>
              </a:rPr>
              <a:t>Welche Auswirkungen hat die Schwellung auf die innere Dynamik der Linse?</a:t>
            </a:r>
            <a:endParaRPr sz="1200" i="1">
              <a:solidFill>
                <a:srgbClr val="595959"/>
              </a:solidFill>
            </a:endParaRPr>
          </a:p>
          <a:p>
            <a:pPr marL="0" lvl="0" indent="0" algn="l" rtl="0">
              <a:spcBef>
                <a:spcPts val="0"/>
              </a:spcBef>
              <a:spcAft>
                <a:spcPts val="0"/>
              </a:spcAft>
              <a:buClr>
                <a:schemeClr val="dk1"/>
              </a:buClr>
              <a:buFont typeface="Arial"/>
              <a:buNone/>
            </a:pPr>
            <a:r>
              <a:rPr lang="en-US" sz="1200" b="1">
                <a:solidFill>
                  <a:schemeClr val="lt1"/>
                </a:solidFill>
              </a:rPr>
              <a:t>Sie erhöht den Druck innerhalb der Linse.</a:t>
            </a:r>
            <a:endParaRPr sz="1200" i="1">
              <a:solidFill>
                <a:schemeClr val="lt1"/>
              </a:solidFill>
            </a:endParaRPr>
          </a:p>
        </p:txBody>
      </p:sp>
      <p:sp>
        <p:nvSpPr>
          <p:cNvPr id="1001" name="Google Shape;1001;p83"/>
          <p:cNvSpPr txBox="1"/>
          <p:nvPr/>
        </p:nvSpPr>
        <p:spPr>
          <a:xfrm>
            <a:off x="130865" y="3179939"/>
            <a:ext cx="7870200" cy="1134000"/>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rPr>
              <a:t>Als wäre die Aufhebung des Rotreflexes nicht bereits problematisch genug, stellt der erhöhte intralentikuläre Druck bei einer intumeszenten Katarakt eine zusätzliche Herausforderung während der Kapsulorhexis dar – worin besteht diese?</a:t>
            </a:r>
            <a:endParaRPr sz="1400" i="1">
              <a:solidFill>
                <a:srgbClr val="FFCCFF"/>
              </a:solidFill>
              <a:latin typeface="Arial"/>
              <a:ea typeface="Arial"/>
              <a:cs typeface="Arial"/>
              <a:sym typeface="Arial"/>
            </a:endParaRPr>
          </a:p>
          <a:p>
            <a:pPr marL="0" marR="0" lvl="0" indent="0" algn="l" rtl="0">
              <a:spcBef>
                <a:spcPts val="0"/>
              </a:spcBef>
              <a:spcAft>
                <a:spcPts val="0"/>
              </a:spcAft>
              <a:buNone/>
            </a:pPr>
            <a:r>
              <a:rPr lang="en-US" sz="1200">
                <a:solidFill>
                  <a:srgbClr val="FFCCFF"/>
                </a:solidFill>
                <a:latin typeface="Arial"/>
                <a:ea typeface="Arial"/>
                <a:cs typeface="Arial"/>
                <a:sym typeface="Arial"/>
              </a:rPr>
              <a:t>Wenn der Chirurg den ersten Einschnitt in die Kapsel vornimmt, kann der erhöhte Druck innerhalb einer   intumeszenten Katarakt dazu führen, dass sich der Einschnitt plötzlich und unkontrolliert bis zur Peripherie ausdehnt</a:t>
            </a:r>
            <a:endParaRPr/>
          </a:p>
        </p:txBody>
      </p:sp>
      <p:sp>
        <p:nvSpPr>
          <p:cNvPr id="2" name="Google Shape;933;p79">
            <a:extLst>
              <a:ext uri="{FF2B5EF4-FFF2-40B4-BE49-F238E27FC236}">
                <a16:creationId xmlns:a16="http://schemas.microsoft.com/office/drawing/2014/main" id="{A96529DD-F789-FFB8-C15B-EF75F10C1258}"/>
              </a:ext>
            </a:extLst>
          </p:cNvPr>
          <p:cNvSpPr/>
          <p:nvPr/>
        </p:nvSpPr>
        <p:spPr>
          <a:xfrm>
            <a:off x="2472129" y="5641106"/>
            <a:ext cx="2661300" cy="6462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 name="Google Shape;850;p74">
            <a:extLst>
              <a:ext uri="{FF2B5EF4-FFF2-40B4-BE49-F238E27FC236}">
                <a16:creationId xmlns:a16="http://schemas.microsoft.com/office/drawing/2014/main" id="{BBD87713-D593-BD4E-E05B-5C9CB930E483}"/>
              </a:ext>
            </a:extLst>
          </p:cNvPr>
          <p:cNvSpPr txBox="1"/>
          <p:nvPr/>
        </p:nvSpPr>
        <p:spPr>
          <a:xfrm>
            <a:off x="252547" y="5347787"/>
            <a:ext cx="8481900" cy="672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u="sng" dirty="0" err="1">
                <a:solidFill>
                  <a:srgbClr val="BFBFBF"/>
                </a:solidFill>
                <a:latin typeface="Arial"/>
                <a:ea typeface="Arial"/>
                <a:cs typeface="Arial"/>
                <a:sym typeface="Arial"/>
              </a:rPr>
              <a:t>Beachten</a:t>
            </a:r>
            <a:r>
              <a:rPr lang="en-US" sz="1200" i="1" u="sng" dirty="0">
                <a:solidFill>
                  <a:srgbClr val="BFBFBF"/>
                </a:solidFill>
                <a:latin typeface="Arial"/>
                <a:ea typeface="Arial"/>
                <a:cs typeface="Arial"/>
                <a:sym typeface="Arial"/>
              </a:rPr>
              <a:t> Sie die </a:t>
            </a:r>
            <a:r>
              <a:rPr lang="en-US" sz="1200" i="1" u="sng" dirty="0" err="1">
                <a:solidFill>
                  <a:srgbClr val="BFBFBF"/>
                </a:solidFill>
                <a:latin typeface="Arial"/>
                <a:ea typeface="Arial"/>
                <a:cs typeface="Arial"/>
                <a:sym typeface="Arial"/>
              </a:rPr>
              <a:t>Stadien</a:t>
            </a:r>
            <a:r>
              <a:rPr lang="en-US" sz="1200" i="1" u="sng" dirty="0">
                <a:solidFill>
                  <a:srgbClr val="BFBFBF"/>
                </a:solidFill>
                <a:latin typeface="Arial"/>
                <a:ea typeface="Arial"/>
                <a:cs typeface="Arial"/>
                <a:sym typeface="Arial"/>
              </a:rPr>
              <a:t>:</a:t>
            </a:r>
            <a:endParaRPr dirty="0"/>
          </a:p>
          <a:p>
            <a:pPr marL="0" marR="0" lvl="0" indent="0" algn="l" rtl="0">
              <a:spcBef>
                <a:spcPts val="0"/>
              </a:spcBef>
              <a:spcAft>
                <a:spcPts val="0"/>
              </a:spcAft>
              <a:buNone/>
            </a:pPr>
            <a:endParaRPr sz="1800" i="1" u="sng" dirty="0">
              <a:solidFill>
                <a:schemeClr val="dk1"/>
              </a:solidFill>
              <a:latin typeface="Arial"/>
              <a:ea typeface="Arial"/>
              <a:cs typeface="Arial"/>
              <a:sym typeface="Arial"/>
            </a:endParaRPr>
          </a:p>
          <a:p>
            <a:pPr marL="0" marR="0" lvl="0" indent="0" algn="l" rtl="0">
              <a:spcBef>
                <a:spcPts val="0"/>
              </a:spcBef>
              <a:spcAft>
                <a:spcPts val="0"/>
              </a:spcAft>
              <a:buNone/>
            </a:pPr>
            <a:r>
              <a:rPr lang="en-US" sz="1200" dirty="0">
                <a:solidFill>
                  <a:srgbClr val="0000FF"/>
                </a:solidFill>
              </a:rPr>
              <a:t>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dirty="0" err="1">
                <a:solidFill>
                  <a:srgbClr val="0000FF"/>
                </a:solidFill>
              </a:rPr>
              <a:t>I</a:t>
            </a:r>
            <a:r>
              <a:rPr lang="en-US" sz="1200" dirty="0" err="1">
                <a:solidFill>
                  <a:srgbClr val="0000FF"/>
                </a:solidFill>
                <a:latin typeface="Arial"/>
                <a:ea typeface="Arial"/>
                <a:cs typeface="Arial"/>
                <a:sym typeface="Arial"/>
              </a:rPr>
              <a:t>ntumeszente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dirty="0">
                <a:solidFill>
                  <a:srgbClr val="0000FF"/>
                </a:solidFill>
              </a:rPr>
              <a:t>H</a:t>
            </a:r>
            <a:r>
              <a:rPr lang="en-US" sz="1200" dirty="0">
                <a:solidFill>
                  <a:srgbClr val="0000FF"/>
                </a:solidFill>
                <a:latin typeface="Arial"/>
                <a:ea typeface="Arial"/>
                <a:cs typeface="Arial"/>
                <a:sym typeface="Arial"/>
              </a:rPr>
              <a:t>yper</a:t>
            </a:r>
            <a:r>
              <a:rPr lang="en-US" sz="1200" dirty="0">
                <a:solidFill>
                  <a:srgbClr val="0000FF"/>
                </a:solidFill>
              </a:rPr>
              <a:t>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endParaRPr dirty="0"/>
          </a:p>
        </p:txBody>
      </p:sp>
      <p:sp>
        <p:nvSpPr>
          <p:cNvPr id="4" name="Google Shape;851;p74">
            <a:extLst>
              <a:ext uri="{FF2B5EF4-FFF2-40B4-BE49-F238E27FC236}">
                <a16:creationId xmlns:a16="http://schemas.microsoft.com/office/drawing/2014/main" id="{5863AA66-1CB8-ED21-4453-926B2CC9EC42}"/>
              </a:ext>
            </a:extLst>
          </p:cNvPr>
          <p:cNvSpPr/>
          <p:nvPr/>
        </p:nvSpPr>
        <p:spPr>
          <a:xfrm>
            <a:off x="1930165" y="5781638"/>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 name="Google Shape;852;p74">
            <a:extLst>
              <a:ext uri="{FF2B5EF4-FFF2-40B4-BE49-F238E27FC236}">
                <a16:creationId xmlns:a16="http://schemas.microsoft.com/office/drawing/2014/main" id="{C4FD12E9-F933-A9FF-714C-90E0042D45C7}"/>
              </a:ext>
            </a:extLst>
          </p:cNvPr>
          <p:cNvSpPr/>
          <p:nvPr/>
        </p:nvSpPr>
        <p:spPr>
          <a:xfrm>
            <a:off x="5387641" y="5775988"/>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008"/>
        <p:cNvGrpSpPr/>
        <p:nvPr/>
      </p:nvGrpSpPr>
      <p:grpSpPr>
        <a:xfrm>
          <a:off x="0" y="0"/>
          <a:ext cx="0" cy="0"/>
          <a:chOff x="0" y="0"/>
          <a:chExt cx="0" cy="0"/>
        </a:xfrm>
      </p:grpSpPr>
      <p:sp>
        <p:nvSpPr>
          <p:cNvPr id="1009" name="Google Shape;1009;p84"/>
          <p:cNvSpPr txBox="1">
            <a:spLocks noGrp="1"/>
          </p:cNvSpPr>
          <p:nvPr>
            <p:ph type="body" idx="1"/>
          </p:nvPr>
        </p:nvSpPr>
        <p:spPr>
          <a:xfrm>
            <a:off x="381000" y="838213"/>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a:t>
            </a:r>
            <a:r>
              <a:rPr lang="en-US" sz="1200" b="1">
                <a:solidFill>
                  <a:srgbClr val="BFBFBF"/>
                </a:solidFill>
              </a:rPr>
              <a:t>maturer/hypermaturer</a:t>
            </a:r>
            <a:r>
              <a:rPr lang="en-US" sz="1200">
                <a:solidFill>
                  <a:srgbClr val="BFBFBF"/>
                </a:solidFill>
              </a:rPr>
              <a:t> </a:t>
            </a:r>
            <a:r>
              <a:rPr lang="en-US" sz="1200" b="1">
                <a:solidFill>
                  <a:srgbClr val="BFBFBF"/>
                </a:solidFill>
              </a:rPr>
              <a:t>Katarakt</a:t>
            </a:r>
            <a:r>
              <a:rPr lang="en-US" sz="1200">
                <a:solidFill>
                  <a:srgbClr val="BFBFBF"/>
                </a:solidFill>
              </a:rPr>
              <a:t>: phakolytisches Glaukom</a:t>
            </a:r>
            <a:endParaRPr sz="1200">
              <a:solidFill>
                <a:srgbClr val="BFBFBF"/>
              </a:solidFill>
            </a:endParaRPr>
          </a:p>
        </p:txBody>
      </p:sp>
      <p:sp>
        <p:nvSpPr>
          <p:cNvPr id="1010" name="Google Shape;1010;p84"/>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011" name="Google Shape;1011;p8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84</a:t>
            </a:fld>
            <a:endParaRPr sz="1000" b="0" i="0" u="none" strike="noStrike" cap="none">
              <a:solidFill>
                <a:srgbClr val="000000"/>
              </a:solidFill>
              <a:latin typeface="Arial"/>
              <a:ea typeface="Arial"/>
              <a:cs typeface="Arial"/>
              <a:sym typeface="Arial"/>
            </a:endParaRPr>
          </a:p>
        </p:txBody>
      </p:sp>
      <p:sp>
        <p:nvSpPr>
          <p:cNvPr id="1013" name="Google Shape;1013;p84"/>
          <p:cNvSpPr txBox="1"/>
          <p:nvPr/>
        </p:nvSpPr>
        <p:spPr>
          <a:xfrm>
            <a:off x="1247361" y="3299791"/>
            <a:ext cx="6914000" cy="206210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BFBFBF"/>
                </a:solidFill>
                <a:latin typeface="Arial"/>
                <a:ea typeface="Arial"/>
                <a:cs typeface="Arial"/>
                <a:sym typeface="Arial"/>
              </a:rPr>
              <a:t>Was ist eine </a:t>
            </a:r>
            <a:r>
              <a:rPr lang="en-US" sz="1200" b="1">
                <a:solidFill>
                  <a:srgbClr val="BFBFBF"/>
                </a:solidFill>
                <a:latin typeface="Arial"/>
                <a:ea typeface="Arial"/>
                <a:cs typeface="Arial"/>
                <a:sym typeface="Arial"/>
              </a:rPr>
              <a:t>reife Katarakt</a:t>
            </a:r>
            <a:r>
              <a:rPr lang="en-US" sz="1200" i="1">
                <a:solidFill>
                  <a:srgbClr val="BFBFBF"/>
                </a:solidFill>
                <a:latin typeface="Arial"/>
                <a:ea typeface="Arial"/>
                <a:cs typeface="Arial"/>
                <a:sym typeface="Arial"/>
              </a:rPr>
              <a:t>?</a:t>
            </a:r>
            <a:endParaRPr/>
          </a:p>
          <a:p>
            <a:pPr marL="0" marR="0" lvl="0" indent="0" algn="l" rtl="0">
              <a:spcBef>
                <a:spcPts val="0"/>
              </a:spcBef>
              <a:spcAft>
                <a:spcPts val="0"/>
              </a:spcAft>
              <a:buNone/>
            </a:pPr>
            <a:r>
              <a:rPr lang="en-US" sz="1200">
                <a:solidFill>
                  <a:srgbClr val="BFBFBF"/>
                </a:solidFill>
                <a:latin typeface="Arial"/>
                <a:ea typeface="Arial"/>
                <a:cs typeface="Arial"/>
                <a:sym typeface="Arial"/>
              </a:rPr>
              <a:t>Ein  kortikaler  Katarakt, der so weit fortgeschritten ist, dass er die gesamte Linsenrinde  betrifft</a:t>
            </a:r>
            <a:endParaRPr/>
          </a:p>
          <a:p>
            <a:pPr marL="0" marR="0" lvl="0" indent="0" algn="l" rtl="0">
              <a:spcBef>
                <a:spcPts val="0"/>
              </a:spcBef>
              <a:spcAft>
                <a:spcPts val="0"/>
              </a:spcAft>
              <a:buNone/>
            </a:pPr>
            <a:endParaRPr sz="1600">
              <a:solidFill>
                <a:srgbClr val="BFBFBF"/>
              </a:solidFill>
              <a:latin typeface="Arial"/>
              <a:ea typeface="Arial"/>
              <a:cs typeface="Arial"/>
              <a:sym typeface="Arial"/>
            </a:endParaRPr>
          </a:p>
          <a:p>
            <a:pPr marL="0" marR="0" lvl="0" indent="0" algn="l" rtl="0">
              <a:spcBef>
                <a:spcPts val="0"/>
              </a:spcBef>
              <a:spcAft>
                <a:spcPts val="0"/>
              </a:spcAft>
              <a:buNone/>
            </a:pPr>
            <a:r>
              <a:rPr lang="en-US" sz="1200" i="1">
                <a:solidFill>
                  <a:srgbClr val="BFBFBF"/>
                </a:solidFill>
                <a:latin typeface="Arial"/>
                <a:ea typeface="Arial"/>
                <a:cs typeface="Arial"/>
                <a:sym typeface="Arial"/>
              </a:rPr>
              <a:t>Was ist eine </a:t>
            </a:r>
            <a:r>
              <a:rPr lang="en-US" sz="1200">
                <a:solidFill>
                  <a:srgbClr val="BFBFBF"/>
                </a:solidFill>
                <a:latin typeface="Arial"/>
                <a:ea typeface="Arial"/>
                <a:cs typeface="Arial"/>
                <a:sym typeface="Arial"/>
              </a:rPr>
              <a:t>hyperreife Katarakt</a:t>
            </a:r>
            <a:r>
              <a:rPr lang="en-US" sz="1200" i="1">
                <a:solidFill>
                  <a:srgbClr val="BFBFBF"/>
                </a:solidFill>
                <a:latin typeface="Arial"/>
                <a:ea typeface="Arial"/>
                <a:cs typeface="Arial"/>
                <a:sym typeface="Arial"/>
              </a:rPr>
              <a:t>?</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Reife Katarakte können </a:t>
            </a:r>
            <a:r>
              <a:rPr lang="en-US" sz="1200" b="1">
                <a:solidFill>
                  <a:srgbClr val="0000FF"/>
                </a:solidFill>
                <a:latin typeface="Arial"/>
                <a:ea typeface="Arial"/>
                <a:cs typeface="Arial"/>
                <a:sym typeface="Arial"/>
              </a:rPr>
              <a:t>Wasser aufnehmen </a:t>
            </a:r>
            <a:r>
              <a:rPr lang="en-US" sz="1200">
                <a:solidFill>
                  <a:srgbClr val="0000FF"/>
                </a:solidFill>
                <a:latin typeface="Arial"/>
                <a:ea typeface="Arial"/>
                <a:cs typeface="Arial"/>
                <a:sym typeface="Arial"/>
              </a:rPr>
              <a:t>und sich so in einen </a:t>
            </a:r>
            <a:r>
              <a:rPr lang="en-US" sz="1200" b="1" i="1">
                <a:solidFill>
                  <a:srgbClr val="0000FF"/>
                </a:solidFill>
                <a:latin typeface="Arial"/>
                <a:ea typeface="Arial"/>
                <a:cs typeface="Arial"/>
                <a:sym typeface="Arial"/>
              </a:rPr>
              <a:t>intumeszenten  kortikalen Katarakt </a:t>
            </a:r>
            <a:r>
              <a:rPr lang="en-US" sz="1200">
                <a:solidFill>
                  <a:srgbClr val="0000FF"/>
                </a:solidFill>
                <a:latin typeface="Arial"/>
                <a:ea typeface="Arial"/>
                <a:cs typeface="Arial"/>
                <a:sym typeface="Arial"/>
              </a:rPr>
              <a:t>verwandeln</a:t>
            </a:r>
            <a:r>
              <a:rPr lang="en-US" sz="1200">
                <a:solidFill>
                  <a:srgbClr val="BFBFBF"/>
                </a:solidFill>
                <a:latin typeface="Arial"/>
                <a:ea typeface="Arial"/>
                <a:cs typeface="Arial"/>
                <a:sym typeface="Arial"/>
              </a:rPr>
              <a:t>. Ein </a:t>
            </a:r>
            <a:r>
              <a:rPr lang="en-US" sz="1200" b="1" i="1">
                <a:solidFill>
                  <a:srgbClr val="BFBFBF"/>
                </a:solidFill>
                <a:latin typeface="Arial"/>
                <a:ea typeface="Arial"/>
                <a:cs typeface="Arial"/>
                <a:sym typeface="Arial"/>
              </a:rPr>
              <a:t>hyperreifer Katarakt </a:t>
            </a:r>
            <a:r>
              <a:rPr lang="en-US" sz="1200">
                <a:solidFill>
                  <a:srgbClr val="BFBFBF"/>
                </a:solidFill>
                <a:latin typeface="Arial"/>
                <a:ea typeface="Arial"/>
                <a:cs typeface="Arial"/>
                <a:sym typeface="Arial"/>
              </a:rPr>
              <a:t>entsteht, wenn ein intumeszenter Katarakt beginnt, Wasser und denaturierte Proteine durch seine intakte vordere Kapsel abzusondern. </a:t>
            </a:r>
            <a:endParaRPr/>
          </a:p>
        </p:txBody>
      </p:sp>
      <p:sp>
        <p:nvSpPr>
          <p:cNvPr id="1015" name="Google Shape;1015;p84"/>
          <p:cNvSpPr txBox="1">
            <a:spLocks noGrp="1"/>
          </p:cNvSpPr>
          <p:nvPr>
            <p:ph type="title"/>
          </p:nvPr>
        </p:nvSpPr>
        <p:spPr>
          <a:xfrm>
            <a:off x="457200" y="122250"/>
            <a:ext cx="1057500" cy="639900"/>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A</a:t>
            </a:r>
            <a:endParaRPr dirty="0"/>
          </a:p>
        </p:txBody>
      </p:sp>
      <p:sp>
        <p:nvSpPr>
          <p:cNvPr id="1017" name="Google Shape;1017;p84"/>
          <p:cNvSpPr txBox="1"/>
          <p:nvPr/>
        </p:nvSpPr>
        <p:spPr>
          <a:xfrm>
            <a:off x="302451" y="3419643"/>
            <a:ext cx="8539200" cy="17496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F7F7F"/>
                </a:solidFill>
              </a:rPr>
              <a:t>Alle drei Formen stellen in einem frühen, entscheidenden Schritt der Kataraktoperation eine besondere Herausforderung dar. Um welchen Operationsschritt handelt es sich, und worin besteht die Herausforderung?</a:t>
            </a:r>
            <a:endParaRPr>
              <a:solidFill>
                <a:srgbClr val="7F7F7F"/>
              </a:solidFill>
            </a:endParaRPr>
          </a:p>
          <a:p>
            <a:pPr marL="0" lvl="0" indent="0" algn="l" rtl="0">
              <a:spcBef>
                <a:spcPts val="0"/>
              </a:spcBef>
              <a:spcAft>
                <a:spcPts val="0"/>
              </a:spcAft>
              <a:buClr>
                <a:schemeClr val="dk1"/>
              </a:buClr>
              <a:buFont typeface="Arial"/>
              <a:buNone/>
            </a:pPr>
            <a:r>
              <a:rPr lang="en-US" sz="1200">
                <a:solidFill>
                  <a:srgbClr val="7F7F7F"/>
                </a:solidFill>
              </a:rPr>
              <a:t>Bei allen drei Stadien ist der Rotreflex vollständig aufgehoben. Da die meisten Kataraktchirurgen diesen jedoch zur Darstellung der vorderen Linsenkapsel während der Kapsulorhexis nutzen, kann dieser Operationsschritt nicht in konventioneller Weise durchgeführt werden.</a:t>
            </a:r>
            <a:endParaRPr sz="1200" i="1">
              <a:solidFill>
                <a:srgbClr val="7F7F7F"/>
              </a:solidFill>
            </a:endParaRPr>
          </a:p>
          <a:p>
            <a:pPr marL="0" lvl="0" indent="0" algn="l" rtl="0">
              <a:spcBef>
                <a:spcPts val="0"/>
              </a:spcBef>
              <a:spcAft>
                <a:spcPts val="0"/>
              </a:spcAft>
              <a:buClr>
                <a:schemeClr val="dk1"/>
              </a:buClr>
              <a:buFont typeface="Arial"/>
              <a:buNone/>
            </a:pPr>
            <a:endParaRPr sz="1600" i="1">
              <a:solidFill>
                <a:srgbClr val="7F7F7F"/>
              </a:solidFill>
            </a:endParaRPr>
          </a:p>
          <a:p>
            <a:pPr marL="0" lvl="0" indent="0" algn="l" rtl="0">
              <a:spcBef>
                <a:spcPts val="0"/>
              </a:spcBef>
              <a:spcAft>
                <a:spcPts val="0"/>
              </a:spcAft>
              <a:buClr>
                <a:schemeClr val="dk1"/>
              </a:buClr>
              <a:buFont typeface="Arial"/>
              <a:buNone/>
            </a:pPr>
            <a:r>
              <a:rPr lang="en-US" sz="1200" i="1">
                <a:solidFill>
                  <a:srgbClr val="7F7F7F"/>
                </a:solidFill>
              </a:rPr>
              <a:t>Welche Maßnahme ergreifen die meisten Operateure, um die Durchführung der Kapsulorhexis in diesen Fällen zu erleichtern?</a:t>
            </a:r>
            <a:endParaRPr sz="1200" i="1">
              <a:solidFill>
                <a:srgbClr val="7F7F7F"/>
              </a:solidFill>
            </a:endParaRPr>
          </a:p>
          <a:p>
            <a:pPr marL="0" lvl="0" indent="0" algn="l" rtl="0">
              <a:spcBef>
                <a:spcPts val="0"/>
              </a:spcBef>
              <a:spcAft>
                <a:spcPts val="0"/>
              </a:spcAft>
              <a:buClr>
                <a:schemeClr val="dk1"/>
              </a:buClr>
              <a:buFont typeface="Arial"/>
              <a:buNone/>
            </a:pPr>
            <a:r>
              <a:rPr lang="en-US" sz="1200">
                <a:solidFill>
                  <a:srgbClr val="7F7F7F"/>
                </a:solidFill>
              </a:rPr>
              <a:t>Sie färben die vordere Linsenkapsel mit Trypanblau.</a:t>
            </a:r>
            <a:endParaRPr sz="1200" i="1">
              <a:solidFill>
                <a:srgbClr val="7F7F7F"/>
              </a:solidFill>
            </a:endParaRPr>
          </a:p>
        </p:txBody>
      </p:sp>
      <p:sp>
        <p:nvSpPr>
          <p:cNvPr id="1018" name="Google Shape;1018;p84"/>
          <p:cNvSpPr txBox="1"/>
          <p:nvPr/>
        </p:nvSpPr>
        <p:spPr>
          <a:xfrm>
            <a:off x="795129" y="2690144"/>
            <a:ext cx="7553700" cy="1564800"/>
          </a:xfrm>
          <a:prstGeom prst="rect">
            <a:avLst/>
          </a:prstGeom>
          <a:solidFill>
            <a:srgbClr val="0070C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595959"/>
                </a:solidFill>
              </a:rPr>
              <a:t>Lassen Sie uns die </a:t>
            </a:r>
            <a:r>
              <a:rPr lang="en-US" sz="1200">
                <a:solidFill>
                  <a:srgbClr val="595959"/>
                </a:solidFill>
              </a:rPr>
              <a:t>intumeszente Katarakt </a:t>
            </a:r>
            <a:r>
              <a:rPr lang="en-US" sz="1200" i="1">
                <a:solidFill>
                  <a:srgbClr val="595959"/>
                </a:solidFill>
              </a:rPr>
              <a:t>kurz näher betrachten. Was bedeutet in diesem Zusammenhang </a:t>
            </a:r>
            <a:r>
              <a:rPr lang="en-US" sz="1200">
                <a:solidFill>
                  <a:srgbClr val="595959"/>
                </a:solidFill>
              </a:rPr>
              <a:t>„</a:t>
            </a:r>
            <a:r>
              <a:rPr lang="en-US" sz="1200" i="1">
                <a:solidFill>
                  <a:srgbClr val="595959"/>
                </a:solidFill>
              </a:rPr>
              <a:t>intumeszent</a:t>
            </a:r>
            <a:r>
              <a:rPr lang="en-US" sz="1200">
                <a:solidFill>
                  <a:srgbClr val="595959"/>
                </a:solidFill>
              </a:rPr>
              <a:t>“</a:t>
            </a:r>
            <a:r>
              <a:rPr lang="en-US" sz="1200" i="1">
                <a:solidFill>
                  <a:srgbClr val="595959"/>
                </a:solidFill>
              </a:rPr>
              <a:t>?</a:t>
            </a:r>
            <a:endParaRPr>
              <a:solidFill>
                <a:srgbClr val="595959"/>
              </a:solidFill>
            </a:endParaRPr>
          </a:p>
          <a:p>
            <a:pPr marL="0" lvl="0" indent="0" algn="l" rtl="0">
              <a:spcBef>
                <a:spcPts val="0"/>
              </a:spcBef>
              <a:spcAft>
                <a:spcPts val="0"/>
              </a:spcAft>
              <a:buClr>
                <a:schemeClr val="dk1"/>
              </a:buClr>
              <a:buFont typeface="Arial"/>
              <a:buNone/>
            </a:pPr>
            <a:r>
              <a:rPr lang="en-US" sz="1200">
                <a:solidFill>
                  <a:srgbClr val="595959"/>
                </a:solidFill>
              </a:rPr>
              <a:t>Es bedeutet „aufgequollen“. Wie bereits vor einigen Folien erwähnt, führt die Aufnahme von Wasser dazu, dass sich eine reife in eine intumeszente Katarakt umwandelt. Diese Wasseraufnahme bewirkt eine Quellung der Linse und damit eine Zunahme ihres Volumens.</a:t>
            </a:r>
            <a:endParaRPr sz="1200" i="1">
              <a:solidFill>
                <a:srgbClr val="595959"/>
              </a:solidFill>
            </a:endParaRPr>
          </a:p>
          <a:p>
            <a:pPr marL="0" lvl="0" indent="0" algn="l" rtl="0">
              <a:spcBef>
                <a:spcPts val="0"/>
              </a:spcBef>
              <a:spcAft>
                <a:spcPts val="0"/>
              </a:spcAft>
              <a:buClr>
                <a:schemeClr val="dk1"/>
              </a:buClr>
              <a:buFont typeface="Arial"/>
              <a:buNone/>
            </a:pPr>
            <a:endParaRPr sz="1600">
              <a:solidFill>
                <a:srgbClr val="595959"/>
              </a:solidFill>
            </a:endParaRPr>
          </a:p>
          <a:p>
            <a:pPr marL="0" lvl="0" indent="0" algn="l" rtl="0">
              <a:spcBef>
                <a:spcPts val="0"/>
              </a:spcBef>
              <a:spcAft>
                <a:spcPts val="0"/>
              </a:spcAft>
              <a:buClr>
                <a:schemeClr val="dk1"/>
              </a:buClr>
              <a:buFont typeface="Arial"/>
              <a:buNone/>
            </a:pPr>
            <a:r>
              <a:rPr lang="en-US" sz="1200" i="1">
                <a:solidFill>
                  <a:srgbClr val="595959"/>
                </a:solidFill>
              </a:rPr>
              <a:t>Welche Auswirkungen hat die Schwellung auf die innere Dynamik der Linse?</a:t>
            </a:r>
            <a:endParaRPr sz="1200" i="1">
              <a:solidFill>
                <a:srgbClr val="595959"/>
              </a:solidFill>
            </a:endParaRPr>
          </a:p>
          <a:p>
            <a:pPr marL="0" lvl="0" indent="0" algn="l" rtl="0">
              <a:spcBef>
                <a:spcPts val="0"/>
              </a:spcBef>
              <a:spcAft>
                <a:spcPts val="0"/>
              </a:spcAft>
              <a:buNone/>
            </a:pPr>
            <a:r>
              <a:rPr lang="en-US" sz="1200" b="1">
                <a:solidFill>
                  <a:schemeClr val="lt1"/>
                </a:solidFill>
              </a:rPr>
              <a:t>Sie erhöht den Druck innerhalb der Linse.</a:t>
            </a:r>
            <a:endParaRPr sz="1200" i="1">
              <a:solidFill>
                <a:srgbClr val="595959"/>
              </a:solidFill>
            </a:endParaRPr>
          </a:p>
        </p:txBody>
      </p:sp>
      <p:sp>
        <p:nvSpPr>
          <p:cNvPr id="1020" name="Google Shape;1020;p84"/>
          <p:cNvSpPr txBox="1"/>
          <p:nvPr/>
        </p:nvSpPr>
        <p:spPr>
          <a:xfrm>
            <a:off x="130865" y="3179939"/>
            <a:ext cx="7870200" cy="1134000"/>
          </a:xfrm>
          <a:prstGeom prst="rect">
            <a:avLst/>
          </a:prstGeom>
          <a:solidFill>
            <a:srgbClr val="FFCCF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Als wäre die Aufhebung des Rotreflexes nicht bereits problematisch genug, stellt der erhöhte intralentikuläre Druck bei einer intumeszenten Katarakt eine zusätzliche Herausforderung während der Kapsulorhexis dar – worin besteht diese?</a:t>
            </a:r>
            <a:endParaRPr/>
          </a:p>
          <a:p>
            <a:pPr marL="0" marR="0" lvl="0" indent="0" algn="l" rtl="0">
              <a:spcBef>
                <a:spcPts val="0"/>
              </a:spcBef>
              <a:spcAft>
                <a:spcPts val="0"/>
              </a:spcAft>
              <a:buNone/>
            </a:pPr>
            <a:r>
              <a:rPr lang="en-US" sz="1200">
                <a:solidFill>
                  <a:srgbClr val="0000FF"/>
                </a:solidFill>
              </a:rPr>
              <a:t>Wenn der Operateur die initiale Eröffnung der Linsenkapsel (Kapselrhexis) anlegt, kann der erhöhte intralentikuläre Druck bei einer intumeszenten Katarakt dazu führen, dass sich der Kapselriss plötzlich und unkontrolliert bis in die Peripherie ausdehnt.</a:t>
            </a:r>
            <a:endParaRPr/>
          </a:p>
        </p:txBody>
      </p:sp>
      <p:sp>
        <p:nvSpPr>
          <p:cNvPr id="2" name="Google Shape;933;p79">
            <a:extLst>
              <a:ext uri="{FF2B5EF4-FFF2-40B4-BE49-F238E27FC236}">
                <a16:creationId xmlns:a16="http://schemas.microsoft.com/office/drawing/2014/main" id="{FF9172F6-7FB1-BA4A-CFB3-4CADAB05574A}"/>
              </a:ext>
            </a:extLst>
          </p:cNvPr>
          <p:cNvSpPr/>
          <p:nvPr/>
        </p:nvSpPr>
        <p:spPr>
          <a:xfrm>
            <a:off x="2472129" y="5641106"/>
            <a:ext cx="2661300" cy="6462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 name="Google Shape;850;p74">
            <a:extLst>
              <a:ext uri="{FF2B5EF4-FFF2-40B4-BE49-F238E27FC236}">
                <a16:creationId xmlns:a16="http://schemas.microsoft.com/office/drawing/2014/main" id="{55A0494A-915D-7220-D559-1DEAA0D5AAF6}"/>
              </a:ext>
            </a:extLst>
          </p:cNvPr>
          <p:cNvSpPr txBox="1"/>
          <p:nvPr/>
        </p:nvSpPr>
        <p:spPr>
          <a:xfrm>
            <a:off x="252547" y="5347787"/>
            <a:ext cx="8481900" cy="672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u="sng" dirty="0" err="1">
                <a:solidFill>
                  <a:srgbClr val="BFBFBF"/>
                </a:solidFill>
                <a:latin typeface="Arial"/>
                <a:ea typeface="Arial"/>
                <a:cs typeface="Arial"/>
                <a:sym typeface="Arial"/>
              </a:rPr>
              <a:t>Beachten</a:t>
            </a:r>
            <a:r>
              <a:rPr lang="en-US" sz="1200" i="1" u="sng" dirty="0">
                <a:solidFill>
                  <a:srgbClr val="BFBFBF"/>
                </a:solidFill>
                <a:latin typeface="Arial"/>
                <a:ea typeface="Arial"/>
                <a:cs typeface="Arial"/>
                <a:sym typeface="Arial"/>
              </a:rPr>
              <a:t> Sie die </a:t>
            </a:r>
            <a:r>
              <a:rPr lang="en-US" sz="1200" i="1" u="sng" dirty="0" err="1">
                <a:solidFill>
                  <a:srgbClr val="BFBFBF"/>
                </a:solidFill>
                <a:latin typeface="Arial"/>
                <a:ea typeface="Arial"/>
                <a:cs typeface="Arial"/>
                <a:sym typeface="Arial"/>
              </a:rPr>
              <a:t>Stadien</a:t>
            </a:r>
            <a:r>
              <a:rPr lang="en-US" sz="1200" i="1" u="sng" dirty="0">
                <a:solidFill>
                  <a:srgbClr val="BFBFBF"/>
                </a:solidFill>
                <a:latin typeface="Arial"/>
                <a:ea typeface="Arial"/>
                <a:cs typeface="Arial"/>
                <a:sym typeface="Arial"/>
              </a:rPr>
              <a:t>:</a:t>
            </a:r>
            <a:endParaRPr dirty="0"/>
          </a:p>
          <a:p>
            <a:pPr marL="0" marR="0" lvl="0" indent="0" algn="l" rtl="0">
              <a:spcBef>
                <a:spcPts val="0"/>
              </a:spcBef>
              <a:spcAft>
                <a:spcPts val="0"/>
              </a:spcAft>
              <a:buNone/>
            </a:pPr>
            <a:endParaRPr sz="1800" i="1" u="sng" dirty="0">
              <a:solidFill>
                <a:schemeClr val="dk1"/>
              </a:solidFill>
              <a:latin typeface="Arial"/>
              <a:ea typeface="Arial"/>
              <a:cs typeface="Arial"/>
              <a:sym typeface="Arial"/>
            </a:endParaRPr>
          </a:p>
          <a:p>
            <a:pPr marL="0" marR="0" lvl="0" indent="0" algn="l" rtl="0">
              <a:spcBef>
                <a:spcPts val="0"/>
              </a:spcBef>
              <a:spcAft>
                <a:spcPts val="0"/>
              </a:spcAft>
              <a:buNone/>
            </a:pPr>
            <a:r>
              <a:rPr lang="en-US" sz="1200" dirty="0">
                <a:solidFill>
                  <a:srgbClr val="0000FF"/>
                </a:solidFill>
              </a:rPr>
              <a:t>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dirty="0" err="1">
                <a:solidFill>
                  <a:srgbClr val="0000FF"/>
                </a:solidFill>
              </a:rPr>
              <a:t>I</a:t>
            </a:r>
            <a:r>
              <a:rPr lang="en-US" sz="1200" dirty="0" err="1">
                <a:solidFill>
                  <a:srgbClr val="0000FF"/>
                </a:solidFill>
                <a:latin typeface="Arial"/>
                <a:ea typeface="Arial"/>
                <a:cs typeface="Arial"/>
                <a:sym typeface="Arial"/>
              </a:rPr>
              <a:t>ntumeszente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dirty="0">
                <a:solidFill>
                  <a:srgbClr val="0000FF"/>
                </a:solidFill>
              </a:rPr>
              <a:t>H</a:t>
            </a:r>
            <a:r>
              <a:rPr lang="en-US" sz="1200" dirty="0">
                <a:solidFill>
                  <a:srgbClr val="0000FF"/>
                </a:solidFill>
                <a:latin typeface="Arial"/>
                <a:ea typeface="Arial"/>
                <a:cs typeface="Arial"/>
                <a:sym typeface="Arial"/>
              </a:rPr>
              <a:t>yper</a:t>
            </a:r>
            <a:r>
              <a:rPr lang="en-US" sz="1200" dirty="0">
                <a:solidFill>
                  <a:srgbClr val="0000FF"/>
                </a:solidFill>
              </a:rPr>
              <a:t>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endParaRPr dirty="0"/>
          </a:p>
        </p:txBody>
      </p:sp>
      <p:sp>
        <p:nvSpPr>
          <p:cNvPr id="4" name="Google Shape;851;p74">
            <a:extLst>
              <a:ext uri="{FF2B5EF4-FFF2-40B4-BE49-F238E27FC236}">
                <a16:creationId xmlns:a16="http://schemas.microsoft.com/office/drawing/2014/main" id="{A26BFE33-C2AB-616F-4422-E5701164E368}"/>
              </a:ext>
            </a:extLst>
          </p:cNvPr>
          <p:cNvSpPr/>
          <p:nvPr/>
        </p:nvSpPr>
        <p:spPr>
          <a:xfrm>
            <a:off x="1930165" y="5781638"/>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 name="Google Shape;852;p74">
            <a:extLst>
              <a:ext uri="{FF2B5EF4-FFF2-40B4-BE49-F238E27FC236}">
                <a16:creationId xmlns:a16="http://schemas.microsoft.com/office/drawing/2014/main" id="{582CAD92-1930-3BF2-02EC-26BA3567AC66}"/>
              </a:ext>
            </a:extLst>
          </p:cNvPr>
          <p:cNvSpPr/>
          <p:nvPr/>
        </p:nvSpPr>
        <p:spPr>
          <a:xfrm>
            <a:off x="5387641" y="5775988"/>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1027"/>
        <p:cNvGrpSpPr/>
        <p:nvPr/>
      </p:nvGrpSpPr>
      <p:grpSpPr>
        <a:xfrm>
          <a:off x="0" y="0"/>
          <a:ext cx="0" cy="0"/>
          <a:chOff x="0" y="0"/>
          <a:chExt cx="0" cy="0"/>
        </a:xfrm>
      </p:grpSpPr>
      <p:sp>
        <p:nvSpPr>
          <p:cNvPr id="1028" name="Google Shape;1028;p85"/>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a:t>
            </a:r>
            <a:r>
              <a:rPr lang="en-US" sz="1200" b="1">
                <a:solidFill>
                  <a:srgbClr val="BFBFBF"/>
                </a:solidFill>
              </a:rPr>
              <a:t>maturer/hypermaturer</a:t>
            </a:r>
            <a:r>
              <a:rPr lang="en-US" sz="1200">
                <a:solidFill>
                  <a:srgbClr val="BFBFBF"/>
                </a:solidFill>
              </a:rPr>
              <a:t> </a:t>
            </a:r>
            <a:r>
              <a:rPr lang="en-US" sz="1200" b="1">
                <a:solidFill>
                  <a:srgbClr val="BFBFBF"/>
                </a:solidFill>
              </a:rPr>
              <a:t>Katarakt</a:t>
            </a:r>
            <a:r>
              <a:rPr lang="en-US" sz="1200">
                <a:solidFill>
                  <a:srgbClr val="BFBFBF"/>
                </a:solidFill>
              </a:rPr>
              <a:t>: phakolytisches Glaukom</a:t>
            </a:r>
            <a:endParaRPr sz="1200">
              <a:solidFill>
                <a:srgbClr val="BFBFBF"/>
              </a:solidFill>
            </a:endParaRPr>
          </a:p>
        </p:txBody>
      </p:sp>
      <p:sp>
        <p:nvSpPr>
          <p:cNvPr id="1029" name="Google Shape;1029;p85"/>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030" name="Google Shape;1030;p8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85</a:t>
            </a:fld>
            <a:endParaRPr sz="1000" b="0" i="0" u="none" strike="noStrike" cap="none">
              <a:solidFill>
                <a:srgbClr val="000000"/>
              </a:solidFill>
              <a:latin typeface="Arial"/>
              <a:ea typeface="Arial"/>
              <a:cs typeface="Arial"/>
              <a:sym typeface="Arial"/>
            </a:endParaRPr>
          </a:p>
        </p:txBody>
      </p:sp>
      <p:sp>
        <p:nvSpPr>
          <p:cNvPr id="1032" name="Google Shape;1032;p85"/>
          <p:cNvSpPr txBox="1"/>
          <p:nvPr/>
        </p:nvSpPr>
        <p:spPr>
          <a:xfrm>
            <a:off x="1247361" y="3299791"/>
            <a:ext cx="6914000" cy="206210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BFBFBF"/>
                </a:solidFill>
                <a:latin typeface="Arial"/>
                <a:ea typeface="Arial"/>
                <a:cs typeface="Arial"/>
                <a:sym typeface="Arial"/>
              </a:rPr>
              <a:t>Was ist eine </a:t>
            </a:r>
            <a:r>
              <a:rPr lang="en-US" sz="1200" b="1">
                <a:solidFill>
                  <a:srgbClr val="BFBFBF"/>
                </a:solidFill>
                <a:latin typeface="Arial"/>
                <a:ea typeface="Arial"/>
                <a:cs typeface="Arial"/>
                <a:sym typeface="Arial"/>
              </a:rPr>
              <a:t>reife Katarakt</a:t>
            </a:r>
            <a:r>
              <a:rPr lang="en-US" sz="1200" i="1">
                <a:solidFill>
                  <a:srgbClr val="BFBFBF"/>
                </a:solidFill>
                <a:latin typeface="Arial"/>
                <a:ea typeface="Arial"/>
                <a:cs typeface="Arial"/>
                <a:sym typeface="Arial"/>
              </a:rPr>
              <a:t>?</a:t>
            </a:r>
            <a:endParaRPr/>
          </a:p>
          <a:p>
            <a:pPr marL="0" marR="0" lvl="0" indent="0" algn="l" rtl="0">
              <a:spcBef>
                <a:spcPts val="0"/>
              </a:spcBef>
              <a:spcAft>
                <a:spcPts val="0"/>
              </a:spcAft>
              <a:buNone/>
            </a:pPr>
            <a:r>
              <a:rPr lang="en-US" sz="1200">
                <a:solidFill>
                  <a:srgbClr val="BFBFBF"/>
                </a:solidFill>
                <a:latin typeface="Arial"/>
                <a:ea typeface="Arial"/>
                <a:cs typeface="Arial"/>
                <a:sym typeface="Arial"/>
              </a:rPr>
              <a:t>Ein  kortikaler  Katarakt, der so weit fortgeschritten ist, dass er die gesamte Linsenrinde  betrifft</a:t>
            </a:r>
            <a:endParaRPr/>
          </a:p>
          <a:p>
            <a:pPr marL="0" marR="0" lvl="0" indent="0" algn="l" rtl="0">
              <a:spcBef>
                <a:spcPts val="0"/>
              </a:spcBef>
              <a:spcAft>
                <a:spcPts val="0"/>
              </a:spcAft>
              <a:buNone/>
            </a:pPr>
            <a:endParaRPr sz="1600">
              <a:solidFill>
                <a:srgbClr val="BFBFBF"/>
              </a:solidFill>
              <a:latin typeface="Arial"/>
              <a:ea typeface="Arial"/>
              <a:cs typeface="Arial"/>
              <a:sym typeface="Arial"/>
            </a:endParaRPr>
          </a:p>
          <a:p>
            <a:pPr marL="0" marR="0" lvl="0" indent="0" algn="l" rtl="0">
              <a:spcBef>
                <a:spcPts val="0"/>
              </a:spcBef>
              <a:spcAft>
                <a:spcPts val="0"/>
              </a:spcAft>
              <a:buNone/>
            </a:pPr>
            <a:r>
              <a:rPr lang="en-US" sz="1200" i="1">
                <a:solidFill>
                  <a:srgbClr val="BFBFBF"/>
                </a:solidFill>
                <a:latin typeface="Arial"/>
                <a:ea typeface="Arial"/>
                <a:cs typeface="Arial"/>
                <a:sym typeface="Arial"/>
              </a:rPr>
              <a:t>Was ist eine </a:t>
            </a:r>
            <a:r>
              <a:rPr lang="en-US" sz="1200">
                <a:solidFill>
                  <a:srgbClr val="BFBFBF"/>
                </a:solidFill>
                <a:latin typeface="Arial"/>
                <a:ea typeface="Arial"/>
                <a:cs typeface="Arial"/>
                <a:sym typeface="Arial"/>
              </a:rPr>
              <a:t>hyperreife Katarakt</a:t>
            </a:r>
            <a:r>
              <a:rPr lang="en-US" sz="1200" i="1">
                <a:solidFill>
                  <a:srgbClr val="BFBFBF"/>
                </a:solidFill>
                <a:latin typeface="Arial"/>
                <a:ea typeface="Arial"/>
                <a:cs typeface="Arial"/>
                <a:sym typeface="Arial"/>
              </a:rPr>
              <a:t>?</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Reife Katarakte können </a:t>
            </a:r>
            <a:r>
              <a:rPr lang="en-US" sz="1200" b="1">
                <a:solidFill>
                  <a:srgbClr val="0000FF"/>
                </a:solidFill>
                <a:latin typeface="Arial"/>
                <a:ea typeface="Arial"/>
                <a:cs typeface="Arial"/>
                <a:sym typeface="Arial"/>
              </a:rPr>
              <a:t>Wasser aufnehmen </a:t>
            </a:r>
            <a:r>
              <a:rPr lang="en-US" sz="1200">
                <a:solidFill>
                  <a:srgbClr val="0000FF"/>
                </a:solidFill>
                <a:latin typeface="Arial"/>
                <a:ea typeface="Arial"/>
                <a:cs typeface="Arial"/>
                <a:sym typeface="Arial"/>
              </a:rPr>
              <a:t>und sich so in einen </a:t>
            </a:r>
            <a:r>
              <a:rPr lang="en-US" sz="1200" b="1" i="1">
                <a:solidFill>
                  <a:srgbClr val="0000FF"/>
                </a:solidFill>
                <a:latin typeface="Arial"/>
                <a:ea typeface="Arial"/>
                <a:cs typeface="Arial"/>
                <a:sym typeface="Arial"/>
              </a:rPr>
              <a:t>intumeszenten  kortikalen Katarakt </a:t>
            </a:r>
            <a:r>
              <a:rPr lang="en-US" sz="1200">
                <a:solidFill>
                  <a:srgbClr val="0000FF"/>
                </a:solidFill>
                <a:latin typeface="Arial"/>
                <a:ea typeface="Arial"/>
                <a:cs typeface="Arial"/>
                <a:sym typeface="Arial"/>
              </a:rPr>
              <a:t>verwandeln</a:t>
            </a:r>
            <a:r>
              <a:rPr lang="en-US" sz="1200">
                <a:solidFill>
                  <a:srgbClr val="BFBFBF"/>
                </a:solidFill>
                <a:latin typeface="Arial"/>
                <a:ea typeface="Arial"/>
                <a:cs typeface="Arial"/>
                <a:sym typeface="Arial"/>
              </a:rPr>
              <a:t>. Ein </a:t>
            </a:r>
            <a:r>
              <a:rPr lang="en-US" sz="1200" b="1" i="1">
                <a:solidFill>
                  <a:srgbClr val="BFBFBF"/>
                </a:solidFill>
                <a:latin typeface="Arial"/>
                <a:ea typeface="Arial"/>
                <a:cs typeface="Arial"/>
                <a:sym typeface="Arial"/>
              </a:rPr>
              <a:t>hyperreifer Katarakt </a:t>
            </a:r>
            <a:r>
              <a:rPr lang="en-US" sz="1200">
                <a:solidFill>
                  <a:srgbClr val="BFBFBF"/>
                </a:solidFill>
                <a:latin typeface="Arial"/>
                <a:ea typeface="Arial"/>
                <a:cs typeface="Arial"/>
                <a:sym typeface="Arial"/>
              </a:rPr>
              <a:t>entsteht, wenn ein intumeszenter Katarakt beginnt, Wasser und denaturierte Proteine durch seine intakte vordere Kapsel abzusondern. </a:t>
            </a:r>
            <a:endParaRPr/>
          </a:p>
        </p:txBody>
      </p:sp>
      <p:sp>
        <p:nvSpPr>
          <p:cNvPr id="1034" name="Google Shape;1034;p85"/>
          <p:cNvSpPr txBox="1">
            <a:spLocks noGrp="1"/>
          </p:cNvSpPr>
          <p:nvPr>
            <p:ph type="title"/>
          </p:nvPr>
        </p:nvSpPr>
        <p:spPr>
          <a:xfrm>
            <a:off x="457200" y="122250"/>
            <a:ext cx="887700" cy="639900"/>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F</a:t>
            </a:r>
            <a:endParaRPr dirty="0"/>
          </a:p>
        </p:txBody>
      </p:sp>
      <p:sp>
        <p:nvSpPr>
          <p:cNvPr id="1036" name="Google Shape;1036;p85"/>
          <p:cNvSpPr txBox="1"/>
          <p:nvPr/>
        </p:nvSpPr>
        <p:spPr>
          <a:xfrm>
            <a:off x="302451" y="3419643"/>
            <a:ext cx="8539200" cy="17496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F7F7F"/>
                </a:solidFill>
              </a:rPr>
              <a:t>Alle drei Formen stellen in einem frühen, entscheidenden Schritt der Kataraktoperation eine besondere Herausforderung dar. Um welchen Operationsschritt handelt es sich, und worin besteht die Herausforderung?</a:t>
            </a:r>
            <a:endParaRPr>
              <a:solidFill>
                <a:srgbClr val="7F7F7F"/>
              </a:solidFill>
            </a:endParaRPr>
          </a:p>
          <a:p>
            <a:pPr marL="0" lvl="0" indent="0" algn="l" rtl="0">
              <a:spcBef>
                <a:spcPts val="0"/>
              </a:spcBef>
              <a:spcAft>
                <a:spcPts val="0"/>
              </a:spcAft>
              <a:buClr>
                <a:schemeClr val="dk1"/>
              </a:buClr>
              <a:buFont typeface="Arial"/>
              <a:buNone/>
            </a:pPr>
            <a:r>
              <a:rPr lang="en-US" sz="1200">
                <a:solidFill>
                  <a:srgbClr val="7F7F7F"/>
                </a:solidFill>
              </a:rPr>
              <a:t>Bei allen drei Stadien ist der Rotreflex vollständig aufgehoben. Da die meisten Kataraktchirurgen diesen jedoch zur Darstellung der vorderen Linsenkapsel während der Kapsulorhexis nutzen, kann dieser Operationsschritt nicht in konventioneller Weise durchgeführt werden.</a:t>
            </a:r>
            <a:endParaRPr sz="1200" i="1">
              <a:solidFill>
                <a:srgbClr val="7F7F7F"/>
              </a:solidFill>
            </a:endParaRPr>
          </a:p>
          <a:p>
            <a:pPr marL="0" lvl="0" indent="0" algn="l" rtl="0">
              <a:spcBef>
                <a:spcPts val="0"/>
              </a:spcBef>
              <a:spcAft>
                <a:spcPts val="0"/>
              </a:spcAft>
              <a:buClr>
                <a:schemeClr val="dk1"/>
              </a:buClr>
              <a:buFont typeface="Arial"/>
              <a:buNone/>
            </a:pPr>
            <a:endParaRPr sz="1600" i="1">
              <a:solidFill>
                <a:srgbClr val="7F7F7F"/>
              </a:solidFill>
            </a:endParaRPr>
          </a:p>
          <a:p>
            <a:pPr marL="0" lvl="0" indent="0" algn="l" rtl="0">
              <a:spcBef>
                <a:spcPts val="0"/>
              </a:spcBef>
              <a:spcAft>
                <a:spcPts val="0"/>
              </a:spcAft>
              <a:buClr>
                <a:schemeClr val="dk1"/>
              </a:buClr>
              <a:buFont typeface="Arial"/>
              <a:buNone/>
            </a:pPr>
            <a:r>
              <a:rPr lang="en-US" sz="1200" i="1">
                <a:solidFill>
                  <a:srgbClr val="7F7F7F"/>
                </a:solidFill>
              </a:rPr>
              <a:t>Welche Maßnahme ergreifen die meisten Operateure, um die Durchführung der Kapsulorhexis in diesen Fällen zu erleichtern?</a:t>
            </a:r>
            <a:endParaRPr sz="1200" i="1">
              <a:solidFill>
                <a:srgbClr val="7F7F7F"/>
              </a:solidFill>
            </a:endParaRPr>
          </a:p>
          <a:p>
            <a:pPr marL="0" lvl="0" indent="0" algn="l" rtl="0">
              <a:spcBef>
                <a:spcPts val="0"/>
              </a:spcBef>
              <a:spcAft>
                <a:spcPts val="0"/>
              </a:spcAft>
              <a:buClr>
                <a:schemeClr val="dk1"/>
              </a:buClr>
              <a:buFont typeface="Arial"/>
              <a:buNone/>
            </a:pPr>
            <a:r>
              <a:rPr lang="en-US" sz="1200">
                <a:solidFill>
                  <a:srgbClr val="7F7F7F"/>
                </a:solidFill>
              </a:rPr>
              <a:t>Sie färben die vordere Linsenkapsel mit Trypanblau.</a:t>
            </a:r>
            <a:endParaRPr sz="1200" i="1">
              <a:solidFill>
                <a:srgbClr val="7F7F7F"/>
              </a:solidFill>
            </a:endParaRPr>
          </a:p>
        </p:txBody>
      </p:sp>
      <p:sp>
        <p:nvSpPr>
          <p:cNvPr id="1037" name="Google Shape;1037;p85"/>
          <p:cNvSpPr txBox="1"/>
          <p:nvPr/>
        </p:nvSpPr>
        <p:spPr>
          <a:xfrm>
            <a:off x="795129" y="2690144"/>
            <a:ext cx="7553700" cy="1749600"/>
          </a:xfrm>
          <a:prstGeom prst="rect">
            <a:avLst/>
          </a:prstGeom>
          <a:solidFill>
            <a:srgbClr val="0070C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595959"/>
                </a:solidFill>
              </a:rPr>
              <a:t>Lassen Sie uns die </a:t>
            </a:r>
            <a:r>
              <a:rPr lang="en-US" sz="1200">
                <a:solidFill>
                  <a:srgbClr val="595959"/>
                </a:solidFill>
              </a:rPr>
              <a:t>intumeszente Katarakt </a:t>
            </a:r>
            <a:r>
              <a:rPr lang="en-US" sz="1200" i="1">
                <a:solidFill>
                  <a:srgbClr val="595959"/>
                </a:solidFill>
              </a:rPr>
              <a:t>kurz näher betrachten. Was bedeutet in diesem Zusammenhang </a:t>
            </a:r>
            <a:r>
              <a:rPr lang="en-US" sz="1200">
                <a:solidFill>
                  <a:srgbClr val="595959"/>
                </a:solidFill>
              </a:rPr>
              <a:t>„</a:t>
            </a:r>
            <a:r>
              <a:rPr lang="en-US" sz="1200" i="1">
                <a:solidFill>
                  <a:srgbClr val="595959"/>
                </a:solidFill>
              </a:rPr>
              <a:t>intumeszent</a:t>
            </a:r>
            <a:r>
              <a:rPr lang="en-US" sz="1200">
                <a:solidFill>
                  <a:srgbClr val="595959"/>
                </a:solidFill>
              </a:rPr>
              <a:t>“</a:t>
            </a:r>
            <a:r>
              <a:rPr lang="en-US" sz="1200" i="1">
                <a:solidFill>
                  <a:srgbClr val="595959"/>
                </a:solidFill>
              </a:rPr>
              <a:t>?</a:t>
            </a:r>
            <a:endParaRPr>
              <a:solidFill>
                <a:srgbClr val="595959"/>
              </a:solidFill>
            </a:endParaRPr>
          </a:p>
          <a:p>
            <a:pPr marL="0" lvl="0" indent="0" algn="l" rtl="0">
              <a:spcBef>
                <a:spcPts val="0"/>
              </a:spcBef>
              <a:spcAft>
                <a:spcPts val="0"/>
              </a:spcAft>
              <a:buClr>
                <a:schemeClr val="dk1"/>
              </a:buClr>
              <a:buFont typeface="Arial"/>
              <a:buNone/>
            </a:pPr>
            <a:r>
              <a:rPr lang="en-US" sz="1200">
                <a:solidFill>
                  <a:srgbClr val="595959"/>
                </a:solidFill>
              </a:rPr>
              <a:t>Es bedeutet „aufgequollen“. Wie bereits vor einigen Folien erwähnt, führt die Aufnahme von Wasser dazu, dass sich eine reife in eine intumeszente Katarakt umwandelt. Diese Wasseraufnahme bewirkt eine Quellung der Linse und damit eine Zunahme ihres Volumens.</a:t>
            </a:r>
            <a:endParaRPr sz="1200" i="1">
              <a:solidFill>
                <a:srgbClr val="595959"/>
              </a:solidFill>
            </a:endParaRPr>
          </a:p>
          <a:p>
            <a:pPr marL="0" lvl="0" indent="0" algn="l" rtl="0">
              <a:spcBef>
                <a:spcPts val="0"/>
              </a:spcBef>
              <a:spcAft>
                <a:spcPts val="0"/>
              </a:spcAft>
              <a:buClr>
                <a:schemeClr val="dk1"/>
              </a:buClr>
              <a:buFont typeface="Arial"/>
              <a:buNone/>
            </a:pPr>
            <a:endParaRPr sz="1600">
              <a:solidFill>
                <a:srgbClr val="595959"/>
              </a:solidFill>
            </a:endParaRPr>
          </a:p>
          <a:p>
            <a:pPr marL="0" lvl="0" indent="0" algn="l" rtl="0">
              <a:spcBef>
                <a:spcPts val="0"/>
              </a:spcBef>
              <a:spcAft>
                <a:spcPts val="0"/>
              </a:spcAft>
              <a:buClr>
                <a:schemeClr val="dk1"/>
              </a:buClr>
              <a:buFont typeface="Arial"/>
              <a:buNone/>
            </a:pPr>
            <a:r>
              <a:rPr lang="en-US" sz="1200" i="1">
                <a:solidFill>
                  <a:srgbClr val="595959"/>
                </a:solidFill>
              </a:rPr>
              <a:t>Welche Auswirkungen hat die Schwellung auf die innere Dynamik der Linse?</a:t>
            </a:r>
            <a:endParaRPr sz="1200" i="1">
              <a:solidFill>
                <a:srgbClr val="595959"/>
              </a:solidFill>
            </a:endParaRPr>
          </a:p>
          <a:p>
            <a:pPr marL="0" lvl="0" indent="0" algn="l" rtl="0">
              <a:spcBef>
                <a:spcPts val="0"/>
              </a:spcBef>
              <a:spcAft>
                <a:spcPts val="0"/>
              </a:spcAft>
              <a:buClr>
                <a:schemeClr val="dk1"/>
              </a:buClr>
              <a:buFont typeface="Arial"/>
              <a:buNone/>
            </a:pPr>
            <a:r>
              <a:rPr lang="en-US" sz="1200" b="1">
                <a:solidFill>
                  <a:schemeClr val="lt1"/>
                </a:solidFill>
              </a:rPr>
              <a:t>Sie erhöht den Druck innerhalb der Linse.</a:t>
            </a:r>
            <a:endParaRPr sz="1200" i="1">
              <a:solidFill>
                <a:srgbClr val="595959"/>
              </a:solidFill>
            </a:endParaRPr>
          </a:p>
          <a:p>
            <a:pPr marL="0" marR="0" lvl="0" indent="0" algn="l" rtl="0">
              <a:spcBef>
                <a:spcPts val="0"/>
              </a:spcBef>
              <a:spcAft>
                <a:spcPts val="0"/>
              </a:spcAft>
              <a:buNone/>
            </a:pPr>
            <a:endParaRPr sz="1200" i="1">
              <a:solidFill>
                <a:srgbClr val="595959"/>
              </a:solidFill>
            </a:endParaRPr>
          </a:p>
        </p:txBody>
      </p:sp>
      <p:sp>
        <p:nvSpPr>
          <p:cNvPr id="1038" name="Google Shape;1038;p85"/>
          <p:cNvSpPr/>
          <p:nvPr/>
        </p:nvSpPr>
        <p:spPr>
          <a:xfrm>
            <a:off x="835716" y="4185712"/>
            <a:ext cx="4173606" cy="745408"/>
          </a:xfrm>
          <a:prstGeom prst="ellipse">
            <a:avLst/>
          </a:prstGeom>
          <a:noFill/>
          <a:ln w="25400" cap="flat" cmpd="sng">
            <a:solidFill>
              <a:srgbClr val="59595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39" name="Google Shape;1039;p85"/>
          <p:cNvSpPr txBox="1"/>
          <p:nvPr/>
        </p:nvSpPr>
        <p:spPr>
          <a:xfrm>
            <a:off x="130865" y="3179939"/>
            <a:ext cx="8177400" cy="949200"/>
          </a:xfrm>
          <a:prstGeom prst="rect">
            <a:avLst/>
          </a:prstGeom>
          <a:solidFill>
            <a:srgbClr val="FFCCF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A5A5A5"/>
                </a:solidFill>
              </a:rPr>
              <a:t>Als wäre die Aufhebung des Rotreflexes nicht bereits problematisch genug, stellt der erhöhte intralentikuläre Druck bei einer intumeszenten Katarakt eine zusätzliche Herausforderung während der Kapsulorhexis dar – worin besteht diese?</a:t>
            </a:r>
            <a:endParaRPr>
              <a:solidFill>
                <a:srgbClr val="A5A5A5"/>
              </a:solidFill>
            </a:endParaRPr>
          </a:p>
          <a:p>
            <a:pPr marL="0" lvl="0" indent="0" algn="l" rtl="0">
              <a:spcBef>
                <a:spcPts val="0"/>
              </a:spcBef>
              <a:spcAft>
                <a:spcPts val="0"/>
              </a:spcAft>
              <a:buClr>
                <a:schemeClr val="dk1"/>
              </a:buClr>
              <a:buFont typeface="Arial"/>
              <a:buNone/>
            </a:pPr>
            <a:r>
              <a:rPr lang="en-US" sz="1200">
                <a:solidFill>
                  <a:srgbClr val="A5A5A5"/>
                </a:solidFill>
              </a:rPr>
              <a:t>Wenn der Operateur die initiale Eröffnung der Linsenkapsel (Kapselrhexis) anlegt, kann der erhöhte intralentikuläre Druck bei einer intumeszenten Katarakt dazu führen, dass sich der</a:t>
            </a:r>
            <a:r>
              <a:rPr lang="en-US" sz="1200">
                <a:solidFill>
                  <a:srgbClr val="0000FF"/>
                </a:solidFill>
              </a:rPr>
              <a:t> </a:t>
            </a:r>
            <a:r>
              <a:rPr lang="en-US" sz="1200" b="1">
                <a:solidFill>
                  <a:srgbClr val="0000FF"/>
                </a:solidFill>
              </a:rPr>
              <a:t>Kapselriss plötzlich und unkontrolliert bis in die Peripherie ausdehnt.</a:t>
            </a:r>
            <a:endParaRPr sz="1200" b="1" i="1">
              <a:solidFill>
                <a:srgbClr val="A5A5A5"/>
              </a:solidFill>
            </a:endParaRPr>
          </a:p>
        </p:txBody>
      </p:sp>
      <p:sp>
        <p:nvSpPr>
          <p:cNvPr id="1040" name="Google Shape;1040;p85"/>
          <p:cNvSpPr txBox="1"/>
          <p:nvPr/>
        </p:nvSpPr>
        <p:spPr>
          <a:xfrm>
            <a:off x="772100" y="4180212"/>
            <a:ext cx="6914100" cy="949200"/>
          </a:xfrm>
          <a:prstGeom prst="rect">
            <a:avLst/>
          </a:prstGeom>
          <a:solidFill>
            <a:srgbClr val="33CC33"/>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lt1"/>
                </a:solidFill>
              </a:rPr>
              <a:t>Wenn sich der Kapselriss bis in die Peripherie ausdehnt, welches Erscheinungsbild zeigt die Linse?</a:t>
            </a:r>
            <a:endParaRPr/>
          </a:p>
          <a:p>
            <a:pPr marL="0" marR="0" lvl="0" indent="0" algn="l" rtl="0">
              <a:spcBef>
                <a:spcPts val="0"/>
              </a:spcBef>
              <a:spcAft>
                <a:spcPts val="0"/>
              </a:spcAft>
              <a:buNone/>
            </a:pPr>
            <a:r>
              <a:rPr lang="en-US" sz="1200">
                <a:solidFill>
                  <a:srgbClr val="33CC33"/>
                </a:solidFill>
                <a:latin typeface="Arial"/>
                <a:ea typeface="Arial"/>
                <a:cs typeface="Arial"/>
                <a:sym typeface="Arial"/>
              </a:rPr>
              <a:t>Erinnern Sie sich daran, dass aufgrund der Verdeckung des roten Reflexes in all diesen Fällen </a:t>
            </a:r>
            <a:r>
              <a:rPr lang="en-US" sz="1200" b="1">
                <a:solidFill>
                  <a:srgbClr val="33CC33"/>
                </a:solidFill>
                <a:latin typeface="Arial"/>
                <a:ea typeface="Arial"/>
                <a:cs typeface="Arial"/>
                <a:sym typeface="Arial"/>
              </a:rPr>
              <a:t>Trypanblau </a:t>
            </a:r>
            <a:r>
              <a:rPr lang="en-US" sz="1200">
                <a:solidFill>
                  <a:srgbClr val="33CC33"/>
                </a:solidFill>
                <a:latin typeface="Arial"/>
                <a:ea typeface="Arial"/>
                <a:cs typeface="Arial"/>
                <a:sym typeface="Arial"/>
              </a:rPr>
              <a:t>verwendet wird. Nachdem sich der Riss ausgebreitet hat, sieht der Chirurg daher einen weißen Streifen (den Katarakt) zwischen zwei blauen Bereichen (der unbeeinträchtigten, mit Trypanblau gefärbten Kapsel).</a:t>
            </a:r>
            <a:endParaRPr/>
          </a:p>
        </p:txBody>
      </p:sp>
      <p:sp>
        <p:nvSpPr>
          <p:cNvPr id="2" name="Google Shape;933;p79">
            <a:extLst>
              <a:ext uri="{FF2B5EF4-FFF2-40B4-BE49-F238E27FC236}">
                <a16:creationId xmlns:a16="http://schemas.microsoft.com/office/drawing/2014/main" id="{66B22D2D-425F-2BCD-CE18-BBDEDEF12EF3}"/>
              </a:ext>
            </a:extLst>
          </p:cNvPr>
          <p:cNvSpPr/>
          <p:nvPr/>
        </p:nvSpPr>
        <p:spPr>
          <a:xfrm>
            <a:off x="2472129" y="5641106"/>
            <a:ext cx="2661300" cy="6462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 name="Google Shape;850;p74">
            <a:extLst>
              <a:ext uri="{FF2B5EF4-FFF2-40B4-BE49-F238E27FC236}">
                <a16:creationId xmlns:a16="http://schemas.microsoft.com/office/drawing/2014/main" id="{FB5E7BF6-5C07-2BF8-86AE-194451C00A20}"/>
              </a:ext>
            </a:extLst>
          </p:cNvPr>
          <p:cNvSpPr txBox="1"/>
          <p:nvPr/>
        </p:nvSpPr>
        <p:spPr>
          <a:xfrm>
            <a:off x="252547" y="5347787"/>
            <a:ext cx="8481900" cy="672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u="sng" dirty="0" err="1">
                <a:solidFill>
                  <a:srgbClr val="BFBFBF"/>
                </a:solidFill>
                <a:latin typeface="Arial"/>
                <a:ea typeface="Arial"/>
                <a:cs typeface="Arial"/>
                <a:sym typeface="Arial"/>
              </a:rPr>
              <a:t>Beachten</a:t>
            </a:r>
            <a:r>
              <a:rPr lang="en-US" sz="1200" i="1" u="sng" dirty="0">
                <a:solidFill>
                  <a:srgbClr val="BFBFBF"/>
                </a:solidFill>
                <a:latin typeface="Arial"/>
                <a:ea typeface="Arial"/>
                <a:cs typeface="Arial"/>
                <a:sym typeface="Arial"/>
              </a:rPr>
              <a:t> Sie die </a:t>
            </a:r>
            <a:r>
              <a:rPr lang="en-US" sz="1200" i="1" u="sng" dirty="0" err="1">
                <a:solidFill>
                  <a:srgbClr val="BFBFBF"/>
                </a:solidFill>
                <a:latin typeface="Arial"/>
                <a:ea typeface="Arial"/>
                <a:cs typeface="Arial"/>
                <a:sym typeface="Arial"/>
              </a:rPr>
              <a:t>Stadien</a:t>
            </a:r>
            <a:r>
              <a:rPr lang="en-US" sz="1200" i="1" u="sng" dirty="0">
                <a:solidFill>
                  <a:srgbClr val="BFBFBF"/>
                </a:solidFill>
                <a:latin typeface="Arial"/>
                <a:ea typeface="Arial"/>
                <a:cs typeface="Arial"/>
                <a:sym typeface="Arial"/>
              </a:rPr>
              <a:t>:</a:t>
            </a:r>
            <a:endParaRPr dirty="0"/>
          </a:p>
          <a:p>
            <a:pPr marL="0" marR="0" lvl="0" indent="0" algn="l" rtl="0">
              <a:spcBef>
                <a:spcPts val="0"/>
              </a:spcBef>
              <a:spcAft>
                <a:spcPts val="0"/>
              </a:spcAft>
              <a:buNone/>
            </a:pPr>
            <a:endParaRPr sz="1800" i="1" u="sng" dirty="0">
              <a:solidFill>
                <a:schemeClr val="dk1"/>
              </a:solidFill>
              <a:latin typeface="Arial"/>
              <a:ea typeface="Arial"/>
              <a:cs typeface="Arial"/>
              <a:sym typeface="Arial"/>
            </a:endParaRPr>
          </a:p>
          <a:p>
            <a:pPr marL="0" marR="0" lvl="0" indent="0" algn="l" rtl="0">
              <a:spcBef>
                <a:spcPts val="0"/>
              </a:spcBef>
              <a:spcAft>
                <a:spcPts val="0"/>
              </a:spcAft>
              <a:buNone/>
            </a:pPr>
            <a:r>
              <a:rPr lang="en-US" sz="1200" dirty="0">
                <a:solidFill>
                  <a:srgbClr val="0000FF"/>
                </a:solidFill>
              </a:rPr>
              <a:t>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dirty="0" err="1">
                <a:solidFill>
                  <a:srgbClr val="0000FF"/>
                </a:solidFill>
              </a:rPr>
              <a:t>I</a:t>
            </a:r>
            <a:r>
              <a:rPr lang="en-US" sz="1200" dirty="0" err="1">
                <a:solidFill>
                  <a:srgbClr val="0000FF"/>
                </a:solidFill>
                <a:latin typeface="Arial"/>
                <a:ea typeface="Arial"/>
                <a:cs typeface="Arial"/>
                <a:sym typeface="Arial"/>
              </a:rPr>
              <a:t>ntumeszente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dirty="0">
                <a:solidFill>
                  <a:srgbClr val="0000FF"/>
                </a:solidFill>
              </a:rPr>
              <a:t>H</a:t>
            </a:r>
            <a:r>
              <a:rPr lang="en-US" sz="1200" dirty="0">
                <a:solidFill>
                  <a:srgbClr val="0000FF"/>
                </a:solidFill>
                <a:latin typeface="Arial"/>
                <a:ea typeface="Arial"/>
                <a:cs typeface="Arial"/>
                <a:sym typeface="Arial"/>
              </a:rPr>
              <a:t>yper</a:t>
            </a:r>
            <a:r>
              <a:rPr lang="en-US" sz="1200" dirty="0">
                <a:solidFill>
                  <a:srgbClr val="0000FF"/>
                </a:solidFill>
              </a:rPr>
              <a:t>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endParaRPr dirty="0"/>
          </a:p>
        </p:txBody>
      </p:sp>
      <p:sp>
        <p:nvSpPr>
          <p:cNvPr id="4" name="Google Shape;851;p74">
            <a:extLst>
              <a:ext uri="{FF2B5EF4-FFF2-40B4-BE49-F238E27FC236}">
                <a16:creationId xmlns:a16="http://schemas.microsoft.com/office/drawing/2014/main" id="{FE20B86E-3330-6DB4-440B-2C550F4F223C}"/>
              </a:ext>
            </a:extLst>
          </p:cNvPr>
          <p:cNvSpPr/>
          <p:nvPr/>
        </p:nvSpPr>
        <p:spPr>
          <a:xfrm>
            <a:off x="1930165" y="5781638"/>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 name="Google Shape;852;p74">
            <a:extLst>
              <a:ext uri="{FF2B5EF4-FFF2-40B4-BE49-F238E27FC236}">
                <a16:creationId xmlns:a16="http://schemas.microsoft.com/office/drawing/2014/main" id="{B067D3BF-C886-D79C-A825-6886A738EFC2}"/>
              </a:ext>
            </a:extLst>
          </p:cNvPr>
          <p:cNvSpPr/>
          <p:nvPr/>
        </p:nvSpPr>
        <p:spPr>
          <a:xfrm>
            <a:off x="5387641" y="5775988"/>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1048"/>
        <p:cNvGrpSpPr/>
        <p:nvPr/>
      </p:nvGrpSpPr>
      <p:grpSpPr>
        <a:xfrm>
          <a:off x="0" y="0"/>
          <a:ext cx="0" cy="0"/>
          <a:chOff x="0" y="0"/>
          <a:chExt cx="0" cy="0"/>
        </a:xfrm>
      </p:grpSpPr>
      <p:sp>
        <p:nvSpPr>
          <p:cNvPr id="1049" name="Google Shape;1049;p86"/>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a:t>
            </a:r>
            <a:r>
              <a:rPr lang="en-US" sz="1200" b="1">
                <a:solidFill>
                  <a:srgbClr val="BFBFBF"/>
                </a:solidFill>
              </a:rPr>
              <a:t>maturer/hypermaturer</a:t>
            </a:r>
            <a:r>
              <a:rPr lang="en-US" sz="1200">
                <a:solidFill>
                  <a:srgbClr val="BFBFBF"/>
                </a:solidFill>
              </a:rPr>
              <a:t> </a:t>
            </a:r>
            <a:r>
              <a:rPr lang="en-US" sz="1200" b="1">
                <a:solidFill>
                  <a:srgbClr val="BFBFBF"/>
                </a:solidFill>
              </a:rPr>
              <a:t>Katarakt</a:t>
            </a:r>
            <a:r>
              <a:rPr lang="en-US" sz="1200">
                <a:solidFill>
                  <a:srgbClr val="BFBFBF"/>
                </a:solidFill>
              </a:rPr>
              <a:t>: phakolytisches Glaukom</a:t>
            </a:r>
            <a:endParaRPr sz="1200">
              <a:solidFill>
                <a:srgbClr val="BFBFBF"/>
              </a:solidFill>
            </a:endParaRPr>
          </a:p>
        </p:txBody>
      </p:sp>
      <p:sp>
        <p:nvSpPr>
          <p:cNvPr id="1050" name="Google Shape;1050;p86"/>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051" name="Google Shape;1051;p8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86</a:t>
            </a:fld>
            <a:endParaRPr sz="1000" b="0" i="0" u="none" strike="noStrike" cap="none">
              <a:solidFill>
                <a:srgbClr val="000000"/>
              </a:solidFill>
              <a:latin typeface="Arial"/>
              <a:ea typeface="Arial"/>
              <a:cs typeface="Arial"/>
              <a:sym typeface="Arial"/>
            </a:endParaRPr>
          </a:p>
        </p:txBody>
      </p:sp>
      <p:sp>
        <p:nvSpPr>
          <p:cNvPr id="1053" name="Google Shape;1053;p86"/>
          <p:cNvSpPr txBox="1"/>
          <p:nvPr/>
        </p:nvSpPr>
        <p:spPr>
          <a:xfrm>
            <a:off x="1247361" y="3299791"/>
            <a:ext cx="6914000" cy="206210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BFBFBF"/>
                </a:solidFill>
                <a:latin typeface="Arial"/>
                <a:ea typeface="Arial"/>
                <a:cs typeface="Arial"/>
                <a:sym typeface="Arial"/>
              </a:rPr>
              <a:t>Was ist eine </a:t>
            </a:r>
            <a:r>
              <a:rPr lang="en-US" sz="1200" b="1">
                <a:solidFill>
                  <a:srgbClr val="BFBFBF"/>
                </a:solidFill>
                <a:latin typeface="Arial"/>
                <a:ea typeface="Arial"/>
                <a:cs typeface="Arial"/>
                <a:sym typeface="Arial"/>
              </a:rPr>
              <a:t>reife Katarakt</a:t>
            </a:r>
            <a:r>
              <a:rPr lang="en-US" sz="1200" i="1">
                <a:solidFill>
                  <a:srgbClr val="BFBFBF"/>
                </a:solidFill>
                <a:latin typeface="Arial"/>
                <a:ea typeface="Arial"/>
                <a:cs typeface="Arial"/>
                <a:sym typeface="Arial"/>
              </a:rPr>
              <a:t>?</a:t>
            </a:r>
            <a:endParaRPr/>
          </a:p>
          <a:p>
            <a:pPr marL="0" marR="0" lvl="0" indent="0" algn="l" rtl="0">
              <a:spcBef>
                <a:spcPts val="0"/>
              </a:spcBef>
              <a:spcAft>
                <a:spcPts val="0"/>
              </a:spcAft>
              <a:buNone/>
            </a:pPr>
            <a:r>
              <a:rPr lang="en-US" sz="1200">
                <a:solidFill>
                  <a:srgbClr val="BFBFBF"/>
                </a:solidFill>
                <a:latin typeface="Arial"/>
                <a:ea typeface="Arial"/>
                <a:cs typeface="Arial"/>
                <a:sym typeface="Arial"/>
              </a:rPr>
              <a:t>Ein  kortikaler  Katarakt, der so weit fortgeschritten ist, dass er die gesamte Linsenkortex  betrifft</a:t>
            </a:r>
            <a:endParaRPr/>
          </a:p>
          <a:p>
            <a:pPr marL="0" marR="0" lvl="0" indent="0" algn="l" rtl="0">
              <a:spcBef>
                <a:spcPts val="0"/>
              </a:spcBef>
              <a:spcAft>
                <a:spcPts val="0"/>
              </a:spcAft>
              <a:buNone/>
            </a:pPr>
            <a:endParaRPr sz="1600">
              <a:solidFill>
                <a:srgbClr val="BFBFBF"/>
              </a:solidFill>
              <a:latin typeface="Arial"/>
              <a:ea typeface="Arial"/>
              <a:cs typeface="Arial"/>
              <a:sym typeface="Arial"/>
            </a:endParaRPr>
          </a:p>
          <a:p>
            <a:pPr marL="0" marR="0" lvl="0" indent="0" algn="l" rtl="0">
              <a:spcBef>
                <a:spcPts val="0"/>
              </a:spcBef>
              <a:spcAft>
                <a:spcPts val="0"/>
              </a:spcAft>
              <a:buNone/>
            </a:pPr>
            <a:r>
              <a:rPr lang="en-US" sz="1200" i="1">
                <a:solidFill>
                  <a:srgbClr val="BFBFBF"/>
                </a:solidFill>
                <a:latin typeface="Arial"/>
                <a:ea typeface="Arial"/>
                <a:cs typeface="Arial"/>
                <a:sym typeface="Arial"/>
              </a:rPr>
              <a:t>Was ist eine </a:t>
            </a:r>
            <a:r>
              <a:rPr lang="en-US" sz="1200">
                <a:solidFill>
                  <a:srgbClr val="BFBFBF"/>
                </a:solidFill>
                <a:latin typeface="Arial"/>
                <a:ea typeface="Arial"/>
                <a:cs typeface="Arial"/>
                <a:sym typeface="Arial"/>
              </a:rPr>
              <a:t>hyperreife Katarakt</a:t>
            </a:r>
            <a:r>
              <a:rPr lang="en-US" sz="1200" i="1">
                <a:solidFill>
                  <a:srgbClr val="BFBFBF"/>
                </a:solidFill>
                <a:latin typeface="Arial"/>
                <a:ea typeface="Arial"/>
                <a:cs typeface="Arial"/>
                <a:sym typeface="Arial"/>
              </a:rPr>
              <a:t>?</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Reife Katarakte können </a:t>
            </a:r>
            <a:r>
              <a:rPr lang="en-US" sz="1200" b="1">
                <a:solidFill>
                  <a:srgbClr val="0000FF"/>
                </a:solidFill>
                <a:latin typeface="Arial"/>
                <a:ea typeface="Arial"/>
                <a:cs typeface="Arial"/>
                <a:sym typeface="Arial"/>
              </a:rPr>
              <a:t>Wasser aufnehmen </a:t>
            </a:r>
            <a:r>
              <a:rPr lang="en-US" sz="1200">
                <a:solidFill>
                  <a:srgbClr val="0000FF"/>
                </a:solidFill>
                <a:latin typeface="Arial"/>
                <a:ea typeface="Arial"/>
                <a:cs typeface="Arial"/>
                <a:sym typeface="Arial"/>
              </a:rPr>
              <a:t>und sich so in einen </a:t>
            </a:r>
            <a:r>
              <a:rPr lang="en-US" sz="1200" b="1" i="1">
                <a:solidFill>
                  <a:srgbClr val="0000FF"/>
                </a:solidFill>
                <a:latin typeface="Arial"/>
                <a:ea typeface="Arial"/>
                <a:cs typeface="Arial"/>
                <a:sym typeface="Arial"/>
              </a:rPr>
              <a:t>intumeszenten  kortikalen Katarakt </a:t>
            </a:r>
            <a:r>
              <a:rPr lang="en-US" sz="1200">
                <a:solidFill>
                  <a:srgbClr val="0000FF"/>
                </a:solidFill>
                <a:latin typeface="Arial"/>
                <a:ea typeface="Arial"/>
                <a:cs typeface="Arial"/>
                <a:sym typeface="Arial"/>
              </a:rPr>
              <a:t>verwandeln</a:t>
            </a:r>
            <a:r>
              <a:rPr lang="en-US" sz="1200">
                <a:solidFill>
                  <a:srgbClr val="BFBFBF"/>
                </a:solidFill>
                <a:latin typeface="Arial"/>
                <a:ea typeface="Arial"/>
                <a:cs typeface="Arial"/>
                <a:sym typeface="Arial"/>
              </a:rPr>
              <a:t>. Ein </a:t>
            </a:r>
            <a:r>
              <a:rPr lang="en-US" sz="1200" b="1" i="1">
                <a:solidFill>
                  <a:srgbClr val="BFBFBF"/>
                </a:solidFill>
                <a:latin typeface="Arial"/>
                <a:ea typeface="Arial"/>
                <a:cs typeface="Arial"/>
                <a:sym typeface="Arial"/>
              </a:rPr>
              <a:t>hyperreifer Katarakt </a:t>
            </a:r>
            <a:r>
              <a:rPr lang="en-US" sz="1200">
                <a:solidFill>
                  <a:srgbClr val="BFBFBF"/>
                </a:solidFill>
                <a:latin typeface="Arial"/>
                <a:ea typeface="Arial"/>
                <a:cs typeface="Arial"/>
                <a:sym typeface="Arial"/>
              </a:rPr>
              <a:t>entsteht, wenn ein intumeszenter Katarakt beginnt, Wasser und denaturierte Proteine durch seine intakte vordere Kapsel abzusondern. </a:t>
            </a:r>
            <a:endParaRPr/>
          </a:p>
        </p:txBody>
      </p:sp>
      <p:sp>
        <p:nvSpPr>
          <p:cNvPr id="1055" name="Google Shape;1055;p86"/>
          <p:cNvSpPr txBox="1">
            <a:spLocks noGrp="1"/>
          </p:cNvSpPr>
          <p:nvPr>
            <p:ph type="title"/>
          </p:nvPr>
        </p:nvSpPr>
        <p:spPr>
          <a:xfrm>
            <a:off x="457200" y="122250"/>
            <a:ext cx="2256900" cy="639900"/>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A</a:t>
            </a:r>
            <a:endParaRPr dirty="0"/>
          </a:p>
        </p:txBody>
      </p:sp>
      <p:sp>
        <p:nvSpPr>
          <p:cNvPr id="1057" name="Google Shape;1057;p86"/>
          <p:cNvSpPr txBox="1"/>
          <p:nvPr/>
        </p:nvSpPr>
        <p:spPr>
          <a:xfrm>
            <a:off x="302451" y="3419643"/>
            <a:ext cx="8539200" cy="17496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F7F7F"/>
                </a:solidFill>
              </a:rPr>
              <a:t>Alle drei Formen stellen in einem frühen, entscheidenden Schritt der Kataraktoperation eine besondere Herausforderung dar. Um welchen Operationsschritt handelt es sich, und worin besteht die Herausforderung?</a:t>
            </a:r>
            <a:endParaRPr>
              <a:solidFill>
                <a:srgbClr val="7F7F7F"/>
              </a:solidFill>
            </a:endParaRPr>
          </a:p>
          <a:p>
            <a:pPr marL="0" lvl="0" indent="0" algn="l" rtl="0">
              <a:spcBef>
                <a:spcPts val="0"/>
              </a:spcBef>
              <a:spcAft>
                <a:spcPts val="0"/>
              </a:spcAft>
              <a:buClr>
                <a:schemeClr val="dk1"/>
              </a:buClr>
              <a:buFont typeface="Arial"/>
              <a:buNone/>
            </a:pPr>
            <a:r>
              <a:rPr lang="en-US" sz="1200">
                <a:solidFill>
                  <a:srgbClr val="7F7F7F"/>
                </a:solidFill>
              </a:rPr>
              <a:t>Bei allen drei Stadien ist der Rotreflex vollständig aufgehoben. Da die meisten Kataraktchirurgen diesen jedoch zur Darstellung der vorderen Linsenkapsel während der Kapsulorhexis nutzen, kann dieser Operationsschritt nicht in konventioneller Weise durchgeführt werden.</a:t>
            </a:r>
            <a:endParaRPr sz="1200" i="1">
              <a:solidFill>
                <a:srgbClr val="7F7F7F"/>
              </a:solidFill>
            </a:endParaRPr>
          </a:p>
          <a:p>
            <a:pPr marL="0" lvl="0" indent="0" algn="l" rtl="0">
              <a:spcBef>
                <a:spcPts val="0"/>
              </a:spcBef>
              <a:spcAft>
                <a:spcPts val="0"/>
              </a:spcAft>
              <a:buClr>
                <a:schemeClr val="dk1"/>
              </a:buClr>
              <a:buFont typeface="Arial"/>
              <a:buNone/>
            </a:pPr>
            <a:endParaRPr sz="1600" i="1">
              <a:solidFill>
                <a:srgbClr val="7F7F7F"/>
              </a:solidFill>
            </a:endParaRPr>
          </a:p>
          <a:p>
            <a:pPr marL="0" lvl="0" indent="0" algn="l" rtl="0">
              <a:spcBef>
                <a:spcPts val="0"/>
              </a:spcBef>
              <a:spcAft>
                <a:spcPts val="0"/>
              </a:spcAft>
              <a:buClr>
                <a:schemeClr val="dk1"/>
              </a:buClr>
              <a:buFont typeface="Arial"/>
              <a:buNone/>
            </a:pPr>
            <a:r>
              <a:rPr lang="en-US" sz="1200" i="1">
                <a:solidFill>
                  <a:srgbClr val="7F7F7F"/>
                </a:solidFill>
              </a:rPr>
              <a:t>Welche Maßnahme ergreifen die meisten Operateure, um die Durchführung der Kapsulorhexis in diesen Fällen zu erleichtern?</a:t>
            </a:r>
            <a:endParaRPr sz="1200" i="1">
              <a:solidFill>
                <a:srgbClr val="7F7F7F"/>
              </a:solidFill>
            </a:endParaRPr>
          </a:p>
          <a:p>
            <a:pPr marL="0" lvl="0" indent="0" algn="l" rtl="0">
              <a:spcBef>
                <a:spcPts val="0"/>
              </a:spcBef>
              <a:spcAft>
                <a:spcPts val="0"/>
              </a:spcAft>
              <a:buClr>
                <a:schemeClr val="dk1"/>
              </a:buClr>
              <a:buFont typeface="Arial"/>
              <a:buNone/>
            </a:pPr>
            <a:r>
              <a:rPr lang="en-US" sz="1200">
                <a:solidFill>
                  <a:srgbClr val="7F7F7F"/>
                </a:solidFill>
              </a:rPr>
              <a:t>Sie färben die vordere Linsenkapsel mit Trypanblau.</a:t>
            </a:r>
            <a:endParaRPr sz="1200" i="1">
              <a:solidFill>
                <a:srgbClr val="7F7F7F"/>
              </a:solidFill>
            </a:endParaRPr>
          </a:p>
        </p:txBody>
      </p:sp>
      <p:sp>
        <p:nvSpPr>
          <p:cNvPr id="1058" name="Google Shape;1058;p86"/>
          <p:cNvSpPr txBox="1"/>
          <p:nvPr/>
        </p:nvSpPr>
        <p:spPr>
          <a:xfrm>
            <a:off x="795129" y="2690144"/>
            <a:ext cx="7553700" cy="1749600"/>
          </a:xfrm>
          <a:prstGeom prst="rect">
            <a:avLst/>
          </a:prstGeom>
          <a:solidFill>
            <a:srgbClr val="0070C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a:solidFill>
                  <a:srgbClr val="595959"/>
                </a:solidFill>
              </a:rPr>
              <a:t>Lassen Sie </a:t>
            </a:r>
            <a:r>
              <a:rPr lang="en-US" sz="1200" i="1" dirty="0" err="1">
                <a:solidFill>
                  <a:srgbClr val="595959"/>
                </a:solidFill>
              </a:rPr>
              <a:t>uns</a:t>
            </a:r>
            <a:r>
              <a:rPr lang="en-US" sz="1200" i="1" dirty="0">
                <a:solidFill>
                  <a:srgbClr val="595959"/>
                </a:solidFill>
              </a:rPr>
              <a:t> die </a:t>
            </a:r>
            <a:r>
              <a:rPr lang="en-US" sz="1200" dirty="0" err="1">
                <a:solidFill>
                  <a:srgbClr val="595959"/>
                </a:solidFill>
              </a:rPr>
              <a:t>intumeszente</a:t>
            </a:r>
            <a:r>
              <a:rPr lang="en-US" sz="1200" dirty="0">
                <a:solidFill>
                  <a:srgbClr val="595959"/>
                </a:solidFill>
              </a:rPr>
              <a:t> </a:t>
            </a:r>
            <a:r>
              <a:rPr lang="en-US" sz="1200" dirty="0" err="1">
                <a:solidFill>
                  <a:srgbClr val="595959"/>
                </a:solidFill>
              </a:rPr>
              <a:t>Katarakt</a:t>
            </a:r>
            <a:r>
              <a:rPr lang="en-US" sz="1200" dirty="0">
                <a:solidFill>
                  <a:srgbClr val="595959"/>
                </a:solidFill>
              </a:rPr>
              <a:t> </a:t>
            </a:r>
            <a:r>
              <a:rPr lang="en-US" sz="1200" i="1" dirty="0" err="1">
                <a:solidFill>
                  <a:srgbClr val="595959"/>
                </a:solidFill>
              </a:rPr>
              <a:t>kurz</a:t>
            </a:r>
            <a:r>
              <a:rPr lang="en-US" sz="1200" i="1" dirty="0">
                <a:solidFill>
                  <a:srgbClr val="595959"/>
                </a:solidFill>
              </a:rPr>
              <a:t> </a:t>
            </a:r>
            <a:r>
              <a:rPr lang="en-US" sz="1200" i="1" dirty="0" err="1">
                <a:solidFill>
                  <a:srgbClr val="595959"/>
                </a:solidFill>
              </a:rPr>
              <a:t>näher</a:t>
            </a:r>
            <a:r>
              <a:rPr lang="en-US" sz="1200" i="1" dirty="0">
                <a:solidFill>
                  <a:srgbClr val="595959"/>
                </a:solidFill>
              </a:rPr>
              <a:t> </a:t>
            </a:r>
            <a:r>
              <a:rPr lang="en-US" sz="1200" i="1" dirty="0" err="1">
                <a:solidFill>
                  <a:srgbClr val="595959"/>
                </a:solidFill>
              </a:rPr>
              <a:t>betrachten</a:t>
            </a:r>
            <a:r>
              <a:rPr lang="en-US" sz="1200" i="1" dirty="0">
                <a:solidFill>
                  <a:srgbClr val="595959"/>
                </a:solidFill>
              </a:rPr>
              <a:t>. Was </a:t>
            </a:r>
            <a:r>
              <a:rPr lang="en-US" sz="1200" i="1" dirty="0" err="1">
                <a:solidFill>
                  <a:srgbClr val="595959"/>
                </a:solidFill>
              </a:rPr>
              <a:t>bedeutet</a:t>
            </a:r>
            <a:r>
              <a:rPr lang="en-US" sz="1200" i="1" dirty="0">
                <a:solidFill>
                  <a:srgbClr val="595959"/>
                </a:solidFill>
              </a:rPr>
              <a:t> in </a:t>
            </a:r>
            <a:r>
              <a:rPr lang="en-US" sz="1200" i="1" dirty="0" err="1">
                <a:solidFill>
                  <a:srgbClr val="595959"/>
                </a:solidFill>
              </a:rPr>
              <a:t>diesem</a:t>
            </a:r>
            <a:r>
              <a:rPr lang="en-US" sz="1200" i="1" dirty="0">
                <a:solidFill>
                  <a:srgbClr val="595959"/>
                </a:solidFill>
              </a:rPr>
              <a:t> </a:t>
            </a:r>
            <a:r>
              <a:rPr lang="en-US" sz="1200" i="1" dirty="0" err="1">
                <a:solidFill>
                  <a:srgbClr val="595959"/>
                </a:solidFill>
              </a:rPr>
              <a:t>Zusammenhang</a:t>
            </a:r>
            <a:r>
              <a:rPr lang="en-US" sz="1200" i="1" dirty="0">
                <a:solidFill>
                  <a:srgbClr val="595959"/>
                </a:solidFill>
              </a:rPr>
              <a:t> </a:t>
            </a:r>
            <a:r>
              <a:rPr lang="en-US" sz="1200" dirty="0">
                <a:solidFill>
                  <a:srgbClr val="595959"/>
                </a:solidFill>
              </a:rPr>
              <a:t>„</a:t>
            </a:r>
            <a:r>
              <a:rPr lang="en-US" sz="1200" i="1" dirty="0" err="1">
                <a:solidFill>
                  <a:srgbClr val="595959"/>
                </a:solidFill>
              </a:rPr>
              <a:t>intumeszent</a:t>
            </a:r>
            <a:r>
              <a:rPr lang="en-US" sz="1200" dirty="0">
                <a:solidFill>
                  <a:srgbClr val="595959"/>
                </a:solidFill>
              </a:rPr>
              <a:t>“</a:t>
            </a:r>
            <a:r>
              <a:rPr lang="en-US" sz="1200" i="1" dirty="0">
                <a:solidFill>
                  <a:srgbClr val="595959"/>
                </a:solidFill>
              </a:rPr>
              <a:t>?</a:t>
            </a:r>
            <a:endParaRPr dirty="0">
              <a:solidFill>
                <a:srgbClr val="595959"/>
              </a:solidFill>
            </a:endParaRPr>
          </a:p>
          <a:p>
            <a:pPr marL="0" lvl="0" indent="0" algn="l" rtl="0">
              <a:spcBef>
                <a:spcPts val="0"/>
              </a:spcBef>
              <a:spcAft>
                <a:spcPts val="0"/>
              </a:spcAft>
              <a:buClr>
                <a:schemeClr val="dk1"/>
              </a:buClr>
              <a:buFont typeface="Arial"/>
              <a:buNone/>
            </a:pPr>
            <a:r>
              <a:rPr lang="en-US" sz="1200" dirty="0">
                <a:solidFill>
                  <a:srgbClr val="595959"/>
                </a:solidFill>
              </a:rPr>
              <a:t>Es </a:t>
            </a:r>
            <a:r>
              <a:rPr lang="en-US" sz="1200" dirty="0" err="1">
                <a:solidFill>
                  <a:srgbClr val="595959"/>
                </a:solidFill>
              </a:rPr>
              <a:t>bedeutet</a:t>
            </a:r>
            <a:r>
              <a:rPr lang="en-US" sz="1200" dirty="0">
                <a:solidFill>
                  <a:srgbClr val="595959"/>
                </a:solidFill>
              </a:rPr>
              <a:t> „</a:t>
            </a:r>
            <a:r>
              <a:rPr lang="en-US" sz="1200" dirty="0" err="1">
                <a:solidFill>
                  <a:srgbClr val="595959"/>
                </a:solidFill>
              </a:rPr>
              <a:t>aufgequollen</a:t>
            </a:r>
            <a:r>
              <a:rPr lang="en-US" sz="1200" dirty="0">
                <a:solidFill>
                  <a:srgbClr val="595959"/>
                </a:solidFill>
              </a:rPr>
              <a:t>“. Wie </a:t>
            </a:r>
            <a:r>
              <a:rPr lang="en-US" sz="1200" dirty="0" err="1">
                <a:solidFill>
                  <a:srgbClr val="595959"/>
                </a:solidFill>
              </a:rPr>
              <a:t>bereits</a:t>
            </a:r>
            <a:r>
              <a:rPr lang="en-US" sz="1200" dirty="0">
                <a:solidFill>
                  <a:srgbClr val="595959"/>
                </a:solidFill>
              </a:rPr>
              <a:t> </a:t>
            </a:r>
            <a:r>
              <a:rPr lang="en-US" sz="1200" dirty="0" err="1">
                <a:solidFill>
                  <a:srgbClr val="595959"/>
                </a:solidFill>
              </a:rPr>
              <a:t>vor</a:t>
            </a:r>
            <a:r>
              <a:rPr lang="en-US" sz="1200" dirty="0">
                <a:solidFill>
                  <a:srgbClr val="595959"/>
                </a:solidFill>
              </a:rPr>
              <a:t> </a:t>
            </a:r>
            <a:r>
              <a:rPr lang="en-US" sz="1200" dirty="0" err="1">
                <a:solidFill>
                  <a:srgbClr val="595959"/>
                </a:solidFill>
              </a:rPr>
              <a:t>einigen</a:t>
            </a:r>
            <a:r>
              <a:rPr lang="en-US" sz="1200" dirty="0">
                <a:solidFill>
                  <a:srgbClr val="595959"/>
                </a:solidFill>
              </a:rPr>
              <a:t> </a:t>
            </a:r>
            <a:r>
              <a:rPr lang="en-US" sz="1200" dirty="0" err="1">
                <a:solidFill>
                  <a:srgbClr val="595959"/>
                </a:solidFill>
              </a:rPr>
              <a:t>Folien</a:t>
            </a:r>
            <a:r>
              <a:rPr lang="en-US" sz="1200" dirty="0">
                <a:solidFill>
                  <a:srgbClr val="595959"/>
                </a:solidFill>
              </a:rPr>
              <a:t> </a:t>
            </a:r>
            <a:r>
              <a:rPr lang="en-US" sz="1200" dirty="0" err="1">
                <a:solidFill>
                  <a:srgbClr val="595959"/>
                </a:solidFill>
              </a:rPr>
              <a:t>erwähnt</a:t>
            </a:r>
            <a:r>
              <a:rPr lang="en-US" sz="1200" dirty="0">
                <a:solidFill>
                  <a:srgbClr val="595959"/>
                </a:solidFill>
              </a:rPr>
              <a:t>, </a:t>
            </a:r>
            <a:r>
              <a:rPr lang="en-US" sz="1200" dirty="0" err="1">
                <a:solidFill>
                  <a:srgbClr val="595959"/>
                </a:solidFill>
              </a:rPr>
              <a:t>führt</a:t>
            </a:r>
            <a:r>
              <a:rPr lang="en-US" sz="1200" dirty="0">
                <a:solidFill>
                  <a:srgbClr val="595959"/>
                </a:solidFill>
              </a:rPr>
              <a:t> die </a:t>
            </a:r>
            <a:r>
              <a:rPr lang="en-US" sz="1200" dirty="0" err="1">
                <a:solidFill>
                  <a:srgbClr val="595959"/>
                </a:solidFill>
              </a:rPr>
              <a:t>Aufnahme</a:t>
            </a:r>
            <a:r>
              <a:rPr lang="en-US" sz="1200" dirty="0">
                <a:solidFill>
                  <a:srgbClr val="595959"/>
                </a:solidFill>
              </a:rPr>
              <a:t> von Wasser </a:t>
            </a:r>
            <a:r>
              <a:rPr lang="en-US" sz="1200" dirty="0" err="1">
                <a:solidFill>
                  <a:srgbClr val="595959"/>
                </a:solidFill>
              </a:rPr>
              <a:t>dazu</a:t>
            </a:r>
            <a:r>
              <a:rPr lang="en-US" sz="1200" dirty="0">
                <a:solidFill>
                  <a:srgbClr val="595959"/>
                </a:solidFill>
              </a:rPr>
              <a:t>, </a:t>
            </a:r>
            <a:r>
              <a:rPr lang="en-US" sz="1200" dirty="0" err="1">
                <a:solidFill>
                  <a:srgbClr val="595959"/>
                </a:solidFill>
              </a:rPr>
              <a:t>dass</a:t>
            </a:r>
            <a:r>
              <a:rPr lang="en-US" sz="1200" dirty="0">
                <a:solidFill>
                  <a:srgbClr val="595959"/>
                </a:solidFill>
              </a:rPr>
              <a:t> </a:t>
            </a:r>
            <a:r>
              <a:rPr lang="en-US" sz="1200" dirty="0" err="1">
                <a:solidFill>
                  <a:srgbClr val="595959"/>
                </a:solidFill>
              </a:rPr>
              <a:t>sich</a:t>
            </a:r>
            <a:r>
              <a:rPr lang="en-US" sz="1200" dirty="0">
                <a:solidFill>
                  <a:srgbClr val="595959"/>
                </a:solidFill>
              </a:rPr>
              <a:t> </a:t>
            </a:r>
            <a:r>
              <a:rPr lang="en-US" sz="1200" dirty="0" err="1">
                <a:solidFill>
                  <a:srgbClr val="595959"/>
                </a:solidFill>
              </a:rPr>
              <a:t>eine</a:t>
            </a:r>
            <a:r>
              <a:rPr lang="en-US" sz="1200" dirty="0">
                <a:solidFill>
                  <a:srgbClr val="595959"/>
                </a:solidFill>
              </a:rPr>
              <a:t> </a:t>
            </a:r>
            <a:r>
              <a:rPr lang="en-US" sz="1200" dirty="0" err="1">
                <a:solidFill>
                  <a:srgbClr val="595959"/>
                </a:solidFill>
              </a:rPr>
              <a:t>reife</a:t>
            </a:r>
            <a:r>
              <a:rPr lang="en-US" sz="1200" dirty="0">
                <a:solidFill>
                  <a:srgbClr val="595959"/>
                </a:solidFill>
              </a:rPr>
              <a:t> in </a:t>
            </a:r>
            <a:r>
              <a:rPr lang="en-US" sz="1200" dirty="0" err="1">
                <a:solidFill>
                  <a:srgbClr val="595959"/>
                </a:solidFill>
              </a:rPr>
              <a:t>eine</a:t>
            </a:r>
            <a:r>
              <a:rPr lang="en-US" sz="1200" dirty="0">
                <a:solidFill>
                  <a:srgbClr val="595959"/>
                </a:solidFill>
              </a:rPr>
              <a:t> </a:t>
            </a:r>
            <a:r>
              <a:rPr lang="en-US" sz="1200" dirty="0" err="1">
                <a:solidFill>
                  <a:srgbClr val="595959"/>
                </a:solidFill>
              </a:rPr>
              <a:t>intumeszente</a:t>
            </a:r>
            <a:r>
              <a:rPr lang="en-US" sz="1200" dirty="0">
                <a:solidFill>
                  <a:srgbClr val="595959"/>
                </a:solidFill>
              </a:rPr>
              <a:t> </a:t>
            </a:r>
            <a:r>
              <a:rPr lang="en-US" sz="1200" dirty="0" err="1">
                <a:solidFill>
                  <a:srgbClr val="595959"/>
                </a:solidFill>
              </a:rPr>
              <a:t>Katarakt</a:t>
            </a:r>
            <a:r>
              <a:rPr lang="en-US" sz="1200" dirty="0">
                <a:solidFill>
                  <a:srgbClr val="595959"/>
                </a:solidFill>
              </a:rPr>
              <a:t> </a:t>
            </a:r>
            <a:r>
              <a:rPr lang="en-US" sz="1200" dirty="0" err="1">
                <a:solidFill>
                  <a:srgbClr val="595959"/>
                </a:solidFill>
              </a:rPr>
              <a:t>umwandelt</a:t>
            </a:r>
            <a:r>
              <a:rPr lang="en-US" sz="1200" dirty="0">
                <a:solidFill>
                  <a:srgbClr val="595959"/>
                </a:solidFill>
              </a:rPr>
              <a:t>. </a:t>
            </a:r>
            <a:r>
              <a:rPr lang="en-US" sz="1200" dirty="0" err="1">
                <a:solidFill>
                  <a:srgbClr val="595959"/>
                </a:solidFill>
              </a:rPr>
              <a:t>Diese</a:t>
            </a:r>
            <a:r>
              <a:rPr lang="en-US" sz="1200" dirty="0">
                <a:solidFill>
                  <a:srgbClr val="595959"/>
                </a:solidFill>
              </a:rPr>
              <a:t> </a:t>
            </a:r>
            <a:r>
              <a:rPr lang="en-US" sz="1200" dirty="0" err="1">
                <a:solidFill>
                  <a:srgbClr val="595959"/>
                </a:solidFill>
              </a:rPr>
              <a:t>Wasseraufnahme</a:t>
            </a:r>
            <a:r>
              <a:rPr lang="en-US" sz="1200" dirty="0">
                <a:solidFill>
                  <a:srgbClr val="595959"/>
                </a:solidFill>
              </a:rPr>
              <a:t> </a:t>
            </a:r>
            <a:r>
              <a:rPr lang="en-US" sz="1200" dirty="0" err="1">
                <a:solidFill>
                  <a:srgbClr val="595959"/>
                </a:solidFill>
              </a:rPr>
              <a:t>bewirkt</a:t>
            </a:r>
            <a:r>
              <a:rPr lang="en-US" sz="1200" dirty="0">
                <a:solidFill>
                  <a:srgbClr val="595959"/>
                </a:solidFill>
              </a:rPr>
              <a:t> </a:t>
            </a:r>
            <a:r>
              <a:rPr lang="en-US" sz="1200" dirty="0" err="1">
                <a:solidFill>
                  <a:srgbClr val="595959"/>
                </a:solidFill>
              </a:rPr>
              <a:t>eine</a:t>
            </a:r>
            <a:r>
              <a:rPr lang="en-US" sz="1200" dirty="0">
                <a:solidFill>
                  <a:srgbClr val="595959"/>
                </a:solidFill>
              </a:rPr>
              <a:t> </a:t>
            </a:r>
            <a:r>
              <a:rPr lang="en-US" sz="1200" dirty="0" err="1">
                <a:solidFill>
                  <a:srgbClr val="595959"/>
                </a:solidFill>
              </a:rPr>
              <a:t>Quellung</a:t>
            </a:r>
            <a:r>
              <a:rPr lang="en-US" sz="1200" dirty="0">
                <a:solidFill>
                  <a:srgbClr val="595959"/>
                </a:solidFill>
              </a:rPr>
              <a:t> der Linse und </a:t>
            </a:r>
            <a:r>
              <a:rPr lang="en-US" sz="1200" dirty="0" err="1">
                <a:solidFill>
                  <a:srgbClr val="595959"/>
                </a:solidFill>
              </a:rPr>
              <a:t>damit</a:t>
            </a:r>
            <a:r>
              <a:rPr lang="en-US" sz="1200" dirty="0">
                <a:solidFill>
                  <a:srgbClr val="595959"/>
                </a:solidFill>
              </a:rPr>
              <a:t> </a:t>
            </a:r>
            <a:r>
              <a:rPr lang="en-US" sz="1200" dirty="0" err="1">
                <a:solidFill>
                  <a:srgbClr val="595959"/>
                </a:solidFill>
              </a:rPr>
              <a:t>eine</a:t>
            </a:r>
            <a:r>
              <a:rPr lang="en-US" sz="1200" dirty="0">
                <a:solidFill>
                  <a:srgbClr val="595959"/>
                </a:solidFill>
              </a:rPr>
              <a:t> </a:t>
            </a:r>
            <a:r>
              <a:rPr lang="en-US" sz="1200" dirty="0" err="1">
                <a:solidFill>
                  <a:srgbClr val="595959"/>
                </a:solidFill>
              </a:rPr>
              <a:t>Zunahme</a:t>
            </a:r>
            <a:r>
              <a:rPr lang="en-US" sz="1200" dirty="0">
                <a:solidFill>
                  <a:srgbClr val="595959"/>
                </a:solidFill>
              </a:rPr>
              <a:t> </a:t>
            </a:r>
            <a:r>
              <a:rPr lang="en-US" sz="1200" dirty="0" err="1">
                <a:solidFill>
                  <a:srgbClr val="595959"/>
                </a:solidFill>
              </a:rPr>
              <a:t>ihres</a:t>
            </a:r>
            <a:r>
              <a:rPr lang="en-US" sz="1200" dirty="0">
                <a:solidFill>
                  <a:srgbClr val="595959"/>
                </a:solidFill>
              </a:rPr>
              <a:t> </a:t>
            </a:r>
            <a:r>
              <a:rPr lang="en-US" sz="1200" dirty="0" err="1">
                <a:solidFill>
                  <a:srgbClr val="595959"/>
                </a:solidFill>
              </a:rPr>
              <a:t>Volumens</a:t>
            </a:r>
            <a:r>
              <a:rPr lang="en-US" sz="1200" dirty="0">
                <a:solidFill>
                  <a:srgbClr val="595959"/>
                </a:solidFill>
              </a:rPr>
              <a:t>.</a:t>
            </a:r>
            <a:endParaRPr sz="1200" i="1" dirty="0">
              <a:solidFill>
                <a:srgbClr val="595959"/>
              </a:solidFill>
            </a:endParaRPr>
          </a:p>
          <a:p>
            <a:pPr marL="0" lvl="0" indent="0" algn="l" rtl="0">
              <a:spcBef>
                <a:spcPts val="0"/>
              </a:spcBef>
              <a:spcAft>
                <a:spcPts val="0"/>
              </a:spcAft>
              <a:buClr>
                <a:schemeClr val="dk1"/>
              </a:buClr>
              <a:buFont typeface="Arial"/>
              <a:buNone/>
            </a:pPr>
            <a:endParaRPr sz="1600" dirty="0">
              <a:solidFill>
                <a:srgbClr val="595959"/>
              </a:solidFill>
            </a:endParaRPr>
          </a:p>
          <a:p>
            <a:pPr marL="0" lvl="0" indent="0" algn="l" rtl="0">
              <a:spcBef>
                <a:spcPts val="0"/>
              </a:spcBef>
              <a:spcAft>
                <a:spcPts val="0"/>
              </a:spcAft>
              <a:buClr>
                <a:schemeClr val="dk1"/>
              </a:buClr>
              <a:buFont typeface="Arial"/>
              <a:buNone/>
            </a:pPr>
            <a:r>
              <a:rPr lang="en-US" sz="1200" i="1" dirty="0" err="1">
                <a:solidFill>
                  <a:srgbClr val="595959"/>
                </a:solidFill>
              </a:rPr>
              <a:t>Welche</a:t>
            </a:r>
            <a:r>
              <a:rPr lang="en-US" sz="1200" i="1" dirty="0">
                <a:solidFill>
                  <a:srgbClr val="595959"/>
                </a:solidFill>
              </a:rPr>
              <a:t> </a:t>
            </a:r>
            <a:r>
              <a:rPr lang="en-US" sz="1200" i="1" dirty="0" err="1">
                <a:solidFill>
                  <a:srgbClr val="595959"/>
                </a:solidFill>
              </a:rPr>
              <a:t>Auswirkungen</a:t>
            </a:r>
            <a:r>
              <a:rPr lang="en-US" sz="1200" i="1" dirty="0">
                <a:solidFill>
                  <a:srgbClr val="595959"/>
                </a:solidFill>
              </a:rPr>
              <a:t> hat die </a:t>
            </a:r>
            <a:r>
              <a:rPr lang="en-US" sz="1200" i="1" dirty="0" err="1">
                <a:solidFill>
                  <a:srgbClr val="595959"/>
                </a:solidFill>
              </a:rPr>
              <a:t>Schwellung</a:t>
            </a:r>
            <a:r>
              <a:rPr lang="en-US" sz="1200" i="1" dirty="0">
                <a:solidFill>
                  <a:srgbClr val="595959"/>
                </a:solidFill>
              </a:rPr>
              <a:t> auf die </a:t>
            </a:r>
            <a:r>
              <a:rPr lang="en-US" sz="1200" i="1" dirty="0" err="1">
                <a:solidFill>
                  <a:srgbClr val="595959"/>
                </a:solidFill>
              </a:rPr>
              <a:t>innere</a:t>
            </a:r>
            <a:r>
              <a:rPr lang="en-US" sz="1200" i="1" dirty="0">
                <a:solidFill>
                  <a:srgbClr val="595959"/>
                </a:solidFill>
              </a:rPr>
              <a:t> Dynamik der Linse?</a:t>
            </a:r>
            <a:endParaRPr sz="1200" i="1" dirty="0">
              <a:solidFill>
                <a:srgbClr val="595959"/>
              </a:solidFill>
            </a:endParaRPr>
          </a:p>
          <a:p>
            <a:pPr marL="0" lvl="0" indent="0" algn="l" rtl="0">
              <a:spcBef>
                <a:spcPts val="0"/>
              </a:spcBef>
              <a:spcAft>
                <a:spcPts val="0"/>
              </a:spcAft>
              <a:buClr>
                <a:schemeClr val="dk1"/>
              </a:buClr>
              <a:buFont typeface="Arial"/>
              <a:buNone/>
            </a:pPr>
            <a:r>
              <a:rPr lang="en-US" sz="1200" b="1" dirty="0">
                <a:solidFill>
                  <a:schemeClr val="lt1"/>
                </a:solidFill>
              </a:rPr>
              <a:t>Sie </a:t>
            </a:r>
            <a:r>
              <a:rPr lang="en-US" sz="1200" b="1" dirty="0" err="1">
                <a:solidFill>
                  <a:schemeClr val="lt1"/>
                </a:solidFill>
              </a:rPr>
              <a:t>erhöht</a:t>
            </a:r>
            <a:r>
              <a:rPr lang="en-US" sz="1200" b="1" dirty="0">
                <a:solidFill>
                  <a:schemeClr val="lt1"/>
                </a:solidFill>
              </a:rPr>
              <a:t> den Druck </a:t>
            </a:r>
            <a:r>
              <a:rPr lang="en-US" sz="1200" b="1" dirty="0" err="1">
                <a:solidFill>
                  <a:schemeClr val="lt1"/>
                </a:solidFill>
              </a:rPr>
              <a:t>innerhalb</a:t>
            </a:r>
            <a:r>
              <a:rPr lang="en-US" sz="1200" b="1" dirty="0">
                <a:solidFill>
                  <a:schemeClr val="lt1"/>
                </a:solidFill>
              </a:rPr>
              <a:t> der Linse.</a:t>
            </a:r>
            <a:endParaRPr sz="1200" i="1" dirty="0">
              <a:solidFill>
                <a:srgbClr val="595959"/>
              </a:solidFill>
            </a:endParaRPr>
          </a:p>
          <a:p>
            <a:pPr marL="0" marR="0" lvl="0" indent="0" algn="l" rtl="0">
              <a:spcBef>
                <a:spcPts val="0"/>
              </a:spcBef>
              <a:spcAft>
                <a:spcPts val="0"/>
              </a:spcAft>
              <a:buNone/>
            </a:pPr>
            <a:endParaRPr sz="1200" i="1" dirty="0">
              <a:solidFill>
                <a:srgbClr val="595959"/>
              </a:solidFill>
            </a:endParaRPr>
          </a:p>
        </p:txBody>
      </p:sp>
      <p:sp>
        <p:nvSpPr>
          <p:cNvPr id="1059" name="Google Shape;1059;p86"/>
          <p:cNvSpPr/>
          <p:nvPr/>
        </p:nvSpPr>
        <p:spPr>
          <a:xfrm>
            <a:off x="835716" y="4185712"/>
            <a:ext cx="4173606" cy="745408"/>
          </a:xfrm>
          <a:prstGeom prst="ellipse">
            <a:avLst/>
          </a:prstGeom>
          <a:noFill/>
          <a:ln w="25400" cap="flat" cmpd="sng">
            <a:solidFill>
              <a:srgbClr val="59595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60" name="Google Shape;1060;p86"/>
          <p:cNvSpPr txBox="1"/>
          <p:nvPr/>
        </p:nvSpPr>
        <p:spPr>
          <a:xfrm>
            <a:off x="130865" y="3179939"/>
            <a:ext cx="8177400" cy="949200"/>
          </a:xfrm>
          <a:prstGeom prst="rect">
            <a:avLst/>
          </a:prstGeom>
          <a:solidFill>
            <a:srgbClr val="FFCCF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A5A5A5"/>
                </a:solidFill>
              </a:rPr>
              <a:t>Als wäre die Aufhebung des Rotreflexes nicht bereits problematisch genug, stellt der erhöhte intralentikuläre Druck bei einer intumeszenten Katarakt eine zusätzliche Herausforderung während der Kapsulorhexis dar – worin besteht diese?</a:t>
            </a:r>
            <a:endParaRPr>
              <a:solidFill>
                <a:srgbClr val="A5A5A5"/>
              </a:solidFill>
            </a:endParaRPr>
          </a:p>
          <a:p>
            <a:pPr marL="0" lvl="0" indent="0" algn="l" rtl="0">
              <a:spcBef>
                <a:spcPts val="0"/>
              </a:spcBef>
              <a:spcAft>
                <a:spcPts val="0"/>
              </a:spcAft>
              <a:buNone/>
            </a:pPr>
            <a:r>
              <a:rPr lang="en-US" sz="1200">
                <a:solidFill>
                  <a:srgbClr val="A5A5A5"/>
                </a:solidFill>
              </a:rPr>
              <a:t>Wenn der Operateur die initiale Eröffnung der Linsenkapsel (Kapselrhexis) anlegt, kann der erhöhte intralentikuläre Druck bei einer intumeszenten Katarakt dazu führen, dass sich der</a:t>
            </a:r>
            <a:r>
              <a:rPr lang="en-US" sz="1200">
                <a:solidFill>
                  <a:srgbClr val="0000FF"/>
                </a:solidFill>
              </a:rPr>
              <a:t> </a:t>
            </a:r>
            <a:r>
              <a:rPr lang="en-US" sz="1200" b="1">
                <a:solidFill>
                  <a:srgbClr val="0000FF"/>
                </a:solidFill>
              </a:rPr>
              <a:t>Kapselriss plötzlich und unkontrolliert bis in die Peripherie ausdehnt.</a:t>
            </a:r>
            <a:endParaRPr sz="1200" i="1">
              <a:solidFill>
                <a:srgbClr val="A5A5A5"/>
              </a:solidFill>
            </a:endParaRPr>
          </a:p>
        </p:txBody>
      </p:sp>
      <p:sp>
        <p:nvSpPr>
          <p:cNvPr id="1061" name="Google Shape;1061;p86"/>
          <p:cNvSpPr txBox="1"/>
          <p:nvPr/>
        </p:nvSpPr>
        <p:spPr>
          <a:xfrm>
            <a:off x="772100" y="4180212"/>
            <a:ext cx="6914100" cy="949200"/>
          </a:xfrm>
          <a:prstGeom prst="rect">
            <a:avLst/>
          </a:prstGeom>
          <a:solidFill>
            <a:srgbClr val="33CC33"/>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lt1"/>
                </a:solidFill>
              </a:rPr>
              <a:t>Wenn sich der Kapselriss bis in die Peripherie ausdehnt, welches Erscheinungsbild zeigt die Linse?</a:t>
            </a:r>
            <a:endParaRPr/>
          </a:p>
          <a:p>
            <a:pPr marL="0" marR="0" lvl="0" indent="0" algn="l" rtl="0">
              <a:spcBef>
                <a:spcPts val="0"/>
              </a:spcBef>
              <a:spcAft>
                <a:spcPts val="0"/>
              </a:spcAft>
              <a:buNone/>
            </a:pPr>
            <a:r>
              <a:rPr lang="en-US" sz="1200">
                <a:solidFill>
                  <a:schemeClr val="lt1"/>
                </a:solidFill>
              </a:rPr>
              <a:t>Zur Erinnerung: Aufgrund des fehlenden bzw. aufgehobenen Rotreflexes wird in all diesen Fällen </a:t>
            </a:r>
            <a:r>
              <a:rPr lang="en-US" sz="1200" b="1">
                <a:solidFill>
                  <a:srgbClr val="0000FF"/>
                </a:solidFill>
              </a:rPr>
              <a:t>Trypanblau</a:t>
            </a:r>
            <a:r>
              <a:rPr lang="en-US" sz="1200">
                <a:solidFill>
                  <a:schemeClr val="lt1"/>
                </a:solidFill>
              </a:rPr>
              <a:t> zur Anfärbung der vorderen Linsenkapsel eingesetzt.</a:t>
            </a:r>
            <a:r>
              <a:rPr lang="en-US" sz="1200">
                <a:solidFill>
                  <a:srgbClr val="33CC33"/>
                </a:solidFill>
                <a:latin typeface="Arial"/>
                <a:ea typeface="Arial"/>
                <a:cs typeface="Arial"/>
                <a:sym typeface="Arial"/>
              </a:rPr>
              <a:t>Nachdem der Riss bis zur Peripherie verläuft, sieht der Chirurg daher einen weißen Streifen (den Katarakt) zwischen zwei blauen Bereichen (der unbeeinträchtigten, mit Trypanblau gefärbten Kapsel).</a:t>
            </a:r>
            <a:endParaRPr/>
          </a:p>
        </p:txBody>
      </p:sp>
      <p:sp>
        <p:nvSpPr>
          <p:cNvPr id="2" name="Google Shape;933;p79">
            <a:extLst>
              <a:ext uri="{FF2B5EF4-FFF2-40B4-BE49-F238E27FC236}">
                <a16:creationId xmlns:a16="http://schemas.microsoft.com/office/drawing/2014/main" id="{55FAD95C-B39A-8ED8-FA94-87AA311700F6}"/>
              </a:ext>
            </a:extLst>
          </p:cNvPr>
          <p:cNvSpPr/>
          <p:nvPr/>
        </p:nvSpPr>
        <p:spPr>
          <a:xfrm>
            <a:off x="2472129" y="5641106"/>
            <a:ext cx="2661300" cy="6462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 name="Google Shape;850;p74">
            <a:extLst>
              <a:ext uri="{FF2B5EF4-FFF2-40B4-BE49-F238E27FC236}">
                <a16:creationId xmlns:a16="http://schemas.microsoft.com/office/drawing/2014/main" id="{CBA4CC04-7D2C-54CD-6D34-DE6C37AA6797}"/>
              </a:ext>
            </a:extLst>
          </p:cNvPr>
          <p:cNvSpPr txBox="1"/>
          <p:nvPr/>
        </p:nvSpPr>
        <p:spPr>
          <a:xfrm>
            <a:off x="252547" y="5347787"/>
            <a:ext cx="8481900" cy="672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u="sng" dirty="0" err="1">
                <a:solidFill>
                  <a:srgbClr val="BFBFBF"/>
                </a:solidFill>
                <a:latin typeface="Arial"/>
                <a:ea typeface="Arial"/>
                <a:cs typeface="Arial"/>
                <a:sym typeface="Arial"/>
              </a:rPr>
              <a:t>Beachten</a:t>
            </a:r>
            <a:r>
              <a:rPr lang="en-US" sz="1200" i="1" u="sng" dirty="0">
                <a:solidFill>
                  <a:srgbClr val="BFBFBF"/>
                </a:solidFill>
                <a:latin typeface="Arial"/>
                <a:ea typeface="Arial"/>
                <a:cs typeface="Arial"/>
                <a:sym typeface="Arial"/>
              </a:rPr>
              <a:t> Sie die </a:t>
            </a:r>
            <a:r>
              <a:rPr lang="en-US" sz="1200" i="1" u="sng" dirty="0" err="1">
                <a:solidFill>
                  <a:srgbClr val="BFBFBF"/>
                </a:solidFill>
                <a:latin typeface="Arial"/>
                <a:ea typeface="Arial"/>
                <a:cs typeface="Arial"/>
                <a:sym typeface="Arial"/>
              </a:rPr>
              <a:t>Stadien</a:t>
            </a:r>
            <a:r>
              <a:rPr lang="en-US" sz="1200" i="1" u="sng" dirty="0">
                <a:solidFill>
                  <a:srgbClr val="BFBFBF"/>
                </a:solidFill>
                <a:latin typeface="Arial"/>
                <a:ea typeface="Arial"/>
                <a:cs typeface="Arial"/>
                <a:sym typeface="Arial"/>
              </a:rPr>
              <a:t>:</a:t>
            </a:r>
            <a:endParaRPr dirty="0"/>
          </a:p>
          <a:p>
            <a:pPr marL="0" marR="0" lvl="0" indent="0" algn="l" rtl="0">
              <a:spcBef>
                <a:spcPts val="0"/>
              </a:spcBef>
              <a:spcAft>
                <a:spcPts val="0"/>
              </a:spcAft>
              <a:buNone/>
            </a:pPr>
            <a:endParaRPr sz="1800" i="1" u="sng" dirty="0">
              <a:solidFill>
                <a:schemeClr val="dk1"/>
              </a:solidFill>
              <a:latin typeface="Arial"/>
              <a:ea typeface="Arial"/>
              <a:cs typeface="Arial"/>
              <a:sym typeface="Arial"/>
            </a:endParaRPr>
          </a:p>
          <a:p>
            <a:pPr marL="0" marR="0" lvl="0" indent="0" algn="l" rtl="0">
              <a:spcBef>
                <a:spcPts val="0"/>
              </a:spcBef>
              <a:spcAft>
                <a:spcPts val="0"/>
              </a:spcAft>
              <a:buNone/>
            </a:pPr>
            <a:r>
              <a:rPr lang="en-US" sz="1200" dirty="0">
                <a:solidFill>
                  <a:srgbClr val="0000FF"/>
                </a:solidFill>
              </a:rPr>
              <a:t>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dirty="0" err="1">
                <a:solidFill>
                  <a:srgbClr val="0000FF"/>
                </a:solidFill>
              </a:rPr>
              <a:t>I</a:t>
            </a:r>
            <a:r>
              <a:rPr lang="en-US" sz="1200" dirty="0" err="1">
                <a:solidFill>
                  <a:srgbClr val="0000FF"/>
                </a:solidFill>
                <a:latin typeface="Arial"/>
                <a:ea typeface="Arial"/>
                <a:cs typeface="Arial"/>
                <a:sym typeface="Arial"/>
              </a:rPr>
              <a:t>ntumeszente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dirty="0">
                <a:solidFill>
                  <a:srgbClr val="0000FF"/>
                </a:solidFill>
              </a:rPr>
              <a:t>H</a:t>
            </a:r>
            <a:r>
              <a:rPr lang="en-US" sz="1200" dirty="0">
                <a:solidFill>
                  <a:srgbClr val="0000FF"/>
                </a:solidFill>
                <a:latin typeface="Arial"/>
                <a:ea typeface="Arial"/>
                <a:cs typeface="Arial"/>
                <a:sym typeface="Arial"/>
              </a:rPr>
              <a:t>yper</a:t>
            </a:r>
            <a:r>
              <a:rPr lang="en-US" sz="1200" dirty="0">
                <a:solidFill>
                  <a:srgbClr val="0000FF"/>
                </a:solidFill>
              </a:rPr>
              <a:t>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endParaRPr dirty="0"/>
          </a:p>
        </p:txBody>
      </p:sp>
      <p:sp>
        <p:nvSpPr>
          <p:cNvPr id="4" name="Google Shape;851;p74">
            <a:extLst>
              <a:ext uri="{FF2B5EF4-FFF2-40B4-BE49-F238E27FC236}">
                <a16:creationId xmlns:a16="http://schemas.microsoft.com/office/drawing/2014/main" id="{C7A3B4DD-EE61-B9D4-5DE1-B90F44DAA49B}"/>
              </a:ext>
            </a:extLst>
          </p:cNvPr>
          <p:cNvSpPr/>
          <p:nvPr/>
        </p:nvSpPr>
        <p:spPr>
          <a:xfrm>
            <a:off x="1930165" y="5781638"/>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 name="Google Shape;852;p74">
            <a:extLst>
              <a:ext uri="{FF2B5EF4-FFF2-40B4-BE49-F238E27FC236}">
                <a16:creationId xmlns:a16="http://schemas.microsoft.com/office/drawing/2014/main" id="{3BE7291A-600F-41F2-EF94-838FC9AC95B9}"/>
              </a:ext>
            </a:extLst>
          </p:cNvPr>
          <p:cNvSpPr/>
          <p:nvPr/>
        </p:nvSpPr>
        <p:spPr>
          <a:xfrm>
            <a:off x="5387641" y="5775988"/>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070"/>
        <p:cNvGrpSpPr/>
        <p:nvPr/>
      </p:nvGrpSpPr>
      <p:grpSpPr>
        <a:xfrm>
          <a:off x="0" y="0"/>
          <a:ext cx="0" cy="0"/>
          <a:chOff x="0" y="0"/>
          <a:chExt cx="0" cy="0"/>
        </a:xfrm>
      </p:grpSpPr>
      <p:sp>
        <p:nvSpPr>
          <p:cNvPr id="1071" name="Google Shape;1071;p87"/>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a:t>
            </a:r>
            <a:r>
              <a:rPr lang="en-US" sz="1200" b="1">
                <a:solidFill>
                  <a:srgbClr val="BFBFBF"/>
                </a:solidFill>
              </a:rPr>
              <a:t>maturer/hypermaturer</a:t>
            </a:r>
            <a:r>
              <a:rPr lang="en-US" sz="1200">
                <a:solidFill>
                  <a:srgbClr val="BFBFBF"/>
                </a:solidFill>
              </a:rPr>
              <a:t> </a:t>
            </a:r>
            <a:r>
              <a:rPr lang="en-US" sz="1200" b="1">
                <a:solidFill>
                  <a:srgbClr val="BFBFBF"/>
                </a:solidFill>
              </a:rPr>
              <a:t>Katarakt</a:t>
            </a:r>
            <a:r>
              <a:rPr lang="en-US" sz="1200">
                <a:solidFill>
                  <a:srgbClr val="BFBFBF"/>
                </a:solidFill>
              </a:rPr>
              <a:t>: phakolytisches Glaukom</a:t>
            </a:r>
            <a:endParaRPr sz="1200">
              <a:solidFill>
                <a:srgbClr val="BFBFBF"/>
              </a:solidFill>
            </a:endParaRPr>
          </a:p>
        </p:txBody>
      </p:sp>
      <p:sp>
        <p:nvSpPr>
          <p:cNvPr id="1072" name="Google Shape;1072;p87"/>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073" name="Google Shape;1073;p8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87</a:t>
            </a:fld>
            <a:endParaRPr sz="1000" b="0" i="0" u="none" strike="noStrike" cap="none">
              <a:solidFill>
                <a:srgbClr val="000000"/>
              </a:solidFill>
              <a:latin typeface="Arial"/>
              <a:ea typeface="Arial"/>
              <a:cs typeface="Arial"/>
              <a:sym typeface="Arial"/>
            </a:endParaRPr>
          </a:p>
        </p:txBody>
      </p:sp>
      <p:sp>
        <p:nvSpPr>
          <p:cNvPr id="1075" name="Google Shape;1075;p87"/>
          <p:cNvSpPr txBox="1"/>
          <p:nvPr/>
        </p:nvSpPr>
        <p:spPr>
          <a:xfrm>
            <a:off x="1247361" y="3299791"/>
            <a:ext cx="6914000" cy="206210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BFBFBF"/>
                </a:solidFill>
                <a:latin typeface="Arial"/>
                <a:ea typeface="Arial"/>
                <a:cs typeface="Arial"/>
                <a:sym typeface="Arial"/>
              </a:rPr>
              <a:t>Was ist eine </a:t>
            </a:r>
            <a:r>
              <a:rPr lang="en-US" sz="1200" b="1">
                <a:solidFill>
                  <a:srgbClr val="BFBFBF"/>
                </a:solidFill>
                <a:latin typeface="Arial"/>
                <a:ea typeface="Arial"/>
                <a:cs typeface="Arial"/>
                <a:sym typeface="Arial"/>
              </a:rPr>
              <a:t>reife Katarakt</a:t>
            </a:r>
            <a:r>
              <a:rPr lang="en-US" sz="1200" i="1">
                <a:solidFill>
                  <a:srgbClr val="BFBFBF"/>
                </a:solidFill>
                <a:latin typeface="Arial"/>
                <a:ea typeface="Arial"/>
                <a:cs typeface="Arial"/>
                <a:sym typeface="Arial"/>
              </a:rPr>
              <a:t>?</a:t>
            </a:r>
            <a:endParaRPr/>
          </a:p>
          <a:p>
            <a:pPr marL="0" marR="0" lvl="0" indent="0" algn="l" rtl="0">
              <a:spcBef>
                <a:spcPts val="0"/>
              </a:spcBef>
              <a:spcAft>
                <a:spcPts val="0"/>
              </a:spcAft>
              <a:buNone/>
            </a:pPr>
            <a:r>
              <a:rPr lang="en-US" sz="1200">
                <a:solidFill>
                  <a:srgbClr val="BFBFBF"/>
                </a:solidFill>
                <a:latin typeface="Arial"/>
                <a:ea typeface="Arial"/>
                <a:cs typeface="Arial"/>
                <a:sym typeface="Arial"/>
              </a:rPr>
              <a:t>Ein  kortikaler  Katarakt, der so weit fortgeschritten ist, dass er die gesamte Linsenrinde  betrifft</a:t>
            </a:r>
            <a:endParaRPr/>
          </a:p>
          <a:p>
            <a:pPr marL="0" marR="0" lvl="0" indent="0" algn="l" rtl="0">
              <a:spcBef>
                <a:spcPts val="0"/>
              </a:spcBef>
              <a:spcAft>
                <a:spcPts val="0"/>
              </a:spcAft>
              <a:buNone/>
            </a:pPr>
            <a:endParaRPr sz="1600">
              <a:solidFill>
                <a:srgbClr val="BFBFBF"/>
              </a:solidFill>
              <a:latin typeface="Arial"/>
              <a:ea typeface="Arial"/>
              <a:cs typeface="Arial"/>
              <a:sym typeface="Arial"/>
            </a:endParaRPr>
          </a:p>
          <a:p>
            <a:pPr marL="0" marR="0" lvl="0" indent="0" algn="l" rtl="0">
              <a:spcBef>
                <a:spcPts val="0"/>
              </a:spcBef>
              <a:spcAft>
                <a:spcPts val="0"/>
              </a:spcAft>
              <a:buNone/>
            </a:pPr>
            <a:r>
              <a:rPr lang="en-US" sz="1200" i="1">
                <a:solidFill>
                  <a:srgbClr val="BFBFBF"/>
                </a:solidFill>
                <a:latin typeface="Arial"/>
                <a:ea typeface="Arial"/>
                <a:cs typeface="Arial"/>
                <a:sym typeface="Arial"/>
              </a:rPr>
              <a:t>Was ist eine </a:t>
            </a:r>
            <a:r>
              <a:rPr lang="en-US" sz="1200">
                <a:solidFill>
                  <a:srgbClr val="BFBFBF"/>
                </a:solidFill>
                <a:latin typeface="Arial"/>
                <a:ea typeface="Arial"/>
                <a:cs typeface="Arial"/>
                <a:sym typeface="Arial"/>
              </a:rPr>
              <a:t>hyperreife Katarakt</a:t>
            </a:r>
            <a:r>
              <a:rPr lang="en-US" sz="1200" i="1">
                <a:solidFill>
                  <a:srgbClr val="BFBFBF"/>
                </a:solidFill>
                <a:latin typeface="Arial"/>
                <a:ea typeface="Arial"/>
                <a:cs typeface="Arial"/>
                <a:sym typeface="Arial"/>
              </a:rPr>
              <a:t>?</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Reife Katarakte können </a:t>
            </a:r>
            <a:r>
              <a:rPr lang="en-US" sz="1200" b="1">
                <a:solidFill>
                  <a:srgbClr val="0000FF"/>
                </a:solidFill>
                <a:latin typeface="Arial"/>
                <a:ea typeface="Arial"/>
                <a:cs typeface="Arial"/>
                <a:sym typeface="Arial"/>
              </a:rPr>
              <a:t>Wasser aufnehmen </a:t>
            </a:r>
            <a:r>
              <a:rPr lang="en-US" sz="1200">
                <a:solidFill>
                  <a:srgbClr val="0000FF"/>
                </a:solidFill>
                <a:latin typeface="Arial"/>
                <a:ea typeface="Arial"/>
                <a:cs typeface="Arial"/>
                <a:sym typeface="Arial"/>
              </a:rPr>
              <a:t>und sich so in einen </a:t>
            </a:r>
            <a:r>
              <a:rPr lang="en-US" sz="1200" b="1" i="1">
                <a:solidFill>
                  <a:srgbClr val="0000FF"/>
                </a:solidFill>
                <a:latin typeface="Arial"/>
                <a:ea typeface="Arial"/>
                <a:cs typeface="Arial"/>
                <a:sym typeface="Arial"/>
              </a:rPr>
              <a:t>intumeszenten  kortikalen Katarakt </a:t>
            </a:r>
            <a:r>
              <a:rPr lang="en-US" sz="1200">
                <a:solidFill>
                  <a:srgbClr val="0000FF"/>
                </a:solidFill>
                <a:latin typeface="Arial"/>
                <a:ea typeface="Arial"/>
                <a:cs typeface="Arial"/>
                <a:sym typeface="Arial"/>
              </a:rPr>
              <a:t>verwandeln</a:t>
            </a:r>
            <a:r>
              <a:rPr lang="en-US" sz="1200">
                <a:solidFill>
                  <a:srgbClr val="BFBFBF"/>
                </a:solidFill>
                <a:latin typeface="Arial"/>
                <a:ea typeface="Arial"/>
                <a:cs typeface="Arial"/>
                <a:sym typeface="Arial"/>
              </a:rPr>
              <a:t>. Ein </a:t>
            </a:r>
            <a:r>
              <a:rPr lang="en-US" sz="1200" b="1" i="1">
                <a:solidFill>
                  <a:srgbClr val="BFBFBF"/>
                </a:solidFill>
                <a:latin typeface="Arial"/>
                <a:ea typeface="Arial"/>
                <a:cs typeface="Arial"/>
                <a:sym typeface="Arial"/>
              </a:rPr>
              <a:t>hyperreifer Katarakt </a:t>
            </a:r>
            <a:r>
              <a:rPr lang="en-US" sz="1200">
                <a:solidFill>
                  <a:srgbClr val="BFBFBF"/>
                </a:solidFill>
                <a:latin typeface="Arial"/>
                <a:ea typeface="Arial"/>
                <a:cs typeface="Arial"/>
                <a:sym typeface="Arial"/>
              </a:rPr>
              <a:t>entsteht, wenn ein intumeszenter Katarakt beginnt, Wasser und denaturierte Proteine durch seine intakte vordere Kapsel abzusondern. </a:t>
            </a:r>
            <a:endParaRPr/>
          </a:p>
        </p:txBody>
      </p:sp>
      <p:sp>
        <p:nvSpPr>
          <p:cNvPr id="1077" name="Google Shape;1077;p87"/>
          <p:cNvSpPr txBox="1">
            <a:spLocks noGrp="1"/>
          </p:cNvSpPr>
          <p:nvPr>
            <p:ph type="title"/>
          </p:nvPr>
        </p:nvSpPr>
        <p:spPr>
          <a:xfrm>
            <a:off x="457200" y="122250"/>
            <a:ext cx="1287600" cy="639900"/>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A</a:t>
            </a:r>
            <a:endParaRPr dirty="0"/>
          </a:p>
        </p:txBody>
      </p:sp>
      <p:sp>
        <p:nvSpPr>
          <p:cNvPr id="1079" name="Google Shape;1079;p87"/>
          <p:cNvSpPr txBox="1"/>
          <p:nvPr/>
        </p:nvSpPr>
        <p:spPr>
          <a:xfrm>
            <a:off x="302451" y="3419643"/>
            <a:ext cx="8539200" cy="17496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F7F7F"/>
                </a:solidFill>
              </a:rPr>
              <a:t>Alle drei Formen stellen in einem frühen, entscheidenden Schritt der Kataraktoperation eine besondere Herausforderung dar. Um welchen Operationsschritt handelt es sich, und worin besteht die Herausforderung?</a:t>
            </a:r>
            <a:endParaRPr>
              <a:solidFill>
                <a:srgbClr val="7F7F7F"/>
              </a:solidFill>
            </a:endParaRPr>
          </a:p>
          <a:p>
            <a:pPr marL="0" lvl="0" indent="0" algn="l" rtl="0">
              <a:spcBef>
                <a:spcPts val="0"/>
              </a:spcBef>
              <a:spcAft>
                <a:spcPts val="0"/>
              </a:spcAft>
              <a:buClr>
                <a:schemeClr val="dk1"/>
              </a:buClr>
              <a:buFont typeface="Arial"/>
              <a:buNone/>
            </a:pPr>
            <a:r>
              <a:rPr lang="en-US" sz="1200">
                <a:solidFill>
                  <a:srgbClr val="7F7F7F"/>
                </a:solidFill>
              </a:rPr>
              <a:t>Bei allen drei Stadien ist der Rotreflex vollständig aufgehoben. Da die meisten Kataraktchirurgen diesen jedoch zur Darstellung der vorderen Linsenkapsel während der Kapsulorhexis nutzen, kann dieser Operationsschritt nicht in konventioneller Weise durchgeführt werden.</a:t>
            </a:r>
            <a:endParaRPr sz="1200" i="1">
              <a:solidFill>
                <a:srgbClr val="7F7F7F"/>
              </a:solidFill>
            </a:endParaRPr>
          </a:p>
          <a:p>
            <a:pPr marL="0" lvl="0" indent="0" algn="l" rtl="0">
              <a:spcBef>
                <a:spcPts val="0"/>
              </a:spcBef>
              <a:spcAft>
                <a:spcPts val="0"/>
              </a:spcAft>
              <a:buClr>
                <a:schemeClr val="dk1"/>
              </a:buClr>
              <a:buFont typeface="Arial"/>
              <a:buNone/>
            </a:pPr>
            <a:endParaRPr sz="1600" i="1">
              <a:solidFill>
                <a:srgbClr val="7F7F7F"/>
              </a:solidFill>
            </a:endParaRPr>
          </a:p>
          <a:p>
            <a:pPr marL="0" lvl="0" indent="0" algn="l" rtl="0">
              <a:spcBef>
                <a:spcPts val="0"/>
              </a:spcBef>
              <a:spcAft>
                <a:spcPts val="0"/>
              </a:spcAft>
              <a:buClr>
                <a:schemeClr val="dk1"/>
              </a:buClr>
              <a:buFont typeface="Arial"/>
              <a:buNone/>
            </a:pPr>
            <a:r>
              <a:rPr lang="en-US" sz="1200" i="1">
                <a:solidFill>
                  <a:srgbClr val="7F7F7F"/>
                </a:solidFill>
              </a:rPr>
              <a:t>Welche Maßnahme ergreifen die meisten Operateure, um die Durchführung der Kapsulorhexis in diesen Fällen zu erleichtern?</a:t>
            </a:r>
            <a:endParaRPr sz="1200" i="1">
              <a:solidFill>
                <a:srgbClr val="7F7F7F"/>
              </a:solidFill>
            </a:endParaRPr>
          </a:p>
          <a:p>
            <a:pPr marL="0" lvl="0" indent="0" algn="l" rtl="0">
              <a:spcBef>
                <a:spcPts val="0"/>
              </a:spcBef>
              <a:spcAft>
                <a:spcPts val="0"/>
              </a:spcAft>
              <a:buClr>
                <a:schemeClr val="dk1"/>
              </a:buClr>
              <a:buFont typeface="Arial"/>
              <a:buNone/>
            </a:pPr>
            <a:r>
              <a:rPr lang="en-US" sz="1200">
                <a:solidFill>
                  <a:srgbClr val="7F7F7F"/>
                </a:solidFill>
              </a:rPr>
              <a:t>Sie färben die vordere Linsenkapsel mit Trypanblau.</a:t>
            </a:r>
            <a:endParaRPr sz="1200" i="1">
              <a:solidFill>
                <a:srgbClr val="7F7F7F"/>
              </a:solidFill>
            </a:endParaRPr>
          </a:p>
        </p:txBody>
      </p:sp>
      <p:sp>
        <p:nvSpPr>
          <p:cNvPr id="1080" name="Google Shape;1080;p87"/>
          <p:cNvSpPr txBox="1"/>
          <p:nvPr/>
        </p:nvSpPr>
        <p:spPr>
          <a:xfrm>
            <a:off x="795129" y="2690144"/>
            <a:ext cx="7553700" cy="1749600"/>
          </a:xfrm>
          <a:prstGeom prst="rect">
            <a:avLst/>
          </a:prstGeom>
          <a:solidFill>
            <a:srgbClr val="0070C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a:solidFill>
                  <a:srgbClr val="595959"/>
                </a:solidFill>
              </a:rPr>
              <a:t>Lassen Sie </a:t>
            </a:r>
            <a:r>
              <a:rPr lang="en-US" sz="1200" i="1" dirty="0" err="1">
                <a:solidFill>
                  <a:srgbClr val="595959"/>
                </a:solidFill>
              </a:rPr>
              <a:t>uns</a:t>
            </a:r>
            <a:r>
              <a:rPr lang="en-US" sz="1200" i="1" dirty="0">
                <a:solidFill>
                  <a:srgbClr val="595959"/>
                </a:solidFill>
              </a:rPr>
              <a:t> die </a:t>
            </a:r>
            <a:r>
              <a:rPr lang="en-US" sz="1200" dirty="0" err="1">
                <a:solidFill>
                  <a:srgbClr val="595959"/>
                </a:solidFill>
              </a:rPr>
              <a:t>intumeszente</a:t>
            </a:r>
            <a:r>
              <a:rPr lang="en-US" sz="1200" dirty="0">
                <a:solidFill>
                  <a:srgbClr val="595959"/>
                </a:solidFill>
              </a:rPr>
              <a:t> </a:t>
            </a:r>
            <a:r>
              <a:rPr lang="en-US" sz="1200" dirty="0" err="1">
                <a:solidFill>
                  <a:srgbClr val="595959"/>
                </a:solidFill>
              </a:rPr>
              <a:t>Katarakt</a:t>
            </a:r>
            <a:r>
              <a:rPr lang="en-US" sz="1200" dirty="0">
                <a:solidFill>
                  <a:srgbClr val="595959"/>
                </a:solidFill>
              </a:rPr>
              <a:t> </a:t>
            </a:r>
            <a:r>
              <a:rPr lang="en-US" sz="1200" i="1" dirty="0" err="1">
                <a:solidFill>
                  <a:srgbClr val="595959"/>
                </a:solidFill>
              </a:rPr>
              <a:t>kurz</a:t>
            </a:r>
            <a:r>
              <a:rPr lang="en-US" sz="1200" i="1" dirty="0">
                <a:solidFill>
                  <a:srgbClr val="595959"/>
                </a:solidFill>
              </a:rPr>
              <a:t> </a:t>
            </a:r>
            <a:r>
              <a:rPr lang="en-US" sz="1200" i="1" dirty="0" err="1">
                <a:solidFill>
                  <a:srgbClr val="595959"/>
                </a:solidFill>
              </a:rPr>
              <a:t>näher</a:t>
            </a:r>
            <a:r>
              <a:rPr lang="en-US" sz="1200" i="1" dirty="0">
                <a:solidFill>
                  <a:srgbClr val="595959"/>
                </a:solidFill>
              </a:rPr>
              <a:t> </a:t>
            </a:r>
            <a:r>
              <a:rPr lang="en-US" sz="1200" i="1" dirty="0" err="1">
                <a:solidFill>
                  <a:srgbClr val="595959"/>
                </a:solidFill>
              </a:rPr>
              <a:t>betrachten</a:t>
            </a:r>
            <a:r>
              <a:rPr lang="en-US" sz="1200" i="1" dirty="0">
                <a:solidFill>
                  <a:srgbClr val="595959"/>
                </a:solidFill>
              </a:rPr>
              <a:t>. Was </a:t>
            </a:r>
            <a:r>
              <a:rPr lang="en-US" sz="1200" i="1" dirty="0" err="1">
                <a:solidFill>
                  <a:srgbClr val="595959"/>
                </a:solidFill>
              </a:rPr>
              <a:t>bedeutet</a:t>
            </a:r>
            <a:r>
              <a:rPr lang="en-US" sz="1200" i="1" dirty="0">
                <a:solidFill>
                  <a:srgbClr val="595959"/>
                </a:solidFill>
              </a:rPr>
              <a:t> in </a:t>
            </a:r>
            <a:r>
              <a:rPr lang="en-US" sz="1200" i="1" dirty="0" err="1">
                <a:solidFill>
                  <a:srgbClr val="595959"/>
                </a:solidFill>
              </a:rPr>
              <a:t>diesem</a:t>
            </a:r>
            <a:r>
              <a:rPr lang="en-US" sz="1200" i="1" dirty="0">
                <a:solidFill>
                  <a:srgbClr val="595959"/>
                </a:solidFill>
              </a:rPr>
              <a:t> </a:t>
            </a:r>
            <a:r>
              <a:rPr lang="en-US" sz="1200" i="1" dirty="0" err="1">
                <a:solidFill>
                  <a:srgbClr val="595959"/>
                </a:solidFill>
              </a:rPr>
              <a:t>Zusammenhang</a:t>
            </a:r>
            <a:r>
              <a:rPr lang="en-US" sz="1200" i="1" dirty="0">
                <a:solidFill>
                  <a:srgbClr val="595959"/>
                </a:solidFill>
              </a:rPr>
              <a:t> </a:t>
            </a:r>
            <a:r>
              <a:rPr lang="en-US" sz="1200" dirty="0">
                <a:solidFill>
                  <a:srgbClr val="595959"/>
                </a:solidFill>
              </a:rPr>
              <a:t>„</a:t>
            </a:r>
            <a:r>
              <a:rPr lang="en-US" sz="1200" i="1" dirty="0" err="1">
                <a:solidFill>
                  <a:srgbClr val="595959"/>
                </a:solidFill>
              </a:rPr>
              <a:t>intumeszent</a:t>
            </a:r>
            <a:r>
              <a:rPr lang="en-US" sz="1200" dirty="0">
                <a:solidFill>
                  <a:srgbClr val="595959"/>
                </a:solidFill>
              </a:rPr>
              <a:t>“</a:t>
            </a:r>
            <a:r>
              <a:rPr lang="en-US" sz="1200" i="1" dirty="0">
                <a:solidFill>
                  <a:srgbClr val="595959"/>
                </a:solidFill>
              </a:rPr>
              <a:t>?</a:t>
            </a:r>
            <a:endParaRPr dirty="0">
              <a:solidFill>
                <a:srgbClr val="595959"/>
              </a:solidFill>
            </a:endParaRPr>
          </a:p>
          <a:p>
            <a:pPr marL="0" lvl="0" indent="0" algn="l" rtl="0">
              <a:spcBef>
                <a:spcPts val="0"/>
              </a:spcBef>
              <a:spcAft>
                <a:spcPts val="0"/>
              </a:spcAft>
              <a:buClr>
                <a:schemeClr val="dk1"/>
              </a:buClr>
              <a:buFont typeface="Arial"/>
              <a:buNone/>
            </a:pPr>
            <a:r>
              <a:rPr lang="en-US" sz="1200" dirty="0">
                <a:solidFill>
                  <a:srgbClr val="595959"/>
                </a:solidFill>
              </a:rPr>
              <a:t>Es </a:t>
            </a:r>
            <a:r>
              <a:rPr lang="en-US" sz="1200" dirty="0" err="1">
                <a:solidFill>
                  <a:srgbClr val="595959"/>
                </a:solidFill>
              </a:rPr>
              <a:t>bedeutet</a:t>
            </a:r>
            <a:r>
              <a:rPr lang="en-US" sz="1200" dirty="0">
                <a:solidFill>
                  <a:srgbClr val="595959"/>
                </a:solidFill>
              </a:rPr>
              <a:t> „</a:t>
            </a:r>
            <a:r>
              <a:rPr lang="en-US" sz="1200" dirty="0" err="1">
                <a:solidFill>
                  <a:srgbClr val="595959"/>
                </a:solidFill>
              </a:rPr>
              <a:t>aufgequollen</a:t>
            </a:r>
            <a:r>
              <a:rPr lang="en-US" sz="1200" dirty="0">
                <a:solidFill>
                  <a:srgbClr val="595959"/>
                </a:solidFill>
              </a:rPr>
              <a:t>“. Wie </a:t>
            </a:r>
            <a:r>
              <a:rPr lang="en-US" sz="1200" dirty="0" err="1">
                <a:solidFill>
                  <a:srgbClr val="595959"/>
                </a:solidFill>
              </a:rPr>
              <a:t>bereits</a:t>
            </a:r>
            <a:r>
              <a:rPr lang="en-US" sz="1200" dirty="0">
                <a:solidFill>
                  <a:srgbClr val="595959"/>
                </a:solidFill>
              </a:rPr>
              <a:t> </a:t>
            </a:r>
            <a:r>
              <a:rPr lang="en-US" sz="1200" dirty="0" err="1">
                <a:solidFill>
                  <a:srgbClr val="595959"/>
                </a:solidFill>
              </a:rPr>
              <a:t>vor</a:t>
            </a:r>
            <a:r>
              <a:rPr lang="en-US" sz="1200" dirty="0">
                <a:solidFill>
                  <a:srgbClr val="595959"/>
                </a:solidFill>
              </a:rPr>
              <a:t> </a:t>
            </a:r>
            <a:r>
              <a:rPr lang="en-US" sz="1200" dirty="0" err="1">
                <a:solidFill>
                  <a:srgbClr val="595959"/>
                </a:solidFill>
              </a:rPr>
              <a:t>einigen</a:t>
            </a:r>
            <a:r>
              <a:rPr lang="en-US" sz="1200" dirty="0">
                <a:solidFill>
                  <a:srgbClr val="595959"/>
                </a:solidFill>
              </a:rPr>
              <a:t> </a:t>
            </a:r>
            <a:r>
              <a:rPr lang="en-US" sz="1200" dirty="0" err="1">
                <a:solidFill>
                  <a:srgbClr val="595959"/>
                </a:solidFill>
              </a:rPr>
              <a:t>Folien</a:t>
            </a:r>
            <a:r>
              <a:rPr lang="en-US" sz="1200" dirty="0">
                <a:solidFill>
                  <a:srgbClr val="595959"/>
                </a:solidFill>
              </a:rPr>
              <a:t> </a:t>
            </a:r>
            <a:r>
              <a:rPr lang="en-US" sz="1200" dirty="0" err="1">
                <a:solidFill>
                  <a:srgbClr val="595959"/>
                </a:solidFill>
              </a:rPr>
              <a:t>erwähnt</a:t>
            </a:r>
            <a:r>
              <a:rPr lang="en-US" sz="1200" dirty="0">
                <a:solidFill>
                  <a:srgbClr val="595959"/>
                </a:solidFill>
              </a:rPr>
              <a:t>, </a:t>
            </a:r>
            <a:r>
              <a:rPr lang="en-US" sz="1200" dirty="0" err="1">
                <a:solidFill>
                  <a:srgbClr val="595959"/>
                </a:solidFill>
              </a:rPr>
              <a:t>führt</a:t>
            </a:r>
            <a:r>
              <a:rPr lang="en-US" sz="1200" dirty="0">
                <a:solidFill>
                  <a:srgbClr val="595959"/>
                </a:solidFill>
              </a:rPr>
              <a:t> die </a:t>
            </a:r>
            <a:r>
              <a:rPr lang="en-US" sz="1200" dirty="0" err="1">
                <a:solidFill>
                  <a:srgbClr val="595959"/>
                </a:solidFill>
              </a:rPr>
              <a:t>Aufnahme</a:t>
            </a:r>
            <a:r>
              <a:rPr lang="en-US" sz="1200" dirty="0">
                <a:solidFill>
                  <a:srgbClr val="595959"/>
                </a:solidFill>
              </a:rPr>
              <a:t> von Wasser </a:t>
            </a:r>
            <a:r>
              <a:rPr lang="en-US" sz="1200" dirty="0" err="1">
                <a:solidFill>
                  <a:srgbClr val="595959"/>
                </a:solidFill>
              </a:rPr>
              <a:t>dazu</a:t>
            </a:r>
            <a:r>
              <a:rPr lang="en-US" sz="1200" dirty="0">
                <a:solidFill>
                  <a:srgbClr val="595959"/>
                </a:solidFill>
              </a:rPr>
              <a:t>, </a:t>
            </a:r>
            <a:r>
              <a:rPr lang="en-US" sz="1200" dirty="0" err="1">
                <a:solidFill>
                  <a:srgbClr val="595959"/>
                </a:solidFill>
              </a:rPr>
              <a:t>dass</a:t>
            </a:r>
            <a:r>
              <a:rPr lang="en-US" sz="1200" dirty="0">
                <a:solidFill>
                  <a:srgbClr val="595959"/>
                </a:solidFill>
              </a:rPr>
              <a:t> </a:t>
            </a:r>
            <a:r>
              <a:rPr lang="en-US" sz="1200" dirty="0" err="1">
                <a:solidFill>
                  <a:srgbClr val="595959"/>
                </a:solidFill>
              </a:rPr>
              <a:t>sich</a:t>
            </a:r>
            <a:r>
              <a:rPr lang="en-US" sz="1200" dirty="0">
                <a:solidFill>
                  <a:srgbClr val="595959"/>
                </a:solidFill>
              </a:rPr>
              <a:t> </a:t>
            </a:r>
            <a:r>
              <a:rPr lang="en-US" sz="1200" dirty="0" err="1">
                <a:solidFill>
                  <a:srgbClr val="595959"/>
                </a:solidFill>
              </a:rPr>
              <a:t>eine</a:t>
            </a:r>
            <a:r>
              <a:rPr lang="en-US" sz="1200" dirty="0">
                <a:solidFill>
                  <a:srgbClr val="595959"/>
                </a:solidFill>
              </a:rPr>
              <a:t> </a:t>
            </a:r>
            <a:r>
              <a:rPr lang="en-US" sz="1200" dirty="0" err="1">
                <a:solidFill>
                  <a:srgbClr val="595959"/>
                </a:solidFill>
              </a:rPr>
              <a:t>reife</a:t>
            </a:r>
            <a:r>
              <a:rPr lang="en-US" sz="1200" dirty="0">
                <a:solidFill>
                  <a:srgbClr val="595959"/>
                </a:solidFill>
              </a:rPr>
              <a:t> in </a:t>
            </a:r>
            <a:r>
              <a:rPr lang="en-US" sz="1200" dirty="0" err="1">
                <a:solidFill>
                  <a:srgbClr val="595959"/>
                </a:solidFill>
              </a:rPr>
              <a:t>eine</a:t>
            </a:r>
            <a:r>
              <a:rPr lang="en-US" sz="1200" dirty="0">
                <a:solidFill>
                  <a:srgbClr val="595959"/>
                </a:solidFill>
              </a:rPr>
              <a:t> </a:t>
            </a:r>
            <a:r>
              <a:rPr lang="en-US" sz="1200" dirty="0" err="1">
                <a:solidFill>
                  <a:srgbClr val="595959"/>
                </a:solidFill>
              </a:rPr>
              <a:t>intumeszente</a:t>
            </a:r>
            <a:r>
              <a:rPr lang="en-US" sz="1200" dirty="0">
                <a:solidFill>
                  <a:srgbClr val="595959"/>
                </a:solidFill>
              </a:rPr>
              <a:t> </a:t>
            </a:r>
            <a:r>
              <a:rPr lang="en-US" sz="1200" dirty="0" err="1">
                <a:solidFill>
                  <a:srgbClr val="595959"/>
                </a:solidFill>
              </a:rPr>
              <a:t>Katarakt</a:t>
            </a:r>
            <a:r>
              <a:rPr lang="en-US" sz="1200" dirty="0">
                <a:solidFill>
                  <a:srgbClr val="595959"/>
                </a:solidFill>
              </a:rPr>
              <a:t> </a:t>
            </a:r>
            <a:r>
              <a:rPr lang="en-US" sz="1200" dirty="0" err="1">
                <a:solidFill>
                  <a:srgbClr val="595959"/>
                </a:solidFill>
              </a:rPr>
              <a:t>umwandelt</a:t>
            </a:r>
            <a:r>
              <a:rPr lang="en-US" sz="1200" dirty="0">
                <a:solidFill>
                  <a:srgbClr val="595959"/>
                </a:solidFill>
              </a:rPr>
              <a:t>. </a:t>
            </a:r>
            <a:r>
              <a:rPr lang="en-US" sz="1200" dirty="0" err="1">
                <a:solidFill>
                  <a:srgbClr val="595959"/>
                </a:solidFill>
              </a:rPr>
              <a:t>Diese</a:t>
            </a:r>
            <a:r>
              <a:rPr lang="en-US" sz="1200" dirty="0">
                <a:solidFill>
                  <a:srgbClr val="595959"/>
                </a:solidFill>
              </a:rPr>
              <a:t> </a:t>
            </a:r>
            <a:r>
              <a:rPr lang="en-US" sz="1200" dirty="0" err="1">
                <a:solidFill>
                  <a:srgbClr val="595959"/>
                </a:solidFill>
              </a:rPr>
              <a:t>Wasseraufnahme</a:t>
            </a:r>
            <a:r>
              <a:rPr lang="en-US" sz="1200" dirty="0">
                <a:solidFill>
                  <a:srgbClr val="595959"/>
                </a:solidFill>
              </a:rPr>
              <a:t> </a:t>
            </a:r>
            <a:r>
              <a:rPr lang="en-US" sz="1200" dirty="0" err="1">
                <a:solidFill>
                  <a:srgbClr val="595959"/>
                </a:solidFill>
              </a:rPr>
              <a:t>bewirkt</a:t>
            </a:r>
            <a:r>
              <a:rPr lang="en-US" sz="1200" dirty="0">
                <a:solidFill>
                  <a:srgbClr val="595959"/>
                </a:solidFill>
              </a:rPr>
              <a:t> </a:t>
            </a:r>
            <a:r>
              <a:rPr lang="en-US" sz="1200" dirty="0" err="1">
                <a:solidFill>
                  <a:srgbClr val="595959"/>
                </a:solidFill>
              </a:rPr>
              <a:t>eine</a:t>
            </a:r>
            <a:r>
              <a:rPr lang="en-US" sz="1200" dirty="0">
                <a:solidFill>
                  <a:srgbClr val="595959"/>
                </a:solidFill>
              </a:rPr>
              <a:t> </a:t>
            </a:r>
            <a:r>
              <a:rPr lang="en-US" sz="1200" dirty="0" err="1">
                <a:solidFill>
                  <a:srgbClr val="595959"/>
                </a:solidFill>
              </a:rPr>
              <a:t>Quellung</a:t>
            </a:r>
            <a:r>
              <a:rPr lang="en-US" sz="1200" dirty="0">
                <a:solidFill>
                  <a:srgbClr val="595959"/>
                </a:solidFill>
              </a:rPr>
              <a:t> der Linse und </a:t>
            </a:r>
            <a:r>
              <a:rPr lang="en-US" sz="1200" dirty="0" err="1">
                <a:solidFill>
                  <a:srgbClr val="595959"/>
                </a:solidFill>
              </a:rPr>
              <a:t>damit</a:t>
            </a:r>
            <a:r>
              <a:rPr lang="en-US" sz="1200" dirty="0">
                <a:solidFill>
                  <a:srgbClr val="595959"/>
                </a:solidFill>
              </a:rPr>
              <a:t> </a:t>
            </a:r>
            <a:r>
              <a:rPr lang="en-US" sz="1200" dirty="0" err="1">
                <a:solidFill>
                  <a:srgbClr val="595959"/>
                </a:solidFill>
              </a:rPr>
              <a:t>eine</a:t>
            </a:r>
            <a:r>
              <a:rPr lang="en-US" sz="1200" dirty="0">
                <a:solidFill>
                  <a:srgbClr val="595959"/>
                </a:solidFill>
              </a:rPr>
              <a:t> </a:t>
            </a:r>
            <a:r>
              <a:rPr lang="en-US" sz="1200" dirty="0" err="1">
                <a:solidFill>
                  <a:srgbClr val="595959"/>
                </a:solidFill>
              </a:rPr>
              <a:t>Zunahme</a:t>
            </a:r>
            <a:r>
              <a:rPr lang="en-US" sz="1200" dirty="0">
                <a:solidFill>
                  <a:srgbClr val="595959"/>
                </a:solidFill>
              </a:rPr>
              <a:t> </a:t>
            </a:r>
            <a:r>
              <a:rPr lang="en-US" sz="1200" dirty="0" err="1">
                <a:solidFill>
                  <a:srgbClr val="595959"/>
                </a:solidFill>
              </a:rPr>
              <a:t>ihres</a:t>
            </a:r>
            <a:r>
              <a:rPr lang="en-US" sz="1200" dirty="0">
                <a:solidFill>
                  <a:srgbClr val="595959"/>
                </a:solidFill>
              </a:rPr>
              <a:t> </a:t>
            </a:r>
            <a:r>
              <a:rPr lang="en-US" sz="1200" dirty="0" err="1">
                <a:solidFill>
                  <a:srgbClr val="595959"/>
                </a:solidFill>
              </a:rPr>
              <a:t>Volumens</a:t>
            </a:r>
            <a:r>
              <a:rPr lang="en-US" sz="1200" dirty="0">
                <a:solidFill>
                  <a:srgbClr val="595959"/>
                </a:solidFill>
              </a:rPr>
              <a:t>.</a:t>
            </a:r>
            <a:endParaRPr sz="1200" i="1" dirty="0">
              <a:solidFill>
                <a:srgbClr val="595959"/>
              </a:solidFill>
            </a:endParaRPr>
          </a:p>
          <a:p>
            <a:pPr marL="0" lvl="0" indent="0" algn="l" rtl="0">
              <a:spcBef>
                <a:spcPts val="0"/>
              </a:spcBef>
              <a:spcAft>
                <a:spcPts val="0"/>
              </a:spcAft>
              <a:buClr>
                <a:schemeClr val="dk1"/>
              </a:buClr>
              <a:buFont typeface="Arial"/>
              <a:buNone/>
            </a:pPr>
            <a:endParaRPr sz="1600" dirty="0">
              <a:solidFill>
                <a:srgbClr val="595959"/>
              </a:solidFill>
            </a:endParaRPr>
          </a:p>
          <a:p>
            <a:pPr marL="0" lvl="0" indent="0" algn="l" rtl="0">
              <a:spcBef>
                <a:spcPts val="0"/>
              </a:spcBef>
              <a:spcAft>
                <a:spcPts val="0"/>
              </a:spcAft>
              <a:buClr>
                <a:schemeClr val="dk1"/>
              </a:buClr>
              <a:buFont typeface="Arial"/>
              <a:buNone/>
            </a:pPr>
            <a:r>
              <a:rPr lang="en-US" sz="1200" i="1" dirty="0" err="1">
                <a:solidFill>
                  <a:srgbClr val="595959"/>
                </a:solidFill>
              </a:rPr>
              <a:t>Welche</a:t>
            </a:r>
            <a:r>
              <a:rPr lang="en-US" sz="1200" i="1" dirty="0">
                <a:solidFill>
                  <a:srgbClr val="595959"/>
                </a:solidFill>
              </a:rPr>
              <a:t> </a:t>
            </a:r>
            <a:r>
              <a:rPr lang="en-US" sz="1200" i="1" dirty="0" err="1">
                <a:solidFill>
                  <a:srgbClr val="595959"/>
                </a:solidFill>
              </a:rPr>
              <a:t>Auswirkungen</a:t>
            </a:r>
            <a:r>
              <a:rPr lang="en-US" sz="1200" i="1" dirty="0">
                <a:solidFill>
                  <a:srgbClr val="595959"/>
                </a:solidFill>
              </a:rPr>
              <a:t> hat die </a:t>
            </a:r>
            <a:r>
              <a:rPr lang="en-US" sz="1200" i="1" dirty="0" err="1">
                <a:solidFill>
                  <a:srgbClr val="595959"/>
                </a:solidFill>
              </a:rPr>
              <a:t>Schwellung</a:t>
            </a:r>
            <a:r>
              <a:rPr lang="en-US" sz="1200" i="1" dirty="0">
                <a:solidFill>
                  <a:srgbClr val="595959"/>
                </a:solidFill>
              </a:rPr>
              <a:t> auf die </a:t>
            </a:r>
            <a:r>
              <a:rPr lang="en-US" sz="1200" i="1" dirty="0" err="1">
                <a:solidFill>
                  <a:srgbClr val="595959"/>
                </a:solidFill>
              </a:rPr>
              <a:t>innere</a:t>
            </a:r>
            <a:r>
              <a:rPr lang="en-US" sz="1200" i="1" dirty="0">
                <a:solidFill>
                  <a:srgbClr val="595959"/>
                </a:solidFill>
              </a:rPr>
              <a:t> Dynamik der Linse?</a:t>
            </a:r>
            <a:endParaRPr sz="1200" i="1" dirty="0">
              <a:solidFill>
                <a:srgbClr val="595959"/>
              </a:solidFill>
            </a:endParaRPr>
          </a:p>
          <a:p>
            <a:pPr marL="0" lvl="0" indent="0" algn="l" rtl="0">
              <a:spcBef>
                <a:spcPts val="0"/>
              </a:spcBef>
              <a:spcAft>
                <a:spcPts val="0"/>
              </a:spcAft>
              <a:buClr>
                <a:schemeClr val="dk1"/>
              </a:buClr>
              <a:buFont typeface="Arial"/>
              <a:buNone/>
            </a:pPr>
            <a:r>
              <a:rPr lang="en-US" sz="1200" b="1" dirty="0">
                <a:solidFill>
                  <a:schemeClr val="lt1"/>
                </a:solidFill>
              </a:rPr>
              <a:t>Sie </a:t>
            </a:r>
            <a:r>
              <a:rPr lang="en-US" sz="1200" b="1" dirty="0" err="1">
                <a:solidFill>
                  <a:schemeClr val="lt1"/>
                </a:solidFill>
              </a:rPr>
              <a:t>erhöht</a:t>
            </a:r>
            <a:r>
              <a:rPr lang="en-US" sz="1200" b="1" dirty="0">
                <a:solidFill>
                  <a:schemeClr val="lt1"/>
                </a:solidFill>
              </a:rPr>
              <a:t> den Druck </a:t>
            </a:r>
            <a:r>
              <a:rPr lang="en-US" sz="1200" b="1" dirty="0" err="1">
                <a:solidFill>
                  <a:schemeClr val="lt1"/>
                </a:solidFill>
              </a:rPr>
              <a:t>innerhalb</a:t>
            </a:r>
            <a:r>
              <a:rPr lang="en-US" sz="1200" b="1" dirty="0">
                <a:solidFill>
                  <a:schemeClr val="lt1"/>
                </a:solidFill>
              </a:rPr>
              <a:t> der Linse.</a:t>
            </a:r>
            <a:endParaRPr sz="1200" i="1" dirty="0">
              <a:solidFill>
                <a:srgbClr val="595959"/>
              </a:solidFill>
            </a:endParaRPr>
          </a:p>
          <a:p>
            <a:pPr marL="0" marR="0" lvl="0" indent="0" algn="l" rtl="0">
              <a:spcBef>
                <a:spcPts val="0"/>
              </a:spcBef>
              <a:spcAft>
                <a:spcPts val="0"/>
              </a:spcAft>
              <a:buNone/>
            </a:pPr>
            <a:endParaRPr sz="1200" i="1" dirty="0">
              <a:solidFill>
                <a:srgbClr val="595959"/>
              </a:solidFill>
            </a:endParaRPr>
          </a:p>
        </p:txBody>
      </p:sp>
      <p:sp>
        <p:nvSpPr>
          <p:cNvPr id="1081" name="Google Shape;1081;p87"/>
          <p:cNvSpPr/>
          <p:nvPr/>
        </p:nvSpPr>
        <p:spPr>
          <a:xfrm>
            <a:off x="835716" y="4185712"/>
            <a:ext cx="4173606" cy="745408"/>
          </a:xfrm>
          <a:prstGeom prst="ellipse">
            <a:avLst/>
          </a:prstGeom>
          <a:noFill/>
          <a:ln w="25400" cap="flat" cmpd="sng">
            <a:solidFill>
              <a:srgbClr val="59595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82" name="Google Shape;1082;p87"/>
          <p:cNvSpPr txBox="1"/>
          <p:nvPr/>
        </p:nvSpPr>
        <p:spPr>
          <a:xfrm>
            <a:off x="130865" y="3179939"/>
            <a:ext cx="8177400" cy="949200"/>
          </a:xfrm>
          <a:prstGeom prst="rect">
            <a:avLst/>
          </a:prstGeom>
          <a:solidFill>
            <a:srgbClr val="FFCCF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A5A5A5"/>
                </a:solidFill>
              </a:rPr>
              <a:t>Als wäre die Aufhebung des Rotreflexes nicht bereits problematisch genug, stellt der erhöhte intralentikuläre Druck bei einer intumeszenten Katarakt eine zusätzliche Herausforderung während der Kapsulorhexis dar – worin besteht diese?</a:t>
            </a:r>
            <a:endParaRPr>
              <a:solidFill>
                <a:srgbClr val="A5A5A5"/>
              </a:solidFill>
            </a:endParaRPr>
          </a:p>
          <a:p>
            <a:pPr marL="0" lvl="0" indent="0" algn="l" rtl="0">
              <a:spcBef>
                <a:spcPts val="0"/>
              </a:spcBef>
              <a:spcAft>
                <a:spcPts val="0"/>
              </a:spcAft>
              <a:buClr>
                <a:schemeClr val="dk1"/>
              </a:buClr>
              <a:buFont typeface="Arial"/>
              <a:buNone/>
            </a:pPr>
            <a:r>
              <a:rPr lang="en-US" sz="1200">
                <a:solidFill>
                  <a:srgbClr val="A5A5A5"/>
                </a:solidFill>
              </a:rPr>
              <a:t>Wenn der Operateur die initiale Eröffnung der Linsenkapsel (Kapselrhexis) anlegt, kann der erhöhte intralentikuläre Druck bei einer intumeszenten Katarakt dazu führen, dass sich der</a:t>
            </a:r>
            <a:r>
              <a:rPr lang="en-US" sz="1200">
                <a:solidFill>
                  <a:srgbClr val="0000FF"/>
                </a:solidFill>
              </a:rPr>
              <a:t> </a:t>
            </a:r>
            <a:r>
              <a:rPr lang="en-US" sz="1200" b="1">
                <a:solidFill>
                  <a:srgbClr val="0000FF"/>
                </a:solidFill>
              </a:rPr>
              <a:t>Kapselriss plötzlich und unkontrolliert bis in die Peripherie ausdehnt.</a:t>
            </a:r>
            <a:endParaRPr sz="1200" i="1">
              <a:solidFill>
                <a:srgbClr val="A5A5A5"/>
              </a:solidFill>
            </a:endParaRPr>
          </a:p>
        </p:txBody>
      </p:sp>
      <p:sp>
        <p:nvSpPr>
          <p:cNvPr id="1083" name="Google Shape;1083;p87"/>
          <p:cNvSpPr txBox="1"/>
          <p:nvPr/>
        </p:nvSpPr>
        <p:spPr>
          <a:xfrm>
            <a:off x="772100" y="4180212"/>
            <a:ext cx="6914100" cy="949200"/>
          </a:xfrm>
          <a:prstGeom prst="rect">
            <a:avLst/>
          </a:prstGeom>
          <a:solidFill>
            <a:srgbClr val="33CC33"/>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chemeClr val="lt1"/>
                </a:solidFill>
              </a:rPr>
              <a:t>Wenn sich der Kapselriss bis in die Peripherie ausdehnt, welches Erscheinungsbild zeigt die Linse?</a:t>
            </a:r>
            <a:endParaRPr>
              <a:solidFill>
                <a:schemeClr val="dk1"/>
              </a:solidFill>
            </a:endParaRPr>
          </a:p>
          <a:p>
            <a:pPr marL="0" marR="0" lvl="0" indent="0" algn="l" rtl="0">
              <a:spcBef>
                <a:spcPts val="0"/>
              </a:spcBef>
              <a:spcAft>
                <a:spcPts val="0"/>
              </a:spcAft>
              <a:buNone/>
            </a:pPr>
            <a:r>
              <a:rPr lang="en-US" sz="1200">
                <a:solidFill>
                  <a:schemeClr val="lt1"/>
                </a:solidFill>
              </a:rPr>
              <a:t>Zur Erinnerung: Aufgrund des fehlenden bzw. aufgehobenen Rotreflexes wird in all diesen Fällen </a:t>
            </a:r>
            <a:r>
              <a:rPr lang="en-US" sz="1200" b="1">
                <a:solidFill>
                  <a:srgbClr val="0000FF"/>
                </a:solidFill>
              </a:rPr>
              <a:t>Trypanblau</a:t>
            </a:r>
            <a:r>
              <a:rPr lang="en-US" sz="1200">
                <a:solidFill>
                  <a:schemeClr val="lt1"/>
                </a:solidFill>
              </a:rPr>
              <a:t> zur Anfärbung der vorderen Linsenkapsel eingesetzt. </a:t>
            </a:r>
            <a:r>
              <a:rPr lang="en-US" sz="1200">
                <a:solidFill>
                  <a:schemeClr val="dk1"/>
                </a:solidFill>
              </a:rPr>
              <a:t>Nachdem sich der Kapselriss bis in die Peripherie ausgedehnt hat, sieht der Operateur einen </a:t>
            </a:r>
            <a:r>
              <a:rPr lang="en-US" sz="1200" b="1">
                <a:solidFill>
                  <a:schemeClr val="lt1"/>
                </a:solidFill>
              </a:rPr>
              <a:t>weißen Streifen</a:t>
            </a:r>
            <a:r>
              <a:rPr lang="en-US" sz="1200">
                <a:solidFill>
                  <a:schemeClr val="dk1"/>
                </a:solidFill>
              </a:rPr>
              <a:t> (die Katarakt) zwischen </a:t>
            </a:r>
            <a:r>
              <a:rPr lang="en-US" sz="1200" b="1">
                <a:solidFill>
                  <a:srgbClr val="0000FF"/>
                </a:solidFill>
              </a:rPr>
              <a:t>zwei blauen Arealen </a:t>
            </a:r>
            <a:r>
              <a:rPr lang="en-US" sz="1200">
                <a:solidFill>
                  <a:schemeClr val="dk1"/>
                </a:solidFill>
              </a:rPr>
              <a:t>(der intakten, mit Trypanblau angefärbten Linsenkapsel).</a:t>
            </a:r>
            <a:endParaRPr/>
          </a:p>
        </p:txBody>
      </p:sp>
      <p:sp>
        <p:nvSpPr>
          <p:cNvPr id="1086" name="Google Shape;1086;p87"/>
          <p:cNvSpPr/>
          <p:nvPr/>
        </p:nvSpPr>
        <p:spPr>
          <a:xfrm rot="-5400000">
            <a:off x="-1301012" y="2844569"/>
            <a:ext cx="3445405" cy="700603"/>
          </a:xfrm>
          <a:prstGeom prst="curvedDownArrow">
            <a:avLst>
              <a:gd name="adj1" fmla="val 25000"/>
              <a:gd name="adj2" fmla="val 59533"/>
              <a:gd name="adj3" fmla="val 25000"/>
            </a:avLst>
          </a:prstGeom>
          <a:solidFill>
            <a:srgbClr val="FFFF00"/>
          </a:solidFill>
          <a:ln w="25400" cap="flat" cmpd="sng">
            <a:solidFill>
              <a:srgbClr val="0000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pic>
        <p:nvPicPr>
          <p:cNvPr id="1087" name="Google Shape;1087;p87"/>
          <p:cNvPicPr preferRelativeResize="0"/>
          <p:nvPr/>
        </p:nvPicPr>
        <p:blipFill rotWithShape="1">
          <a:blip r:embed="rId3">
            <a:alphaModFix/>
          </a:blip>
          <a:srcRect/>
          <a:stretch/>
        </p:blipFill>
        <p:spPr>
          <a:xfrm>
            <a:off x="795021" y="701844"/>
            <a:ext cx="3353737" cy="2543530"/>
          </a:xfrm>
          <a:prstGeom prst="rect">
            <a:avLst/>
          </a:prstGeom>
          <a:noFill/>
          <a:ln>
            <a:noFill/>
          </a:ln>
        </p:spPr>
      </p:pic>
      <p:sp>
        <p:nvSpPr>
          <p:cNvPr id="2" name="Google Shape;933;p79">
            <a:extLst>
              <a:ext uri="{FF2B5EF4-FFF2-40B4-BE49-F238E27FC236}">
                <a16:creationId xmlns:a16="http://schemas.microsoft.com/office/drawing/2014/main" id="{E4AB5E3F-5F88-FD74-B6B8-1848619CE747}"/>
              </a:ext>
            </a:extLst>
          </p:cNvPr>
          <p:cNvSpPr/>
          <p:nvPr/>
        </p:nvSpPr>
        <p:spPr>
          <a:xfrm>
            <a:off x="2472129" y="5641106"/>
            <a:ext cx="2661300" cy="6462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 name="Google Shape;850;p74">
            <a:extLst>
              <a:ext uri="{FF2B5EF4-FFF2-40B4-BE49-F238E27FC236}">
                <a16:creationId xmlns:a16="http://schemas.microsoft.com/office/drawing/2014/main" id="{66ED805D-7C81-9E52-E6C8-BDCD24AD2B7A}"/>
              </a:ext>
            </a:extLst>
          </p:cNvPr>
          <p:cNvSpPr txBox="1"/>
          <p:nvPr/>
        </p:nvSpPr>
        <p:spPr>
          <a:xfrm>
            <a:off x="252547" y="5347787"/>
            <a:ext cx="8481900" cy="672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u="sng" dirty="0" err="1">
                <a:solidFill>
                  <a:srgbClr val="BFBFBF"/>
                </a:solidFill>
                <a:latin typeface="Arial"/>
                <a:ea typeface="Arial"/>
                <a:cs typeface="Arial"/>
                <a:sym typeface="Arial"/>
              </a:rPr>
              <a:t>Beachten</a:t>
            </a:r>
            <a:r>
              <a:rPr lang="en-US" sz="1200" i="1" u="sng" dirty="0">
                <a:solidFill>
                  <a:srgbClr val="BFBFBF"/>
                </a:solidFill>
                <a:latin typeface="Arial"/>
                <a:ea typeface="Arial"/>
                <a:cs typeface="Arial"/>
                <a:sym typeface="Arial"/>
              </a:rPr>
              <a:t> Sie die </a:t>
            </a:r>
            <a:r>
              <a:rPr lang="en-US" sz="1200" i="1" u="sng" dirty="0" err="1">
                <a:solidFill>
                  <a:srgbClr val="BFBFBF"/>
                </a:solidFill>
                <a:latin typeface="Arial"/>
                <a:ea typeface="Arial"/>
                <a:cs typeface="Arial"/>
                <a:sym typeface="Arial"/>
              </a:rPr>
              <a:t>Stadien</a:t>
            </a:r>
            <a:r>
              <a:rPr lang="en-US" sz="1200" i="1" u="sng" dirty="0">
                <a:solidFill>
                  <a:srgbClr val="BFBFBF"/>
                </a:solidFill>
                <a:latin typeface="Arial"/>
                <a:ea typeface="Arial"/>
                <a:cs typeface="Arial"/>
                <a:sym typeface="Arial"/>
              </a:rPr>
              <a:t>:</a:t>
            </a:r>
            <a:endParaRPr dirty="0"/>
          </a:p>
          <a:p>
            <a:pPr marL="0" marR="0" lvl="0" indent="0" algn="l" rtl="0">
              <a:spcBef>
                <a:spcPts val="0"/>
              </a:spcBef>
              <a:spcAft>
                <a:spcPts val="0"/>
              </a:spcAft>
              <a:buNone/>
            </a:pPr>
            <a:endParaRPr sz="1800" i="1" u="sng" dirty="0">
              <a:solidFill>
                <a:schemeClr val="dk1"/>
              </a:solidFill>
              <a:latin typeface="Arial"/>
              <a:ea typeface="Arial"/>
              <a:cs typeface="Arial"/>
              <a:sym typeface="Arial"/>
            </a:endParaRPr>
          </a:p>
          <a:p>
            <a:pPr marL="0" marR="0" lvl="0" indent="0" algn="l" rtl="0">
              <a:spcBef>
                <a:spcPts val="0"/>
              </a:spcBef>
              <a:spcAft>
                <a:spcPts val="0"/>
              </a:spcAft>
              <a:buNone/>
            </a:pPr>
            <a:r>
              <a:rPr lang="en-US" sz="1200" dirty="0">
                <a:solidFill>
                  <a:srgbClr val="0000FF"/>
                </a:solidFill>
              </a:rPr>
              <a:t>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dirty="0" err="1">
                <a:solidFill>
                  <a:srgbClr val="0000FF"/>
                </a:solidFill>
              </a:rPr>
              <a:t>I</a:t>
            </a:r>
            <a:r>
              <a:rPr lang="en-US" sz="1200" dirty="0" err="1">
                <a:solidFill>
                  <a:srgbClr val="0000FF"/>
                </a:solidFill>
                <a:latin typeface="Arial"/>
                <a:ea typeface="Arial"/>
                <a:cs typeface="Arial"/>
                <a:sym typeface="Arial"/>
              </a:rPr>
              <a:t>ntumeszente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dirty="0">
                <a:solidFill>
                  <a:srgbClr val="0000FF"/>
                </a:solidFill>
              </a:rPr>
              <a:t>H</a:t>
            </a:r>
            <a:r>
              <a:rPr lang="en-US" sz="1200" dirty="0">
                <a:solidFill>
                  <a:srgbClr val="0000FF"/>
                </a:solidFill>
                <a:latin typeface="Arial"/>
                <a:ea typeface="Arial"/>
                <a:cs typeface="Arial"/>
                <a:sym typeface="Arial"/>
              </a:rPr>
              <a:t>yper</a:t>
            </a:r>
            <a:r>
              <a:rPr lang="en-US" sz="1200" dirty="0">
                <a:solidFill>
                  <a:srgbClr val="0000FF"/>
                </a:solidFill>
              </a:rPr>
              <a:t>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endParaRPr dirty="0"/>
          </a:p>
        </p:txBody>
      </p:sp>
      <p:sp>
        <p:nvSpPr>
          <p:cNvPr id="4" name="Google Shape;851;p74">
            <a:extLst>
              <a:ext uri="{FF2B5EF4-FFF2-40B4-BE49-F238E27FC236}">
                <a16:creationId xmlns:a16="http://schemas.microsoft.com/office/drawing/2014/main" id="{726FCFDF-0ED9-05C6-82B9-361E487620C8}"/>
              </a:ext>
            </a:extLst>
          </p:cNvPr>
          <p:cNvSpPr/>
          <p:nvPr/>
        </p:nvSpPr>
        <p:spPr>
          <a:xfrm>
            <a:off x="1930165" y="5781638"/>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 name="Google Shape;852;p74">
            <a:extLst>
              <a:ext uri="{FF2B5EF4-FFF2-40B4-BE49-F238E27FC236}">
                <a16:creationId xmlns:a16="http://schemas.microsoft.com/office/drawing/2014/main" id="{318E1668-BD09-C723-6B54-A5CFB46C4EC3}"/>
              </a:ext>
            </a:extLst>
          </p:cNvPr>
          <p:cNvSpPr/>
          <p:nvPr/>
        </p:nvSpPr>
        <p:spPr>
          <a:xfrm>
            <a:off x="5387641" y="5775988"/>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1094"/>
        <p:cNvGrpSpPr/>
        <p:nvPr/>
      </p:nvGrpSpPr>
      <p:grpSpPr>
        <a:xfrm>
          <a:off x="0" y="0"/>
          <a:ext cx="0" cy="0"/>
          <a:chOff x="0" y="0"/>
          <a:chExt cx="0" cy="0"/>
        </a:xfrm>
      </p:grpSpPr>
      <p:sp>
        <p:nvSpPr>
          <p:cNvPr id="1095" name="Google Shape;1095;g3f6b88809e0_0_24"/>
          <p:cNvSpPr txBox="1">
            <a:spLocks noGrp="1"/>
          </p:cNvSpPr>
          <p:nvPr>
            <p:ph type="body" idx="1"/>
          </p:nvPr>
        </p:nvSpPr>
        <p:spPr>
          <a:xfrm>
            <a:off x="381000" y="1010424"/>
            <a:ext cx="8382000" cy="5496300"/>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a:t>
            </a:r>
            <a:r>
              <a:rPr lang="en-US" sz="1200" b="1">
                <a:solidFill>
                  <a:srgbClr val="BFBFBF"/>
                </a:solidFill>
              </a:rPr>
              <a:t>maturer/hypermaturer</a:t>
            </a:r>
            <a:r>
              <a:rPr lang="en-US" sz="1200">
                <a:solidFill>
                  <a:srgbClr val="BFBFBF"/>
                </a:solidFill>
              </a:rPr>
              <a:t> </a:t>
            </a:r>
            <a:r>
              <a:rPr lang="en-US" sz="1200" b="1">
                <a:solidFill>
                  <a:srgbClr val="BFBFBF"/>
                </a:solidFill>
              </a:rPr>
              <a:t>Katarakt</a:t>
            </a:r>
            <a:r>
              <a:rPr lang="en-US" sz="1200">
                <a:solidFill>
                  <a:srgbClr val="BFBFBF"/>
                </a:solidFill>
              </a:rPr>
              <a:t>: phakolytisches Glaukom</a:t>
            </a:r>
            <a:endParaRPr sz="1200">
              <a:solidFill>
                <a:srgbClr val="BFBFBF"/>
              </a:solidFill>
            </a:endParaRPr>
          </a:p>
        </p:txBody>
      </p:sp>
      <p:sp>
        <p:nvSpPr>
          <p:cNvPr id="1096" name="Google Shape;1096;g3f6b88809e0_0_24"/>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097" name="Google Shape;1097;g3f6b88809e0_0_2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88</a:t>
            </a:fld>
            <a:endParaRPr sz="1000" b="0" i="0" u="none" strike="noStrike" cap="none">
              <a:solidFill>
                <a:srgbClr val="000000"/>
              </a:solidFill>
              <a:latin typeface="Arial"/>
              <a:ea typeface="Arial"/>
              <a:cs typeface="Arial"/>
              <a:sym typeface="Arial"/>
            </a:endParaRPr>
          </a:p>
        </p:txBody>
      </p:sp>
      <p:sp>
        <p:nvSpPr>
          <p:cNvPr id="1099" name="Google Shape;1099;g3f6b88809e0_0_24"/>
          <p:cNvSpPr txBox="1"/>
          <p:nvPr/>
        </p:nvSpPr>
        <p:spPr>
          <a:xfrm>
            <a:off x="1247361" y="3299791"/>
            <a:ext cx="6914100" cy="138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BFBFBF"/>
                </a:solidFill>
                <a:latin typeface="Arial"/>
                <a:ea typeface="Arial"/>
                <a:cs typeface="Arial"/>
                <a:sym typeface="Arial"/>
              </a:rPr>
              <a:t>Was ist eine </a:t>
            </a:r>
            <a:r>
              <a:rPr lang="en-US" sz="1200" b="1">
                <a:solidFill>
                  <a:srgbClr val="BFBFBF"/>
                </a:solidFill>
                <a:latin typeface="Arial"/>
                <a:ea typeface="Arial"/>
                <a:cs typeface="Arial"/>
                <a:sym typeface="Arial"/>
              </a:rPr>
              <a:t>reife Katarakt</a:t>
            </a:r>
            <a:r>
              <a:rPr lang="en-US" sz="1200" i="1">
                <a:solidFill>
                  <a:srgbClr val="BFBFBF"/>
                </a:solidFill>
                <a:latin typeface="Arial"/>
                <a:ea typeface="Arial"/>
                <a:cs typeface="Arial"/>
                <a:sym typeface="Arial"/>
              </a:rPr>
              <a:t>?</a:t>
            </a:r>
            <a:endParaRPr/>
          </a:p>
          <a:p>
            <a:pPr marL="0" marR="0" lvl="0" indent="0" algn="l" rtl="0">
              <a:spcBef>
                <a:spcPts val="0"/>
              </a:spcBef>
              <a:spcAft>
                <a:spcPts val="0"/>
              </a:spcAft>
              <a:buNone/>
            </a:pPr>
            <a:r>
              <a:rPr lang="en-US" sz="1200">
                <a:solidFill>
                  <a:srgbClr val="BFBFBF"/>
                </a:solidFill>
                <a:latin typeface="Arial"/>
                <a:ea typeface="Arial"/>
                <a:cs typeface="Arial"/>
                <a:sym typeface="Arial"/>
              </a:rPr>
              <a:t>Ein  kortikaler  Katarakt, der so weit fortgeschritten ist, dass er die gesamte Linsenrinde  betrifft</a:t>
            </a:r>
            <a:endParaRPr/>
          </a:p>
          <a:p>
            <a:pPr marL="0" marR="0" lvl="0" indent="0" algn="l" rtl="0">
              <a:spcBef>
                <a:spcPts val="0"/>
              </a:spcBef>
              <a:spcAft>
                <a:spcPts val="0"/>
              </a:spcAft>
              <a:buNone/>
            </a:pPr>
            <a:endParaRPr sz="1600">
              <a:solidFill>
                <a:srgbClr val="BFBFBF"/>
              </a:solidFill>
              <a:latin typeface="Arial"/>
              <a:ea typeface="Arial"/>
              <a:cs typeface="Arial"/>
              <a:sym typeface="Arial"/>
            </a:endParaRPr>
          </a:p>
          <a:p>
            <a:pPr marL="0" marR="0" lvl="0" indent="0" algn="l" rtl="0">
              <a:spcBef>
                <a:spcPts val="0"/>
              </a:spcBef>
              <a:spcAft>
                <a:spcPts val="0"/>
              </a:spcAft>
              <a:buNone/>
            </a:pPr>
            <a:r>
              <a:rPr lang="en-US" sz="1200" i="1">
                <a:solidFill>
                  <a:srgbClr val="BFBFBF"/>
                </a:solidFill>
                <a:latin typeface="Arial"/>
                <a:ea typeface="Arial"/>
                <a:cs typeface="Arial"/>
                <a:sym typeface="Arial"/>
              </a:rPr>
              <a:t>Was ist eine </a:t>
            </a:r>
            <a:r>
              <a:rPr lang="en-US" sz="1200">
                <a:solidFill>
                  <a:srgbClr val="BFBFBF"/>
                </a:solidFill>
                <a:latin typeface="Arial"/>
                <a:ea typeface="Arial"/>
                <a:cs typeface="Arial"/>
                <a:sym typeface="Arial"/>
              </a:rPr>
              <a:t>hyperreife Katarakt</a:t>
            </a:r>
            <a:r>
              <a:rPr lang="en-US" sz="1200" i="1">
                <a:solidFill>
                  <a:srgbClr val="BFBFBF"/>
                </a:solidFill>
                <a:latin typeface="Arial"/>
                <a:ea typeface="Arial"/>
                <a:cs typeface="Arial"/>
                <a:sym typeface="Arial"/>
              </a:rPr>
              <a:t>?</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Reife Katarakte können </a:t>
            </a:r>
            <a:r>
              <a:rPr lang="en-US" sz="1200" b="1">
                <a:solidFill>
                  <a:srgbClr val="0000FF"/>
                </a:solidFill>
                <a:latin typeface="Arial"/>
                <a:ea typeface="Arial"/>
                <a:cs typeface="Arial"/>
                <a:sym typeface="Arial"/>
              </a:rPr>
              <a:t>Wasser aufnehmen </a:t>
            </a:r>
            <a:r>
              <a:rPr lang="en-US" sz="1200">
                <a:solidFill>
                  <a:srgbClr val="0000FF"/>
                </a:solidFill>
                <a:latin typeface="Arial"/>
                <a:ea typeface="Arial"/>
                <a:cs typeface="Arial"/>
                <a:sym typeface="Arial"/>
              </a:rPr>
              <a:t>und sich so in einen </a:t>
            </a:r>
            <a:r>
              <a:rPr lang="en-US" sz="1200" b="1" i="1">
                <a:solidFill>
                  <a:srgbClr val="0000FF"/>
                </a:solidFill>
                <a:latin typeface="Arial"/>
                <a:ea typeface="Arial"/>
                <a:cs typeface="Arial"/>
                <a:sym typeface="Arial"/>
              </a:rPr>
              <a:t>intumeszenten  kortikalen Katarakt </a:t>
            </a:r>
            <a:r>
              <a:rPr lang="en-US" sz="1200">
                <a:solidFill>
                  <a:srgbClr val="0000FF"/>
                </a:solidFill>
                <a:latin typeface="Arial"/>
                <a:ea typeface="Arial"/>
                <a:cs typeface="Arial"/>
                <a:sym typeface="Arial"/>
              </a:rPr>
              <a:t>verwandeln</a:t>
            </a:r>
            <a:r>
              <a:rPr lang="en-US" sz="1200">
                <a:solidFill>
                  <a:srgbClr val="BFBFBF"/>
                </a:solidFill>
                <a:latin typeface="Arial"/>
                <a:ea typeface="Arial"/>
                <a:cs typeface="Arial"/>
                <a:sym typeface="Arial"/>
              </a:rPr>
              <a:t>. Ein </a:t>
            </a:r>
            <a:r>
              <a:rPr lang="en-US" sz="1200" b="1" i="1">
                <a:solidFill>
                  <a:srgbClr val="BFBFBF"/>
                </a:solidFill>
                <a:latin typeface="Arial"/>
                <a:ea typeface="Arial"/>
                <a:cs typeface="Arial"/>
                <a:sym typeface="Arial"/>
              </a:rPr>
              <a:t>hyperreifer Katarakt </a:t>
            </a:r>
            <a:r>
              <a:rPr lang="en-US" sz="1200">
                <a:solidFill>
                  <a:srgbClr val="BFBFBF"/>
                </a:solidFill>
                <a:latin typeface="Arial"/>
                <a:ea typeface="Arial"/>
                <a:cs typeface="Arial"/>
                <a:sym typeface="Arial"/>
              </a:rPr>
              <a:t>entsteht, wenn ein intumeszenter Katarakt beginnt, Wasser und denaturierte Proteine durch seine intakte vordere Kapsel abzusondern. </a:t>
            </a:r>
            <a:endParaRPr/>
          </a:p>
        </p:txBody>
      </p:sp>
      <p:sp>
        <p:nvSpPr>
          <p:cNvPr id="1101" name="Google Shape;1101;g3f6b88809e0_0_24"/>
          <p:cNvSpPr txBox="1">
            <a:spLocks noGrp="1"/>
          </p:cNvSpPr>
          <p:nvPr>
            <p:ph type="title"/>
          </p:nvPr>
        </p:nvSpPr>
        <p:spPr>
          <a:xfrm>
            <a:off x="457200" y="122250"/>
            <a:ext cx="1287600" cy="639900"/>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F</a:t>
            </a:r>
            <a:endParaRPr dirty="0"/>
          </a:p>
        </p:txBody>
      </p:sp>
      <p:sp>
        <p:nvSpPr>
          <p:cNvPr id="1103" name="Google Shape;1103;g3f6b88809e0_0_24"/>
          <p:cNvSpPr txBox="1"/>
          <p:nvPr/>
        </p:nvSpPr>
        <p:spPr>
          <a:xfrm>
            <a:off x="302451" y="3419643"/>
            <a:ext cx="8539200" cy="17496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None/>
            </a:pPr>
            <a:r>
              <a:rPr lang="en-US" sz="1200" i="1">
                <a:solidFill>
                  <a:srgbClr val="7F7F7F"/>
                </a:solidFill>
              </a:rPr>
              <a:t>Alle drei Formen stellen in einem frühen, entscheidenden Schritt der Kataraktoperation eine besondere Herausforderung dar. Um welchen Operationsschritt handelt es sich, und worin besteht die Herausforderung?</a:t>
            </a:r>
            <a:endParaRPr>
              <a:solidFill>
                <a:srgbClr val="7F7F7F"/>
              </a:solidFill>
            </a:endParaRPr>
          </a:p>
          <a:p>
            <a:pPr marL="0" lvl="0" indent="0" algn="l" rtl="0">
              <a:spcBef>
                <a:spcPts val="0"/>
              </a:spcBef>
              <a:spcAft>
                <a:spcPts val="0"/>
              </a:spcAft>
              <a:buNone/>
            </a:pPr>
            <a:r>
              <a:rPr lang="en-US" sz="1200">
                <a:solidFill>
                  <a:srgbClr val="7F7F7F"/>
                </a:solidFill>
              </a:rPr>
              <a:t>Bei allen drei Stadien ist der Rotreflex vollständig aufgehoben. Da die meisten Kataraktchirurgen diesen jedoch zur Darstellung der vorderen Linsenkapsel während der Kapsulorhexis nutzen, kann dieser Operationsschritt nicht in konventioneller Weise durchgeführt werden.</a:t>
            </a:r>
            <a:endParaRPr sz="1200" i="1">
              <a:solidFill>
                <a:srgbClr val="7F7F7F"/>
              </a:solidFill>
            </a:endParaRPr>
          </a:p>
          <a:p>
            <a:pPr marL="0" lvl="0" indent="0" algn="l" rtl="0">
              <a:spcBef>
                <a:spcPts val="0"/>
              </a:spcBef>
              <a:spcAft>
                <a:spcPts val="0"/>
              </a:spcAft>
              <a:buNone/>
            </a:pPr>
            <a:endParaRPr sz="1600" i="1">
              <a:solidFill>
                <a:srgbClr val="7F7F7F"/>
              </a:solidFill>
            </a:endParaRPr>
          </a:p>
          <a:p>
            <a:pPr marL="0" lvl="0" indent="0" algn="l" rtl="0">
              <a:spcBef>
                <a:spcPts val="0"/>
              </a:spcBef>
              <a:spcAft>
                <a:spcPts val="0"/>
              </a:spcAft>
              <a:buNone/>
            </a:pPr>
            <a:r>
              <a:rPr lang="en-US" sz="1200" i="1">
                <a:solidFill>
                  <a:srgbClr val="7F7F7F"/>
                </a:solidFill>
              </a:rPr>
              <a:t>Welche Maßnahme ergreifen die meisten Operateure, um die Durchführung der Kapsulorhexis in diesen Fällen zu erleichtern?</a:t>
            </a:r>
            <a:endParaRPr sz="1200" i="1">
              <a:solidFill>
                <a:srgbClr val="7F7F7F"/>
              </a:solidFill>
            </a:endParaRPr>
          </a:p>
          <a:p>
            <a:pPr marL="0" lvl="0" indent="0" algn="l" rtl="0">
              <a:spcBef>
                <a:spcPts val="0"/>
              </a:spcBef>
              <a:spcAft>
                <a:spcPts val="0"/>
              </a:spcAft>
              <a:buNone/>
            </a:pPr>
            <a:r>
              <a:rPr lang="en-US" sz="1200">
                <a:solidFill>
                  <a:srgbClr val="7F7F7F"/>
                </a:solidFill>
              </a:rPr>
              <a:t>Sie färben die vordere Linsenkapsel mit Trypanblau.</a:t>
            </a:r>
            <a:endParaRPr sz="1200" i="1">
              <a:solidFill>
                <a:srgbClr val="7F7F7F"/>
              </a:solidFill>
            </a:endParaRPr>
          </a:p>
        </p:txBody>
      </p:sp>
      <p:sp>
        <p:nvSpPr>
          <p:cNvPr id="1104" name="Google Shape;1104;g3f6b88809e0_0_24"/>
          <p:cNvSpPr txBox="1"/>
          <p:nvPr/>
        </p:nvSpPr>
        <p:spPr>
          <a:xfrm>
            <a:off x="795129" y="2690144"/>
            <a:ext cx="7553700" cy="1749600"/>
          </a:xfrm>
          <a:prstGeom prst="rect">
            <a:avLst/>
          </a:prstGeom>
          <a:solidFill>
            <a:srgbClr val="0070C0"/>
          </a:solidFill>
          <a:ln>
            <a:noFill/>
          </a:ln>
        </p:spPr>
        <p:txBody>
          <a:bodyPr spcFirstLastPara="1" wrap="square" lIns="25400" tIns="12700" rIns="25400" bIns="12700" anchor="t" anchorCtr="0">
            <a:spAutoFit/>
          </a:bodyPr>
          <a:lstStyle/>
          <a:p>
            <a:pPr marL="0" lvl="0" indent="0" algn="l" rtl="0">
              <a:spcBef>
                <a:spcPts val="0"/>
              </a:spcBef>
              <a:spcAft>
                <a:spcPts val="0"/>
              </a:spcAft>
              <a:buNone/>
            </a:pPr>
            <a:r>
              <a:rPr lang="en-US" sz="1200" i="1" dirty="0">
                <a:solidFill>
                  <a:srgbClr val="595959"/>
                </a:solidFill>
              </a:rPr>
              <a:t>Lassen Sie </a:t>
            </a:r>
            <a:r>
              <a:rPr lang="en-US" sz="1200" i="1" dirty="0" err="1">
                <a:solidFill>
                  <a:srgbClr val="595959"/>
                </a:solidFill>
              </a:rPr>
              <a:t>uns</a:t>
            </a:r>
            <a:r>
              <a:rPr lang="en-US" sz="1200" i="1" dirty="0">
                <a:solidFill>
                  <a:srgbClr val="595959"/>
                </a:solidFill>
              </a:rPr>
              <a:t> die </a:t>
            </a:r>
            <a:r>
              <a:rPr lang="en-US" sz="1200" dirty="0" err="1">
                <a:solidFill>
                  <a:srgbClr val="595959"/>
                </a:solidFill>
              </a:rPr>
              <a:t>intumeszente</a:t>
            </a:r>
            <a:r>
              <a:rPr lang="en-US" sz="1200" dirty="0">
                <a:solidFill>
                  <a:srgbClr val="595959"/>
                </a:solidFill>
              </a:rPr>
              <a:t> </a:t>
            </a:r>
            <a:r>
              <a:rPr lang="en-US" sz="1200" dirty="0" err="1">
                <a:solidFill>
                  <a:srgbClr val="595959"/>
                </a:solidFill>
              </a:rPr>
              <a:t>Katarakt</a:t>
            </a:r>
            <a:r>
              <a:rPr lang="en-US" sz="1200" dirty="0">
                <a:solidFill>
                  <a:srgbClr val="595959"/>
                </a:solidFill>
              </a:rPr>
              <a:t> </a:t>
            </a:r>
            <a:r>
              <a:rPr lang="en-US" sz="1200" i="1" dirty="0" err="1">
                <a:solidFill>
                  <a:srgbClr val="595959"/>
                </a:solidFill>
              </a:rPr>
              <a:t>kurz</a:t>
            </a:r>
            <a:r>
              <a:rPr lang="en-US" sz="1200" i="1" dirty="0">
                <a:solidFill>
                  <a:srgbClr val="595959"/>
                </a:solidFill>
              </a:rPr>
              <a:t> </a:t>
            </a:r>
            <a:r>
              <a:rPr lang="en-US" sz="1200" i="1" dirty="0" err="1">
                <a:solidFill>
                  <a:srgbClr val="595959"/>
                </a:solidFill>
              </a:rPr>
              <a:t>näher</a:t>
            </a:r>
            <a:r>
              <a:rPr lang="en-US" sz="1200" i="1" dirty="0">
                <a:solidFill>
                  <a:srgbClr val="595959"/>
                </a:solidFill>
              </a:rPr>
              <a:t> </a:t>
            </a:r>
            <a:r>
              <a:rPr lang="en-US" sz="1200" i="1" dirty="0" err="1">
                <a:solidFill>
                  <a:srgbClr val="595959"/>
                </a:solidFill>
              </a:rPr>
              <a:t>betrachten</a:t>
            </a:r>
            <a:r>
              <a:rPr lang="en-US" sz="1200" i="1" dirty="0">
                <a:solidFill>
                  <a:srgbClr val="595959"/>
                </a:solidFill>
              </a:rPr>
              <a:t>. Was </a:t>
            </a:r>
            <a:r>
              <a:rPr lang="en-US" sz="1200" i="1" dirty="0" err="1">
                <a:solidFill>
                  <a:srgbClr val="595959"/>
                </a:solidFill>
              </a:rPr>
              <a:t>bedeutet</a:t>
            </a:r>
            <a:r>
              <a:rPr lang="en-US" sz="1200" i="1" dirty="0">
                <a:solidFill>
                  <a:srgbClr val="595959"/>
                </a:solidFill>
              </a:rPr>
              <a:t> in </a:t>
            </a:r>
            <a:r>
              <a:rPr lang="en-US" sz="1200" i="1" dirty="0" err="1">
                <a:solidFill>
                  <a:srgbClr val="595959"/>
                </a:solidFill>
              </a:rPr>
              <a:t>diesem</a:t>
            </a:r>
            <a:r>
              <a:rPr lang="en-US" sz="1200" i="1" dirty="0">
                <a:solidFill>
                  <a:srgbClr val="595959"/>
                </a:solidFill>
              </a:rPr>
              <a:t> </a:t>
            </a:r>
            <a:r>
              <a:rPr lang="en-US" sz="1200" i="1" dirty="0" err="1">
                <a:solidFill>
                  <a:srgbClr val="595959"/>
                </a:solidFill>
              </a:rPr>
              <a:t>Zusammenhang</a:t>
            </a:r>
            <a:r>
              <a:rPr lang="en-US" sz="1200" i="1" dirty="0">
                <a:solidFill>
                  <a:srgbClr val="595959"/>
                </a:solidFill>
              </a:rPr>
              <a:t> </a:t>
            </a:r>
            <a:r>
              <a:rPr lang="en-US" sz="1200" dirty="0">
                <a:solidFill>
                  <a:srgbClr val="595959"/>
                </a:solidFill>
              </a:rPr>
              <a:t>„</a:t>
            </a:r>
            <a:r>
              <a:rPr lang="en-US" sz="1200" i="1" dirty="0" err="1">
                <a:solidFill>
                  <a:srgbClr val="595959"/>
                </a:solidFill>
              </a:rPr>
              <a:t>intumeszent</a:t>
            </a:r>
            <a:r>
              <a:rPr lang="en-US" sz="1200" dirty="0">
                <a:solidFill>
                  <a:srgbClr val="595959"/>
                </a:solidFill>
              </a:rPr>
              <a:t>“</a:t>
            </a:r>
            <a:r>
              <a:rPr lang="en-US" sz="1200" i="1" dirty="0">
                <a:solidFill>
                  <a:srgbClr val="595959"/>
                </a:solidFill>
              </a:rPr>
              <a:t>?</a:t>
            </a:r>
            <a:endParaRPr dirty="0">
              <a:solidFill>
                <a:srgbClr val="595959"/>
              </a:solidFill>
            </a:endParaRPr>
          </a:p>
          <a:p>
            <a:pPr marL="0" lvl="0" indent="0" algn="l" rtl="0">
              <a:spcBef>
                <a:spcPts val="0"/>
              </a:spcBef>
              <a:spcAft>
                <a:spcPts val="0"/>
              </a:spcAft>
              <a:buNone/>
            </a:pPr>
            <a:r>
              <a:rPr lang="en-US" sz="1200" dirty="0">
                <a:solidFill>
                  <a:srgbClr val="595959"/>
                </a:solidFill>
              </a:rPr>
              <a:t>Es </a:t>
            </a:r>
            <a:r>
              <a:rPr lang="en-US" sz="1200" dirty="0" err="1">
                <a:solidFill>
                  <a:srgbClr val="595959"/>
                </a:solidFill>
              </a:rPr>
              <a:t>bedeutet</a:t>
            </a:r>
            <a:r>
              <a:rPr lang="en-US" sz="1200" dirty="0">
                <a:solidFill>
                  <a:srgbClr val="595959"/>
                </a:solidFill>
              </a:rPr>
              <a:t> „</a:t>
            </a:r>
            <a:r>
              <a:rPr lang="en-US" sz="1200" dirty="0" err="1">
                <a:solidFill>
                  <a:srgbClr val="595959"/>
                </a:solidFill>
              </a:rPr>
              <a:t>aufgequollen</a:t>
            </a:r>
            <a:r>
              <a:rPr lang="en-US" sz="1200" dirty="0">
                <a:solidFill>
                  <a:srgbClr val="595959"/>
                </a:solidFill>
              </a:rPr>
              <a:t>“. Wie </a:t>
            </a:r>
            <a:r>
              <a:rPr lang="en-US" sz="1200" dirty="0" err="1">
                <a:solidFill>
                  <a:srgbClr val="595959"/>
                </a:solidFill>
              </a:rPr>
              <a:t>bereits</a:t>
            </a:r>
            <a:r>
              <a:rPr lang="en-US" sz="1200" dirty="0">
                <a:solidFill>
                  <a:srgbClr val="595959"/>
                </a:solidFill>
              </a:rPr>
              <a:t> </a:t>
            </a:r>
            <a:r>
              <a:rPr lang="en-US" sz="1200" dirty="0" err="1">
                <a:solidFill>
                  <a:srgbClr val="595959"/>
                </a:solidFill>
              </a:rPr>
              <a:t>vor</a:t>
            </a:r>
            <a:r>
              <a:rPr lang="en-US" sz="1200" dirty="0">
                <a:solidFill>
                  <a:srgbClr val="595959"/>
                </a:solidFill>
              </a:rPr>
              <a:t> </a:t>
            </a:r>
            <a:r>
              <a:rPr lang="en-US" sz="1200" dirty="0" err="1">
                <a:solidFill>
                  <a:srgbClr val="595959"/>
                </a:solidFill>
              </a:rPr>
              <a:t>einigen</a:t>
            </a:r>
            <a:r>
              <a:rPr lang="en-US" sz="1200" dirty="0">
                <a:solidFill>
                  <a:srgbClr val="595959"/>
                </a:solidFill>
              </a:rPr>
              <a:t> </a:t>
            </a:r>
            <a:r>
              <a:rPr lang="en-US" sz="1200" dirty="0" err="1">
                <a:solidFill>
                  <a:srgbClr val="595959"/>
                </a:solidFill>
              </a:rPr>
              <a:t>Folien</a:t>
            </a:r>
            <a:r>
              <a:rPr lang="en-US" sz="1200" dirty="0">
                <a:solidFill>
                  <a:srgbClr val="595959"/>
                </a:solidFill>
              </a:rPr>
              <a:t> </a:t>
            </a:r>
            <a:r>
              <a:rPr lang="en-US" sz="1200" dirty="0" err="1">
                <a:solidFill>
                  <a:srgbClr val="595959"/>
                </a:solidFill>
              </a:rPr>
              <a:t>erwähnt</a:t>
            </a:r>
            <a:r>
              <a:rPr lang="en-US" sz="1200" dirty="0">
                <a:solidFill>
                  <a:srgbClr val="595959"/>
                </a:solidFill>
              </a:rPr>
              <a:t>, </a:t>
            </a:r>
            <a:r>
              <a:rPr lang="en-US" sz="1200" dirty="0" err="1">
                <a:solidFill>
                  <a:srgbClr val="595959"/>
                </a:solidFill>
              </a:rPr>
              <a:t>führt</a:t>
            </a:r>
            <a:r>
              <a:rPr lang="en-US" sz="1200" dirty="0">
                <a:solidFill>
                  <a:srgbClr val="595959"/>
                </a:solidFill>
              </a:rPr>
              <a:t> die </a:t>
            </a:r>
            <a:r>
              <a:rPr lang="en-US" sz="1200" dirty="0" err="1">
                <a:solidFill>
                  <a:srgbClr val="595959"/>
                </a:solidFill>
              </a:rPr>
              <a:t>Aufnahme</a:t>
            </a:r>
            <a:r>
              <a:rPr lang="en-US" sz="1200" dirty="0">
                <a:solidFill>
                  <a:srgbClr val="595959"/>
                </a:solidFill>
              </a:rPr>
              <a:t> von Wasser </a:t>
            </a:r>
            <a:r>
              <a:rPr lang="en-US" sz="1200" dirty="0" err="1">
                <a:solidFill>
                  <a:srgbClr val="595959"/>
                </a:solidFill>
              </a:rPr>
              <a:t>dazu</a:t>
            </a:r>
            <a:r>
              <a:rPr lang="en-US" sz="1200" dirty="0">
                <a:solidFill>
                  <a:srgbClr val="595959"/>
                </a:solidFill>
              </a:rPr>
              <a:t>, </a:t>
            </a:r>
            <a:r>
              <a:rPr lang="en-US" sz="1200" dirty="0" err="1">
                <a:solidFill>
                  <a:srgbClr val="595959"/>
                </a:solidFill>
              </a:rPr>
              <a:t>dass</a:t>
            </a:r>
            <a:r>
              <a:rPr lang="en-US" sz="1200" dirty="0">
                <a:solidFill>
                  <a:srgbClr val="595959"/>
                </a:solidFill>
              </a:rPr>
              <a:t> </a:t>
            </a:r>
            <a:r>
              <a:rPr lang="en-US" sz="1200" dirty="0" err="1">
                <a:solidFill>
                  <a:srgbClr val="595959"/>
                </a:solidFill>
              </a:rPr>
              <a:t>sich</a:t>
            </a:r>
            <a:r>
              <a:rPr lang="en-US" sz="1200" dirty="0">
                <a:solidFill>
                  <a:srgbClr val="595959"/>
                </a:solidFill>
              </a:rPr>
              <a:t> </a:t>
            </a:r>
            <a:r>
              <a:rPr lang="en-US" sz="1200" dirty="0" err="1">
                <a:solidFill>
                  <a:srgbClr val="595959"/>
                </a:solidFill>
              </a:rPr>
              <a:t>eine</a:t>
            </a:r>
            <a:r>
              <a:rPr lang="en-US" sz="1200" dirty="0">
                <a:solidFill>
                  <a:srgbClr val="595959"/>
                </a:solidFill>
              </a:rPr>
              <a:t> </a:t>
            </a:r>
            <a:r>
              <a:rPr lang="en-US" sz="1200" dirty="0" err="1">
                <a:solidFill>
                  <a:srgbClr val="595959"/>
                </a:solidFill>
              </a:rPr>
              <a:t>reife</a:t>
            </a:r>
            <a:r>
              <a:rPr lang="en-US" sz="1200" dirty="0">
                <a:solidFill>
                  <a:srgbClr val="595959"/>
                </a:solidFill>
              </a:rPr>
              <a:t> in </a:t>
            </a:r>
            <a:r>
              <a:rPr lang="en-US" sz="1200" dirty="0" err="1">
                <a:solidFill>
                  <a:srgbClr val="595959"/>
                </a:solidFill>
              </a:rPr>
              <a:t>eine</a:t>
            </a:r>
            <a:r>
              <a:rPr lang="en-US" sz="1200" dirty="0">
                <a:solidFill>
                  <a:srgbClr val="595959"/>
                </a:solidFill>
              </a:rPr>
              <a:t> </a:t>
            </a:r>
            <a:r>
              <a:rPr lang="en-US" sz="1200" dirty="0" err="1">
                <a:solidFill>
                  <a:srgbClr val="595959"/>
                </a:solidFill>
              </a:rPr>
              <a:t>intumeszente</a:t>
            </a:r>
            <a:r>
              <a:rPr lang="en-US" sz="1200" dirty="0">
                <a:solidFill>
                  <a:srgbClr val="595959"/>
                </a:solidFill>
              </a:rPr>
              <a:t> </a:t>
            </a:r>
            <a:r>
              <a:rPr lang="en-US" sz="1200" dirty="0" err="1">
                <a:solidFill>
                  <a:srgbClr val="595959"/>
                </a:solidFill>
              </a:rPr>
              <a:t>Katarakt</a:t>
            </a:r>
            <a:r>
              <a:rPr lang="en-US" sz="1200" dirty="0">
                <a:solidFill>
                  <a:srgbClr val="595959"/>
                </a:solidFill>
              </a:rPr>
              <a:t> </a:t>
            </a:r>
            <a:r>
              <a:rPr lang="en-US" sz="1200" dirty="0" err="1">
                <a:solidFill>
                  <a:srgbClr val="595959"/>
                </a:solidFill>
              </a:rPr>
              <a:t>umwandelt</a:t>
            </a:r>
            <a:r>
              <a:rPr lang="en-US" sz="1200" dirty="0">
                <a:solidFill>
                  <a:srgbClr val="595959"/>
                </a:solidFill>
              </a:rPr>
              <a:t>. </a:t>
            </a:r>
            <a:r>
              <a:rPr lang="en-US" sz="1200" dirty="0" err="1">
                <a:solidFill>
                  <a:srgbClr val="595959"/>
                </a:solidFill>
              </a:rPr>
              <a:t>Diese</a:t>
            </a:r>
            <a:r>
              <a:rPr lang="en-US" sz="1200" dirty="0">
                <a:solidFill>
                  <a:srgbClr val="595959"/>
                </a:solidFill>
              </a:rPr>
              <a:t> </a:t>
            </a:r>
            <a:r>
              <a:rPr lang="en-US" sz="1200" dirty="0" err="1">
                <a:solidFill>
                  <a:srgbClr val="595959"/>
                </a:solidFill>
              </a:rPr>
              <a:t>Wasseraufnahme</a:t>
            </a:r>
            <a:r>
              <a:rPr lang="en-US" sz="1200" dirty="0">
                <a:solidFill>
                  <a:srgbClr val="595959"/>
                </a:solidFill>
              </a:rPr>
              <a:t> </a:t>
            </a:r>
            <a:r>
              <a:rPr lang="en-US" sz="1200" dirty="0" err="1">
                <a:solidFill>
                  <a:srgbClr val="595959"/>
                </a:solidFill>
              </a:rPr>
              <a:t>bewirkt</a:t>
            </a:r>
            <a:r>
              <a:rPr lang="en-US" sz="1200" dirty="0">
                <a:solidFill>
                  <a:srgbClr val="595959"/>
                </a:solidFill>
              </a:rPr>
              <a:t> </a:t>
            </a:r>
            <a:r>
              <a:rPr lang="en-US" sz="1200" dirty="0" err="1">
                <a:solidFill>
                  <a:srgbClr val="595959"/>
                </a:solidFill>
              </a:rPr>
              <a:t>eine</a:t>
            </a:r>
            <a:r>
              <a:rPr lang="en-US" sz="1200" dirty="0">
                <a:solidFill>
                  <a:srgbClr val="595959"/>
                </a:solidFill>
              </a:rPr>
              <a:t> </a:t>
            </a:r>
            <a:r>
              <a:rPr lang="en-US" sz="1200" dirty="0" err="1">
                <a:solidFill>
                  <a:srgbClr val="595959"/>
                </a:solidFill>
              </a:rPr>
              <a:t>Quellung</a:t>
            </a:r>
            <a:r>
              <a:rPr lang="en-US" sz="1200" dirty="0">
                <a:solidFill>
                  <a:srgbClr val="595959"/>
                </a:solidFill>
              </a:rPr>
              <a:t> der Linse und </a:t>
            </a:r>
            <a:r>
              <a:rPr lang="en-US" sz="1200" dirty="0" err="1">
                <a:solidFill>
                  <a:srgbClr val="595959"/>
                </a:solidFill>
              </a:rPr>
              <a:t>damit</a:t>
            </a:r>
            <a:r>
              <a:rPr lang="en-US" sz="1200" dirty="0">
                <a:solidFill>
                  <a:srgbClr val="595959"/>
                </a:solidFill>
              </a:rPr>
              <a:t> </a:t>
            </a:r>
            <a:r>
              <a:rPr lang="en-US" sz="1200" dirty="0" err="1">
                <a:solidFill>
                  <a:srgbClr val="595959"/>
                </a:solidFill>
              </a:rPr>
              <a:t>eine</a:t>
            </a:r>
            <a:r>
              <a:rPr lang="en-US" sz="1200" dirty="0">
                <a:solidFill>
                  <a:srgbClr val="595959"/>
                </a:solidFill>
              </a:rPr>
              <a:t> </a:t>
            </a:r>
            <a:r>
              <a:rPr lang="en-US" sz="1200" dirty="0" err="1">
                <a:solidFill>
                  <a:srgbClr val="595959"/>
                </a:solidFill>
              </a:rPr>
              <a:t>Zunahme</a:t>
            </a:r>
            <a:r>
              <a:rPr lang="en-US" sz="1200" dirty="0">
                <a:solidFill>
                  <a:srgbClr val="595959"/>
                </a:solidFill>
              </a:rPr>
              <a:t> </a:t>
            </a:r>
            <a:r>
              <a:rPr lang="en-US" sz="1200" dirty="0" err="1">
                <a:solidFill>
                  <a:srgbClr val="595959"/>
                </a:solidFill>
              </a:rPr>
              <a:t>ihres</a:t>
            </a:r>
            <a:r>
              <a:rPr lang="en-US" sz="1200" dirty="0">
                <a:solidFill>
                  <a:srgbClr val="595959"/>
                </a:solidFill>
              </a:rPr>
              <a:t> </a:t>
            </a:r>
            <a:r>
              <a:rPr lang="en-US" sz="1200" dirty="0" err="1">
                <a:solidFill>
                  <a:srgbClr val="595959"/>
                </a:solidFill>
              </a:rPr>
              <a:t>Volumens</a:t>
            </a:r>
            <a:r>
              <a:rPr lang="en-US" sz="1200" dirty="0">
                <a:solidFill>
                  <a:srgbClr val="595959"/>
                </a:solidFill>
              </a:rPr>
              <a:t>.</a:t>
            </a:r>
            <a:endParaRPr sz="1200" i="1" dirty="0">
              <a:solidFill>
                <a:srgbClr val="595959"/>
              </a:solidFill>
            </a:endParaRPr>
          </a:p>
          <a:p>
            <a:pPr marL="0" lvl="0" indent="0" algn="l" rtl="0">
              <a:spcBef>
                <a:spcPts val="0"/>
              </a:spcBef>
              <a:spcAft>
                <a:spcPts val="0"/>
              </a:spcAft>
              <a:buNone/>
            </a:pPr>
            <a:endParaRPr sz="1600" dirty="0">
              <a:solidFill>
                <a:srgbClr val="595959"/>
              </a:solidFill>
            </a:endParaRPr>
          </a:p>
          <a:p>
            <a:pPr marL="0" lvl="0" indent="0" algn="l" rtl="0">
              <a:spcBef>
                <a:spcPts val="0"/>
              </a:spcBef>
              <a:spcAft>
                <a:spcPts val="0"/>
              </a:spcAft>
              <a:buNone/>
            </a:pPr>
            <a:r>
              <a:rPr lang="en-US" sz="1200" i="1" dirty="0" err="1">
                <a:solidFill>
                  <a:srgbClr val="595959"/>
                </a:solidFill>
              </a:rPr>
              <a:t>Welche</a:t>
            </a:r>
            <a:r>
              <a:rPr lang="en-US" sz="1200" i="1" dirty="0">
                <a:solidFill>
                  <a:srgbClr val="595959"/>
                </a:solidFill>
              </a:rPr>
              <a:t> </a:t>
            </a:r>
            <a:r>
              <a:rPr lang="en-US" sz="1200" i="1" dirty="0" err="1">
                <a:solidFill>
                  <a:srgbClr val="595959"/>
                </a:solidFill>
              </a:rPr>
              <a:t>Auswirkungen</a:t>
            </a:r>
            <a:r>
              <a:rPr lang="en-US" sz="1200" i="1" dirty="0">
                <a:solidFill>
                  <a:srgbClr val="595959"/>
                </a:solidFill>
              </a:rPr>
              <a:t> hat die </a:t>
            </a:r>
            <a:r>
              <a:rPr lang="en-US" sz="1200" i="1" dirty="0" err="1">
                <a:solidFill>
                  <a:srgbClr val="595959"/>
                </a:solidFill>
              </a:rPr>
              <a:t>Schwellung</a:t>
            </a:r>
            <a:r>
              <a:rPr lang="en-US" sz="1200" i="1" dirty="0">
                <a:solidFill>
                  <a:srgbClr val="595959"/>
                </a:solidFill>
              </a:rPr>
              <a:t> auf die </a:t>
            </a:r>
            <a:r>
              <a:rPr lang="en-US" sz="1200" i="1" dirty="0" err="1">
                <a:solidFill>
                  <a:srgbClr val="595959"/>
                </a:solidFill>
              </a:rPr>
              <a:t>innere</a:t>
            </a:r>
            <a:r>
              <a:rPr lang="en-US" sz="1200" i="1" dirty="0">
                <a:solidFill>
                  <a:srgbClr val="595959"/>
                </a:solidFill>
              </a:rPr>
              <a:t> Dynamik der Linse?</a:t>
            </a:r>
            <a:endParaRPr sz="1200" i="1" dirty="0">
              <a:solidFill>
                <a:srgbClr val="595959"/>
              </a:solidFill>
            </a:endParaRPr>
          </a:p>
          <a:p>
            <a:pPr marL="0" lvl="0" indent="0" algn="l" rtl="0">
              <a:spcBef>
                <a:spcPts val="0"/>
              </a:spcBef>
              <a:spcAft>
                <a:spcPts val="0"/>
              </a:spcAft>
              <a:buNone/>
            </a:pPr>
            <a:r>
              <a:rPr lang="en-US" sz="1200" b="1" dirty="0">
                <a:solidFill>
                  <a:schemeClr val="lt1"/>
                </a:solidFill>
              </a:rPr>
              <a:t>Sie </a:t>
            </a:r>
            <a:r>
              <a:rPr lang="en-US" sz="1200" b="1" dirty="0" err="1">
                <a:solidFill>
                  <a:schemeClr val="lt1"/>
                </a:solidFill>
              </a:rPr>
              <a:t>erhöht</a:t>
            </a:r>
            <a:r>
              <a:rPr lang="en-US" sz="1200" b="1" dirty="0">
                <a:solidFill>
                  <a:schemeClr val="lt1"/>
                </a:solidFill>
              </a:rPr>
              <a:t> den Druck </a:t>
            </a:r>
            <a:r>
              <a:rPr lang="en-US" sz="1200" b="1" dirty="0" err="1">
                <a:solidFill>
                  <a:schemeClr val="lt1"/>
                </a:solidFill>
              </a:rPr>
              <a:t>innerhalb</a:t>
            </a:r>
            <a:r>
              <a:rPr lang="en-US" sz="1200" b="1" dirty="0">
                <a:solidFill>
                  <a:schemeClr val="lt1"/>
                </a:solidFill>
              </a:rPr>
              <a:t> der Linse.</a:t>
            </a:r>
            <a:endParaRPr sz="1200" i="1" dirty="0">
              <a:solidFill>
                <a:srgbClr val="595959"/>
              </a:solidFill>
            </a:endParaRPr>
          </a:p>
          <a:p>
            <a:pPr marL="0" marR="0" lvl="0" indent="0" algn="l" rtl="0">
              <a:spcBef>
                <a:spcPts val="0"/>
              </a:spcBef>
              <a:spcAft>
                <a:spcPts val="0"/>
              </a:spcAft>
              <a:buNone/>
            </a:pPr>
            <a:endParaRPr sz="1200" i="1" dirty="0">
              <a:solidFill>
                <a:srgbClr val="595959"/>
              </a:solidFill>
            </a:endParaRPr>
          </a:p>
        </p:txBody>
      </p:sp>
      <p:sp>
        <p:nvSpPr>
          <p:cNvPr id="1105" name="Google Shape;1105;g3f6b88809e0_0_24"/>
          <p:cNvSpPr/>
          <p:nvPr/>
        </p:nvSpPr>
        <p:spPr>
          <a:xfrm>
            <a:off x="835716" y="4185712"/>
            <a:ext cx="4173600" cy="745500"/>
          </a:xfrm>
          <a:prstGeom prst="ellipse">
            <a:avLst/>
          </a:prstGeom>
          <a:noFill/>
          <a:ln w="25400" cap="flat" cmpd="sng">
            <a:solidFill>
              <a:srgbClr val="59595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06" name="Google Shape;1106;g3f6b88809e0_0_24"/>
          <p:cNvSpPr txBox="1"/>
          <p:nvPr/>
        </p:nvSpPr>
        <p:spPr>
          <a:xfrm>
            <a:off x="130865" y="3179939"/>
            <a:ext cx="8177400" cy="949200"/>
          </a:xfrm>
          <a:prstGeom prst="rect">
            <a:avLst/>
          </a:prstGeom>
          <a:solidFill>
            <a:srgbClr val="FFCCFF"/>
          </a:solidFill>
          <a:ln>
            <a:noFill/>
          </a:ln>
        </p:spPr>
        <p:txBody>
          <a:bodyPr spcFirstLastPara="1" wrap="square" lIns="25400" tIns="12700" rIns="25400" bIns="12700" anchor="t" anchorCtr="0">
            <a:spAutoFit/>
          </a:bodyPr>
          <a:lstStyle/>
          <a:p>
            <a:pPr marL="0" lvl="0" indent="0" algn="l" rtl="0">
              <a:spcBef>
                <a:spcPts val="0"/>
              </a:spcBef>
              <a:spcAft>
                <a:spcPts val="0"/>
              </a:spcAft>
              <a:buNone/>
            </a:pPr>
            <a:r>
              <a:rPr lang="en-US" sz="1200" i="1">
                <a:solidFill>
                  <a:srgbClr val="A5A5A5"/>
                </a:solidFill>
              </a:rPr>
              <a:t>Als wäre die Aufhebung des Rotreflexes nicht bereits problematisch genug, stellt der erhöhte intralentikuläre Druck bei einer intumeszenten Katarakt eine zusätzliche Herausforderung während der Kapsulorhexis dar – worin besteht diese?</a:t>
            </a:r>
            <a:endParaRPr>
              <a:solidFill>
                <a:srgbClr val="A5A5A5"/>
              </a:solidFill>
            </a:endParaRPr>
          </a:p>
          <a:p>
            <a:pPr marL="0" lvl="0" indent="0" algn="l" rtl="0">
              <a:spcBef>
                <a:spcPts val="0"/>
              </a:spcBef>
              <a:spcAft>
                <a:spcPts val="0"/>
              </a:spcAft>
              <a:buNone/>
            </a:pPr>
            <a:r>
              <a:rPr lang="en-US" sz="1200">
                <a:solidFill>
                  <a:srgbClr val="A5A5A5"/>
                </a:solidFill>
              </a:rPr>
              <a:t>Wenn der Operateur die initiale Eröffnung der Linsenkapsel (Kapselrhexis) anlegt, kann der erhöhte intralentikuläre Druck bei einer intumeszenten Katarakt dazu führen, dass sich der </a:t>
            </a:r>
            <a:r>
              <a:rPr lang="en-US" sz="1200" b="1">
                <a:solidFill>
                  <a:srgbClr val="A5A5A5"/>
                </a:solidFill>
              </a:rPr>
              <a:t>Kapselriss plötzlich und unkontrolliert bis in die Peripherie ausdehnt.</a:t>
            </a:r>
            <a:endParaRPr sz="1200" i="1">
              <a:solidFill>
                <a:srgbClr val="A5A5A5"/>
              </a:solidFill>
            </a:endParaRPr>
          </a:p>
        </p:txBody>
      </p:sp>
      <p:sp>
        <p:nvSpPr>
          <p:cNvPr id="1107" name="Google Shape;1107;g3f6b88809e0_0_24"/>
          <p:cNvSpPr txBox="1"/>
          <p:nvPr/>
        </p:nvSpPr>
        <p:spPr>
          <a:xfrm>
            <a:off x="772100" y="4180212"/>
            <a:ext cx="6914100" cy="949200"/>
          </a:xfrm>
          <a:prstGeom prst="rect">
            <a:avLst/>
          </a:prstGeom>
          <a:solidFill>
            <a:srgbClr val="33CC33"/>
          </a:solidFill>
          <a:ln>
            <a:noFill/>
          </a:ln>
        </p:spPr>
        <p:txBody>
          <a:bodyPr spcFirstLastPara="1" wrap="square" lIns="25400" tIns="12700" rIns="25400" bIns="12700" anchor="t" anchorCtr="0">
            <a:spAutoFit/>
          </a:bodyPr>
          <a:lstStyle/>
          <a:p>
            <a:pPr marL="0" lvl="0" indent="0" algn="l" rtl="0">
              <a:spcBef>
                <a:spcPts val="0"/>
              </a:spcBef>
              <a:spcAft>
                <a:spcPts val="0"/>
              </a:spcAft>
              <a:buNone/>
            </a:pPr>
            <a:r>
              <a:rPr lang="en-US" sz="1200" i="1">
                <a:solidFill>
                  <a:srgbClr val="7F7F7F"/>
                </a:solidFill>
              </a:rPr>
              <a:t>Wenn sich der Kapselriss bis in die Peripherie ausdehnt, welches Erscheinungsbild zeigt die Linse?</a:t>
            </a:r>
            <a:endParaRPr>
              <a:solidFill>
                <a:srgbClr val="7F7F7F"/>
              </a:solidFill>
            </a:endParaRPr>
          </a:p>
          <a:p>
            <a:pPr marL="0" marR="0" lvl="0" indent="0" algn="l" rtl="0">
              <a:spcBef>
                <a:spcPts val="0"/>
              </a:spcBef>
              <a:spcAft>
                <a:spcPts val="0"/>
              </a:spcAft>
              <a:buNone/>
            </a:pPr>
            <a:r>
              <a:rPr lang="en-US" sz="1200">
                <a:solidFill>
                  <a:srgbClr val="7F7F7F"/>
                </a:solidFill>
              </a:rPr>
              <a:t>Zur Erinnerung: Aufgrund des fehlenden bzw. aufgehobenen Rotreflexes wird in all diesen Fällen </a:t>
            </a:r>
            <a:r>
              <a:rPr lang="en-US" sz="1200" b="1">
                <a:solidFill>
                  <a:srgbClr val="7F7F7F"/>
                </a:solidFill>
              </a:rPr>
              <a:t>Trypanblau</a:t>
            </a:r>
            <a:r>
              <a:rPr lang="en-US" sz="1200">
                <a:solidFill>
                  <a:srgbClr val="7F7F7F"/>
                </a:solidFill>
              </a:rPr>
              <a:t> zur Anfärbung der vorderen Linsenkapsel eingesetzt. Nachdem sich der Kapselriss bis in die Peripherie ausgedehnt hat, sieht der Operateur einen </a:t>
            </a:r>
            <a:r>
              <a:rPr lang="en-US" sz="1200" b="1">
                <a:solidFill>
                  <a:schemeClr val="lt1"/>
                </a:solidFill>
              </a:rPr>
              <a:t>weißen Streifen</a:t>
            </a:r>
            <a:r>
              <a:rPr lang="en-US" sz="1200">
                <a:solidFill>
                  <a:schemeClr val="dk1"/>
                </a:solidFill>
              </a:rPr>
              <a:t> </a:t>
            </a:r>
            <a:r>
              <a:rPr lang="en-US" sz="1200">
                <a:solidFill>
                  <a:srgbClr val="7F7F7F"/>
                </a:solidFill>
              </a:rPr>
              <a:t>(die Katarakt) zwischen</a:t>
            </a:r>
            <a:r>
              <a:rPr lang="en-US" sz="1200">
                <a:solidFill>
                  <a:schemeClr val="dk1"/>
                </a:solidFill>
              </a:rPr>
              <a:t> </a:t>
            </a:r>
            <a:r>
              <a:rPr lang="en-US" sz="1200" b="1">
                <a:solidFill>
                  <a:srgbClr val="0000FF"/>
                </a:solidFill>
              </a:rPr>
              <a:t>zwei blauen Arealen </a:t>
            </a:r>
            <a:r>
              <a:rPr lang="en-US" sz="1200">
                <a:solidFill>
                  <a:srgbClr val="7F7F7F"/>
                </a:solidFill>
              </a:rPr>
              <a:t>(der intakten, mit Trypanblau angefärbten Linsenkapsel).</a:t>
            </a:r>
            <a:endParaRPr>
              <a:solidFill>
                <a:srgbClr val="7F7F7F"/>
              </a:solidFill>
            </a:endParaRPr>
          </a:p>
        </p:txBody>
      </p:sp>
      <p:sp>
        <p:nvSpPr>
          <p:cNvPr id="1108" name="Google Shape;1108;g3f6b88809e0_0_24"/>
          <p:cNvSpPr/>
          <p:nvPr/>
        </p:nvSpPr>
        <p:spPr>
          <a:xfrm>
            <a:off x="2226367" y="3723993"/>
            <a:ext cx="6386700" cy="5100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10" name="Google Shape;1110;g3f6b88809e0_0_24"/>
          <p:cNvSpPr/>
          <p:nvPr/>
        </p:nvSpPr>
        <p:spPr>
          <a:xfrm rot="-5400000">
            <a:off x="-1301111" y="2844573"/>
            <a:ext cx="3445500" cy="700500"/>
          </a:xfrm>
          <a:prstGeom prst="curvedDownArrow">
            <a:avLst>
              <a:gd name="adj1" fmla="val 25000"/>
              <a:gd name="adj2" fmla="val 59533"/>
              <a:gd name="adj3" fmla="val 25000"/>
            </a:avLst>
          </a:prstGeom>
          <a:solidFill>
            <a:srgbClr val="FFFF00"/>
          </a:solidFill>
          <a:ln w="25400" cap="flat" cmpd="sng">
            <a:solidFill>
              <a:srgbClr val="0000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pic>
        <p:nvPicPr>
          <p:cNvPr id="1111" name="Google Shape;1111;g3f6b88809e0_0_24"/>
          <p:cNvPicPr preferRelativeResize="0"/>
          <p:nvPr/>
        </p:nvPicPr>
        <p:blipFill rotWithShape="1">
          <a:blip r:embed="rId3">
            <a:alphaModFix/>
          </a:blip>
          <a:srcRect/>
          <a:stretch/>
        </p:blipFill>
        <p:spPr>
          <a:xfrm>
            <a:off x="795021" y="701844"/>
            <a:ext cx="3353737" cy="2543530"/>
          </a:xfrm>
          <a:prstGeom prst="rect">
            <a:avLst/>
          </a:prstGeom>
          <a:noFill/>
          <a:ln>
            <a:noFill/>
          </a:ln>
        </p:spPr>
      </p:pic>
      <p:sp>
        <p:nvSpPr>
          <p:cNvPr id="1115" name="Google Shape;1115;g3f6b88809e0_0_24"/>
          <p:cNvSpPr/>
          <p:nvPr/>
        </p:nvSpPr>
        <p:spPr>
          <a:xfrm>
            <a:off x="691438" y="4779175"/>
            <a:ext cx="1813200" cy="379800"/>
          </a:xfrm>
          <a:prstGeom prst="ellipse">
            <a:avLst/>
          </a:prstGeom>
          <a:noFill/>
          <a:ln w="25400" cap="flat" cmpd="sng">
            <a:solidFill>
              <a:srgbClr val="0000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16" name="Google Shape;1116;g3f6b88809e0_0_24"/>
          <p:cNvSpPr/>
          <p:nvPr/>
        </p:nvSpPr>
        <p:spPr>
          <a:xfrm>
            <a:off x="4483218" y="4574675"/>
            <a:ext cx="1404600" cy="379800"/>
          </a:xfrm>
          <a:prstGeom prst="ellipse">
            <a:avLst/>
          </a:prstGeom>
          <a:no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1117" name="Google Shape;1117;g3f6b88809e0_0_24"/>
          <p:cNvCxnSpPr/>
          <p:nvPr/>
        </p:nvCxnSpPr>
        <p:spPr>
          <a:xfrm flipH="1">
            <a:off x="2239030" y="4016953"/>
            <a:ext cx="994500" cy="817800"/>
          </a:xfrm>
          <a:prstGeom prst="straightConnector1">
            <a:avLst/>
          </a:prstGeom>
          <a:noFill/>
          <a:ln w="25400" cap="flat" cmpd="sng">
            <a:solidFill>
              <a:schemeClr val="dk1"/>
            </a:solidFill>
            <a:prstDash val="solid"/>
            <a:round/>
            <a:headEnd type="none" w="sm" len="sm"/>
            <a:tailEnd type="triangle" w="med" len="med"/>
          </a:ln>
        </p:spPr>
      </p:cxnSp>
      <p:cxnSp>
        <p:nvCxnSpPr>
          <p:cNvPr id="1118" name="Google Shape;1118;g3f6b88809e0_0_24"/>
          <p:cNvCxnSpPr/>
          <p:nvPr/>
        </p:nvCxnSpPr>
        <p:spPr>
          <a:xfrm>
            <a:off x="3233530" y="4016953"/>
            <a:ext cx="1455300" cy="613200"/>
          </a:xfrm>
          <a:prstGeom prst="straightConnector1">
            <a:avLst/>
          </a:prstGeom>
          <a:noFill/>
          <a:ln w="25400" cap="flat" cmpd="sng">
            <a:solidFill>
              <a:schemeClr val="dk1"/>
            </a:solidFill>
            <a:prstDash val="solid"/>
            <a:round/>
            <a:headEnd type="none" w="sm" len="sm"/>
            <a:tailEnd type="triangle" w="med" len="med"/>
          </a:ln>
        </p:spPr>
      </p:cxnSp>
      <p:sp>
        <p:nvSpPr>
          <p:cNvPr id="1119" name="Google Shape;1119;g3f6b88809e0_0_24"/>
          <p:cNvSpPr txBox="1"/>
          <p:nvPr/>
        </p:nvSpPr>
        <p:spPr>
          <a:xfrm>
            <a:off x="1003405" y="3432178"/>
            <a:ext cx="6893100" cy="579900"/>
          </a:xfrm>
          <a:prstGeom prst="rect">
            <a:avLst/>
          </a:prstGeom>
          <a:solidFill>
            <a:srgbClr val="334C4C"/>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lt1"/>
                </a:solidFill>
                <a:latin typeface="Arial"/>
                <a:ea typeface="Arial"/>
                <a:cs typeface="Arial"/>
                <a:sym typeface="Arial"/>
              </a:rPr>
              <a:t>Dieses Erscheinungsbild hat zu einem einprägsamen Namen für diesen Befund geführt. Wie lautet dieser?</a:t>
            </a:r>
            <a:endParaRPr/>
          </a:p>
          <a:p>
            <a:pPr marL="0" marR="0" lvl="0" indent="0" algn="l" rtl="0">
              <a:spcBef>
                <a:spcPts val="0"/>
              </a:spcBef>
              <a:spcAft>
                <a:spcPts val="0"/>
              </a:spcAft>
              <a:buNone/>
            </a:pPr>
            <a:r>
              <a:rPr lang="en-US" sz="1200">
                <a:solidFill>
                  <a:srgbClr val="334C4C"/>
                </a:solidFill>
                <a:latin typeface="Arial"/>
                <a:ea typeface="Arial"/>
                <a:cs typeface="Arial"/>
                <a:sym typeface="Arial"/>
              </a:rPr>
              <a:t>Er ist als </a:t>
            </a:r>
            <a:r>
              <a:rPr lang="en-US" sz="1200" b="1">
                <a:solidFill>
                  <a:srgbClr val="334C4C"/>
                </a:solidFill>
                <a:latin typeface="Arial"/>
                <a:ea typeface="Arial"/>
                <a:cs typeface="Arial"/>
                <a:sym typeface="Arial"/>
              </a:rPr>
              <a:t>„argentinisches Flaggenzeichen“ </a:t>
            </a:r>
            <a:r>
              <a:rPr lang="en-US" sz="1200">
                <a:solidFill>
                  <a:srgbClr val="334C4C"/>
                </a:solidFill>
                <a:latin typeface="Arial"/>
                <a:ea typeface="Arial"/>
                <a:cs typeface="Arial"/>
                <a:sym typeface="Arial"/>
              </a:rPr>
              <a:t>bekannt</a:t>
            </a:r>
            <a:endParaRPr/>
          </a:p>
        </p:txBody>
      </p:sp>
      <p:sp>
        <p:nvSpPr>
          <p:cNvPr id="2" name="Google Shape;933;p79">
            <a:extLst>
              <a:ext uri="{FF2B5EF4-FFF2-40B4-BE49-F238E27FC236}">
                <a16:creationId xmlns:a16="http://schemas.microsoft.com/office/drawing/2014/main" id="{ED3E8851-94FE-EC49-7673-197B9EC12B2A}"/>
              </a:ext>
            </a:extLst>
          </p:cNvPr>
          <p:cNvSpPr/>
          <p:nvPr/>
        </p:nvSpPr>
        <p:spPr>
          <a:xfrm>
            <a:off x="2472129" y="5641106"/>
            <a:ext cx="2661300" cy="6462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 name="Google Shape;850;p74">
            <a:extLst>
              <a:ext uri="{FF2B5EF4-FFF2-40B4-BE49-F238E27FC236}">
                <a16:creationId xmlns:a16="http://schemas.microsoft.com/office/drawing/2014/main" id="{891ABD0E-0C1E-BE21-DD57-55C1733260F0}"/>
              </a:ext>
            </a:extLst>
          </p:cNvPr>
          <p:cNvSpPr txBox="1"/>
          <p:nvPr/>
        </p:nvSpPr>
        <p:spPr>
          <a:xfrm>
            <a:off x="252547" y="5347787"/>
            <a:ext cx="8481900" cy="672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u="sng" dirty="0" err="1">
                <a:solidFill>
                  <a:srgbClr val="BFBFBF"/>
                </a:solidFill>
                <a:latin typeface="Arial"/>
                <a:ea typeface="Arial"/>
                <a:cs typeface="Arial"/>
                <a:sym typeface="Arial"/>
              </a:rPr>
              <a:t>Beachten</a:t>
            </a:r>
            <a:r>
              <a:rPr lang="en-US" sz="1200" i="1" u="sng" dirty="0">
                <a:solidFill>
                  <a:srgbClr val="BFBFBF"/>
                </a:solidFill>
                <a:latin typeface="Arial"/>
                <a:ea typeface="Arial"/>
                <a:cs typeface="Arial"/>
                <a:sym typeface="Arial"/>
              </a:rPr>
              <a:t> Sie die </a:t>
            </a:r>
            <a:r>
              <a:rPr lang="en-US" sz="1200" i="1" u="sng" dirty="0" err="1">
                <a:solidFill>
                  <a:srgbClr val="BFBFBF"/>
                </a:solidFill>
                <a:latin typeface="Arial"/>
                <a:ea typeface="Arial"/>
                <a:cs typeface="Arial"/>
                <a:sym typeface="Arial"/>
              </a:rPr>
              <a:t>Stadien</a:t>
            </a:r>
            <a:r>
              <a:rPr lang="en-US" sz="1200" i="1" u="sng" dirty="0">
                <a:solidFill>
                  <a:srgbClr val="BFBFBF"/>
                </a:solidFill>
                <a:latin typeface="Arial"/>
                <a:ea typeface="Arial"/>
                <a:cs typeface="Arial"/>
                <a:sym typeface="Arial"/>
              </a:rPr>
              <a:t>:</a:t>
            </a:r>
            <a:endParaRPr dirty="0"/>
          </a:p>
          <a:p>
            <a:pPr marL="0" marR="0" lvl="0" indent="0" algn="l" rtl="0">
              <a:spcBef>
                <a:spcPts val="0"/>
              </a:spcBef>
              <a:spcAft>
                <a:spcPts val="0"/>
              </a:spcAft>
              <a:buNone/>
            </a:pPr>
            <a:endParaRPr sz="1800" i="1" u="sng" dirty="0">
              <a:solidFill>
                <a:schemeClr val="dk1"/>
              </a:solidFill>
              <a:latin typeface="Arial"/>
              <a:ea typeface="Arial"/>
              <a:cs typeface="Arial"/>
              <a:sym typeface="Arial"/>
            </a:endParaRPr>
          </a:p>
          <a:p>
            <a:pPr marL="0" marR="0" lvl="0" indent="0" algn="l" rtl="0">
              <a:spcBef>
                <a:spcPts val="0"/>
              </a:spcBef>
              <a:spcAft>
                <a:spcPts val="0"/>
              </a:spcAft>
              <a:buNone/>
            </a:pPr>
            <a:r>
              <a:rPr lang="en-US" sz="1200" dirty="0">
                <a:solidFill>
                  <a:srgbClr val="0000FF"/>
                </a:solidFill>
              </a:rPr>
              <a:t>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dirty="0" err="1">
                <a:solidFill>
                  <a:srgbClr val="0000FF"/>
                </a:solidFill>
              </a:rPr>
              <a:t>I</a:t>
            </a:r>
            <a:r>
              <a:rPr lang="en-US" sz="1200" dirty="0" err="1">
                <a:solidFill>
                  <a:srgbClr val="0000FF"/>
                </a:solidFill>
                <a:latin typeface="Arial"/>
                <a:ea typeface="Arial"/>
                <a:cs typeface="Arial"/>
                <a:sym typeface="Arial"/>
              </a:rPr>
              <a:t>ntumeszente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dirty="0">
                <a:solidFill>
                  <a:srgbClr val="0000FF"/>
                </a:solidFill>
              </a:rPr>
              <a:t>H</a:t>
            </a:r>
            <a:r>
              <a:rPr lang="en-US" sz="1200" dirty="0">
                <a:solidFill>
                  <a:srgbClr val="0000FF"/>
                </a:solidFill>
                <a:latin typeface="Arial"/>
                <a:ea typeface="Arial"/>
                <a:cs typeface="Arial"/>
                <a:sym typeface="Arial"/>
              </a:rPr>
              <a:t>yper</a:t>
            </a:r>
            <a:r>
              <a:rPr lang="en-US" sz="1200" dirty="0">
                <a:solidFill>
                  <a:srgbClr val="0000FF"/>
                </a:solidFill>
              </a:rPr>
              <a:t>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endParaRPr dirty="0"/>
          </a:p>
        </p:txBody>
      </p:sp>
      <p:sp>
        <p:nvSpPr>
          <p:cNvPr id="4" name="Google Shape;851;p74">
            <a:extLst>
              <a:ext uri="{FF2B5EF4-FFF2-40B4-BE49-F238E27FC236}">
                <a16:creationId xmlns:a16="http://schemas.microsoft.com/office/drawing/2014/main" id="{85FC66FC-E066-7455-44CA-118305D72C65}"/>
              </a:ext>
            </a:extLst>
          </p:cNvPr>
          <p:cNvSpPr/>
          <p:nvPr/>
        </p:nvSpPr>
        <p:spPr>
          <a:xfrm>
            <a:off x="1930165" y="5781638"/>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 name="Google Shape;852;p74">
            <a:extLst>
              <a:ext uri="{FF2B5EF4-FFF2-40B4-BE49-F238E27FC236}">
                <a16:creationId xmlns:a16="http://schemas.microsoft.com/office/drawing/2014/main" id="{90DE1D50-52D0-68EA-6DFE-ABB032ACC649}"/>
              </a:ext>
            </a:extLst>
          </p:cNvPr>
          <p:cNvSpPr/>
          <p:nvPr/>
        </p:nvSpPr>
        <p:spPr>
          <a:xfrm>
            <a:off x="5387641" y="5775988"/>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1123"/>
        <p:cNvGrpSpPr/>
        <p:nvPr/>
      </p:nvGrpSpPr>
      <p:grpSpPr>
        <a:xfrm>
          <a:off x="0" y="0"/>
          <a:ext cx="0" cy="0"/>
          <a:chOff x="0" y="0"/>
          <a:chExt cx="0" cy="0"/>
        </a:xfrm>
      </p:grpSpPr>
      <p:sp>
        <p:nvSpPr>
          <p:cNvPr id="1124" name="Google Shape;1124;g3f6b88809e0_0_52"/>
          <p:cNvSpPr txBox="1">
            <a:spLocks noGrp="1"/>
          </p:cNvSpPr>
          <p:nvPr>
            <p:ph type="body" idx="1"/>
          </p:nvPr>
        </p:nvSpPr>
        <p:spPr>
          <a:xfrm>
            <a:off x="381000" y="1010424"/>
            <a:ext cx="8382000" cy="5496300"/>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a:t>
            </a:r>
            <a:r>
              <a:rPr lang="en-US" sz="1200" b="1">
                <a:solidFill>
                  <a:srgbClr val="BFBFBF"/>
                </a:solidFill>
              </a:rPr>
              <a:t>maturer/hypermaturer</a:t>
            </a:r>
            <a:r>
              <a:rPr lang="en-US" sz="1200">
                <a:solidFill>
                  <a:srgbClr val="BFBFBF"/>
                </a:solidFill>
              </a:rPr>
              <a:t> </a:t>
            </a:r>
            <a:r>
              <a:rPr lang="en-US" sz="1200" b="1">
                <a:solidFill>
                  <a:srgbClr val="BFBFBF"/>
                </a:solidFill>
              </a:rPr>
              <a:t>Katarakt</a:t>
            </a:r>
            <a:r>
              <a:rPr lang="en-US" sz="1200">
                <a:solidFill>
                  <a:srgbClr val="BFBFBF"/>
                </a:solidFill>
              </a:rPr>
              <a:t>: phakolytisches Glaukom</a:t>
            </a:r>
            <a:endParaRPr sz="1200">
              <a:solidFill>
                <a:srgbClr val="BFBFBF"/>
              </a:solidFill>
            </a:endParaRPr>
          </a:p>
        </p:txBody>
      </p:sp>
      <p:sp>
        <p:nvSpPr>
          <p:cNvPr id="1125" name="Google Shape;1125;g3f6b88809e0_0_52"/>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126" name="Google Shape;1126;g3f6b88809e0_0_5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89</a:t>
            </a:fld>
            <a:endParaRPr sz="1000" b="0" i="0" u="none" strike="noStrike" cap="none">
              <a:solidFill>
                <a:srgbClr val="000000"/>
              </a:solidFill>
              <a:latin typeface="Arial"/>
              <a:ea typeface="Arial"/>
              <a:cs typeface="Arial"/>
              <a:sym typeface="Arial"/>
            </a:endParaRPr>
          </a:p>
        </p:txBody>
      </p:sp>
      <p:sp>
        <p:nvSpPr>
          <p:cNvPr id="1127" name="Google Shape;1127;g3f6b88809e0_0_52"/>
          <p:cNvSpPr/>
          <p:nvPr/>
        </p:nvSpPr>
        <p:spPr>
          <a:xfrm>
            <a:off x="3511826" y="2080591"/>
            <a:ext cx="3352800" cy="745500"/>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28" name="Google Shape;1128;g3f6b88809e0_0_52"/>
          <p:cNvSpPr txBox="1"/>
          <p:nvPr/>
        </p:nvSpPr>
        <p:spPr>
          <a:xfrm>
            <a:off x="1247361" y="3299791"/>
            <a:ext cx="6914100" cy="138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BFBFBF"/>
                </a:solidFill>
                <a:latin typeface="Arial"/>
                <a:ea typeface="Arial"/>
                <a:cs typeface="Arial"/>
                <a:sym typeface="Arial"/>
              </a:rPr>
              <a:t>Was ist eine </a:t>
            </a:r>
            <a:r>
              <a:rPr lang="en-US" sz="1200" b="1">
                <a:solidFill>
                  <a:srgbClr val="BFBFBF"/>
                </a:solidFill>
                <a:latin typeface="Arial"/>
                <a:ea typeface="Arial"/>
                <a:cs typeface="Arial"/>
                <a:sym typeface="Arial"/>
              </a:rPr>
              <a:t>reife Katarakt</a:t>
            </a:r>
            <a:r>
              <a:rPr lang="en-US" sz="1200" i="1">
                <a:solidFill>
                  <a:srgbClr val="BFBFBF"/>
                </a:solidFill>
                <a:latin typeface="Arial"/>
                <a:ea typeface="Arial"/>
                <a:cs typeface="Arial"/>
                <a:sym typeface="Arial"/>
              </a:rPr>
              <a:t>?</a:t>
            </a:r>
            <a:endParaRPr/>
          </a:p>
          <a:p>
            <a:pPr marL="0" marR="0" lvl="0" indent="0" algn="l" rtl="0">
              <a:spcBef>
                <a:spcPts val="0"/>
              </a:spcBef>
              <a:spcAft>
                <a:spcPts val="0"/>
              </a:spcAft>
              <a:buNone/>
            </a:pPr>
            <a:r>
              <a:rPr lang="en-US" sz="1200">
                <a:solidFill>
                  <a:srgbClr val="BFBFBF"/>
                </a:solidFill>
                <a:latin typeface="Arial"/>
                <a:ea typeface="Arial"/>
                <a:cs typeface="Arial"/>
                <a:sym typeface="Arial"/>
              </a:rPr>
              <a:t>Ein  kortikaler  Katarakt, der so weit fortgeschritten ist, dass er die gesamte Linsenrinde  betrifft</a:t>
            </a:r>
            <a:endParaRPr/>
          </a:p>
          <a:p>
            <a:pPr marL="0" marR="0" lvl="0" indent="0" algn="l" rtl="0">
              <a:spcBef>
                <a:spcPts val="0"/>
              </a:spcBef>
              <a:spcAft>
                <a:spcPts val="0"/>
              </a:spcAft>
              <a:buNone/>
            </a:pPr>
            <a:endParaRPr sz="1600">
              <a:solidFill>
                <a:srgbClr val="BFBFBF"/>
              </a:solidFill>
              <a:latin typeface="Arial"/>
              <a:ea typeface="Arial"/>
              <a:cs typeface="Arial"/>
              <a:sym typeface="Arial"/>
            </a:endParaRPr>
          </a:p>
          <a:p>
            <a:pPr marL="0" marR="0" lvl="0" indent="0" algn="l" rtl="0">
              <a:spcBef>
                <a:spcPts val="0"/>
              </a:spcBef>
              <a:spcAft>
                <a:spcPts val="0"/>
              </a:spcAft>
              <a:buNone/>
            </a:pPr>
            <a:r>
              <a:rPr lang="en-US" sz="1200" i="1">
                <a:solidFill>
                  <a:srgbClr val="BFBFBF"/>
                </a:solidFill>
                <a:latin typeface="Arial"/>
                <a:ea typeface="Arial"/>
                <a:cs typeface="Arial"/>
                <a:sym typeface="Arial"/>
              </a:rPr>
              <a:t>Was ist eine </a:t>
            </a:r>
            <a:r>
              <a:rPr lang="en-US" sz="1200">
                <a:solidFill>
                  <a:srgbClr val="BFBFBF"/>
                </a:solidFill>
                <a:latin typeface="Arial"/>
                <a:ea typeface="Arial"/>
                <a:cs typeface="Arial"/>
                <a:sym typeface="Arial"/>
              </a:rPr>
              <a:t>hyperreife Katarakt</a:t>
            </a:r>
            <a:r>
              <a:rPr lang="en-US" sz="1200" i="1">
                <a:solidFill>
                  <a:srgbClr val="BFBFBF"/>
                </a:solidFill>
                <a:latin typeface="Arial"/>
                <a:ea typeface="Arial"/>
                <a:cs typeface="Arial"/>
                <a:sym typeface="Arial"/>
              </a:rPr>
              <a:t>?</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Reife Katarakte können </a:t>
            </a:r>
            <a:r>
              <a:rPr lang="en-US" sz="1200" b="1">
                <a:solidFill>
                  <a:srgbClr val="0000FF"/>
                </a:solidFill>
                <a:latin typeface="Arial"/>
                <a:ea typeface="Arial"/>
                <a:cs typeface="Arial"/>
                <a:sym typeface="Arial"/>
              </a:rPr>
              <a:t>Wasser aufnehmen </a:t>
            </a:r>
            <a:r>
              <a:rPr lang="en-US" sz="1200">
                <a:solidFill>
                  <a:srgbClr val="0000FF"/>
                </a:solidFill>
                <a:latin typeface="Arial"/>
                <a:ea typeface="Arial"/>
                <a:cs typeface="Arial"/>
                <a:sym typeface="Arial"/>
              </a:rPr>
              <a:t>und sich so in einen </a:t>
            </a:r>
            <a:r>
              <a:rPr lang="en-US" sz="1200" b="1" i="1">
                <a:solidFill>
                  <a:srgbClr val="0000FF"/>
                </a:solidFill>
                <a:latin typeface="Arial"/>
                <a:ea typeface="Arial"/>
                <a:cs typeface="Arial"/>
                <a:sym typeface="Arial"/>
              </a:rPr>
              <a:t>intumeszenten  kortikalen Katarakt </a:t>
            </a:r>
            <a:r>
              <a:rPr lang="en-US" sz="1200">
                <a:solidFill>
                  <a:srgbClr val="0000FF"/>
                </a:solidFill>
                <a:latin typeface="Arial"/>
                <a:ea typeface="Arial"/>
                <a:cs typeface="Arial"/>
                <a:sym typeface="Arial"/>
              </a:rPr>
              <a:t>verwandeln</a:t>
            </a:r>
            <a:r>
              <a:rPr lang="en-US" sz="1200">
                <a:solidFill>
                  <a:srgbClr val="BFBFBF"/>
                </a:solidFill>
                <a:latin typeface="Arial"/>
                <a:ea typeface="Arial"/>
                <a:cs typeface="Arial"/>
                <a:sym typeface="Arial"/>
              </a:rPr>
              <a:t>. Ein </a:t>
            </a:r>
            <a:r>
              <a:rPr lang="en-US" sz="1200" b="1" i="1">
                <a:solidFill>
                  <a:srgbClr val="BFBFBF"/>
                </a:solidFill>
                <a:latin typeface="Arial"/>
                <a:ea typeface="Arial"/>
                <a:cs typeface="Arial"/>
                <a:sym typeface="Arial"/>
              </a:rPr>
              <a:t>hyperreifer Katarakt </a:t>
            </a:r>
            <a:r>
              <a:rPr lang="en-US" sz="1200">
                <a:solidFill>
                  <a:srgbClr val="BFBFBF"/>
                </a:solidFill>
                <a:latin typeface="Arial"/>
                <a:ea typeface="Arial"/>
                <a:cs typeface="Arial"/>
                <a:sym typeface="Arial"/>
              </a:rPr>
              <a:t>entsteht, wenn ein intumeszenter Katarakt beginnt, Wasser und denaturierte Proteine durch seine intakte vordere Kapsel abzusondern. </a:t>
            </a:r>
            <a:endParaRPr/>
          </a:p>
        </p:txBody>
      </p:sp>
      <p:sp>
        <p:nvSpPr>
          <p:cNvPr id="1130" name="Google Shape;1130;g3f6b88809e0_0_52"/>
          <p:cNvSpPr txBox="1">
            <a:spLocks noGrp="1"/>
          </p:cNvSpPr>
          <p:nvPr>
            <p:ph type="title"/>
          </p:nvPr>
        </p:nvSpPr>
        <p:spPr>
          <a:xfrm>
            <a:off x="457200" y="122250"/>
            <a:ext cx="1287600" cy="639900"/>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132" name="Google Shape;1132;g3f6b88809e0_0_52"/>
          <p:cNvSpPr txBox="1"/>
          <p:nvPr/>
        </p:nvSpPr>
        <p:spPr>
          <a:xfrm>
            <a:off x="302451" y="3419643"/>
            <a:ext cx="8539200" cy="17496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None/>
            </a:pPr>
            <a:r>
              <a:rPr lang="en-US" sz="1200" i="1">
                <a:solidFill>
                  <a:srgbClr val="7F7F7F"/>
                </a:solidFill>
              </a:rPr>
              <a:t>Alle drei Formen stellen in einem frühen, entscheidenden Schritt der Kataraktoperation eine besondere Herausforderung dar. Um welchen Operationsschritt handelt es sich, und worin besteht die Herausforderung?</a:t>
            </a:r>
            <a:endParaRPr>
              <a:solidFill>
                <a:srgbClr val="7F7F7F"/>
              </a:solidFill>
            </a:endParaRPr>
          </a:p>
          <a:p>
            <a:pPr marL="0" lvl="0" indent="0" algn="l" rtl="0">
              <a:spcBef>
                <a:spcPts val="0"/>
              </a:spcBef>
              <a:spcAft>
                <a:spcPts val="0"/>
              </a:spcAft>
              <a:buNone/>
            </a:pPr>
            <a:r>
              <a:rPr lang="en-US" sz="1200">
                <a:solidFill>
                  <a:srgbClr val="7F7F7F"/>
                </a:solidFill>
              </a:rPr>
              <a:t>Bei allen drei Stadien ist der Rotreflex vollständig aufgehoben. Da die meisten Kataraktchirurgen diesen jedoch zur Darstellung der vorderen Linsenkapsel während der Kapsulorhexis nutzen, kann dieser Operationsschritt nicht in konventioneller Weise durchgeführt werden.</a:t>
            </a:r>
            <a:endParaRPr sz="1200" i="1">
              <a:solidFill>
                <a:srgbClr val="7F7F7F"/>
              </a:solidFill>
            </a:endParaRPr>
          </a:p>
          <a:p>
            <a:pPr marL="0" lvl="0" indent="0" algn="l" rtl="0">
              <a:spcBef>
                <a:spcPts val="0"/>
              </a:spcBef>
              <a:spcAft>
                <a:spcPts val="0"/>
              </a:spcAft>
              <a:buNone/>
            </a:pPr>
            <a:endParaRPr sz="1600" i="1">
              <a:solidFill>
                <a:srgbClr val="7F7F7F"/>
              </a:solidFill>
            </a:endParaRPr>
          </a:p>
          <a:p>
            <a:pPr marL="0" lvl="0" indent="0" algn="l" rtl="0">
              <a:spcBef>
                <a:spcPts val="0"/>
              </a:spcBef>
              <a:spcAft>
                <a:spcPts val="0"/>
              </a:spcAft>
              <a:buNone/>
            </a:pPr>
            <a:r>
              <a:rPr lang="en-US" sz="1200" i="1">
                <a:solidFill>
                  <a:srgbClr val="7F7F7F"/>
                </a:solidFill>
              </a:rPr>
              <a:t>Welche Maßnahme ergreifen die meisten Operateure, um die Durchführung der Kapsulorhexis in diesen Fällen zu erleichtern?</a:t>
            </a:r>
            <a:endParaRPr sz="1200" i="1">
              <a:solidFill>
                <a:srgbClr val="7F7F7F"/>
              </a:solidFill>
            </a:endParaRPr>
          </a:p>
          <a:p>
            <a:pPr marL="0" lvl="0" indent="0" algn="l" rtl="0">
              <a:spcBef>
                <a:spcPts val="0"/>
              </a:spcBef>
              <a:spcAft>
                <a:spcPts val="0"/>
              </a:spcAft>
              <a:buNone/>
            </a:pPr>
            <a:r>
              <a:rPr lang="en-US" sz="1200">
                <a:solidFill>
                  <a:srgbClr val="7F7F7F"/>
                </a:solidFill>
              </a:rPr>
              <a:t>Sie färben die vordere Linsenkapsel mit Trypanblau.</a:t>
            </a:r>
            <a:endParaRPr sz="1200" i="1">
              <a:solidFill>
                <a:srgbClr val="7F7F7F"/>
              </a:solidFill>
            </a:endParaRPr>
          </a:p>
        </p:txBody>
      </p:sp>
      <p:sp>
        <p:nvSpPr>
          <p:cNvPr id="1133" name="Google Shape;1133;g3f6b88809e0_0_52"/>
          <p:cNvSpPr txBox="1"/>
          <p:nvPr/>
        </p:nvSpPr>
        <p:spPr>
          <a:xfrm>
            <a:off x="795129" y="2690144"/>
            <a:ext cx="7553700" cy="1749600"/>
          </a:xfrm>
          <a:prstGeom prst="rect">
            <a:avLst/>
          </a:prstGeom>
          <a:solidFill>
            <a:srgbClr val="0070C0"/>
          </a:solidFill>
          <a:ln>
            <a:noFill/>
          </a:ln>
        </p:spPr>
        <p:txBody>
          <a:bodyPr spcFirstLastPara="1" wrap="square" lIns="25400" tIns="12700" rIns="25400" bIns="12700" anchor="t" anchorCtr="0">
            <a:spAutoFit/>
          </a:bodyPr>
          <a:lstStyle/>
          <a:p>
            <a:pPr marL="0" lvl="0" indent="0" algn="l" rtl="0">
              <a:spcBef>
                <a:spcPts val="0"/>
              </a:spcBef>
              <a:spcAft>
                <a:spcPts val="0"/>
              </a:spcAft>
              <a:buNone/>
            </a:pPr>
            <a:r>
              <a:rPr lang="en-US" sz="1200" i="1" dirty="0">
                <a:solidFill>
                  <a:srgbClr val="595959"/>
                </a:solidFill>
              </a:rPr>
              <a:t>Lassen Sie </a:t>
            </a:r>
            <a:r>
              <a:rPr lang="en-US" sz="1200" i="1" dirty="0" err="1">
                <a:solidFill>
                  <a:srgbClr val="595959"/>
                </a:solidFill>
              </a:rPr>
              <a:t>uns</a:t>
            </a:r>
            <a:r>
              <a:rPr lang="en-US" sz="1200" i="1" dirty="0">
                <a:solidFill>
                  <a:srgbClr val="595959"/>
                </a:solidFill>
              </a:rPr>
              <a:t> die </a:t>
            </a:r>
            <a:r>
              <a:rPr lang="en-US" sz="1200" dirty="0" err="1">
                <a:solidFill>
                  <a:srgbClr val="595959"/>
                </a:solidFill>
              </a:rPr>
              <a:t>intumeszente</a:t>
            </a:r>
            <a:r>
              <a:rPr lang="en-US" sz="1200" dirty="0">
                <a:solidFill>
                  <a:srgbClr val="595959"/>
                </a:solidFill>
              </a:rPr>
              <a:t> </a:t>
            </a:r>
            <a:r>
              <a:rPr lang="en-US" sz="1200" dirty="0" err="1">
                <a:solidFill>
                  <a:srgbClr val="595959"/>
                </a:solidFill>
              </a:rPr>
              <a:t>Katarakt</a:t>
            </a:r>
            <a:r>
              <a:rPr lang="en-US" sz="1200" dirty="0">
                <a:solidFill>
                  <a:srgbClr val="595959"/>
                </a:solidFill>
              </a:rPr>
              <a:t> </a:t>
            </a:r>
            <a:r>
              <a:rPr lang="en-US" sz="1200" i="1" dirty="0" err="1">
                <a:solidFill>
                  <a:srgbClr val="595959"/>
                </a:solidFill>
              </a:rPr>
              <a:t>kurz</a:t>
            </a:r>
            <a:r>
              <a:rPr lang="en-US" sz="1200" i="1" dirty="0">
                <a:solidFill>
                  <a:srgbClr val="595959"/>
                </a:solidFill>
              </a:rPr>
              <a:t> </a:t>
            </a:r>
            <a:r>
              <a:rPr lang="en-US" sz="1200" i="1" dirty="0" err="1">
                <a:solidFill>
                  <a:srgbClr val="595959"/>
                </a:solidFill>
              </a:rPr>
              <a:t>näher</a:t>
            </a:r>
            <a:r>
              <a:rPr lang="en-US" sz="1200" i="1" dirty="0">
                <a:solidFill>
                  <a:srgbClr val="595959"/>
                </a:solidFill>
              </a:rPr>
              <a:t> </a:t>
            </a:r>
            <a:r>
              <a:rPr lang="en-US" sz="1200" i="1" dirty="0" err="1">
                <a:solidFill>
                  <a:srgbClr val="595959"/>
                </a:solidFill>
              </a:rPr>
              <a:t>betrachten</a:t>
            </a:r>
            <a:r>
              <a:rPr lang="en-US" sz="1200" i="1" dirty="0">
                <a:solidFill>
                  <a:srgbClr val="595959"/>
                </a:solidFill>
              </a:rPr>
              <a:t>. Was </a:t>
            </a:r>
            <a:r>
              <a:rPr lang="en-US" sz="1200" i="1" dirty="0" err="1">
                <a:solidFill>
                  <a:srgbClr val="595959"/>
                </a:solidFill>
              </a:rPr>
              <a:t>bedeutet</a:t>
            </a:r>
            <a:r>
              <a:rPr lang="en-US" sz="1200" i="1" dirty="0">
                <a:solidFill>
                  <a:srgbClr val="595959"/>
                </a:solidFill>
              </a:rPr>
              <a:t> in </a:t>
            </a:r>
            <a:r>
              <a:rPr lang="en-US" sz="1200" i="1" dirty="0" err="1">
                <a:solidFill>
                  <a:srgbClr val="595959"/>
                </a:solidFill>
              </a:rPr>
              <a:t>diesem</a:t>
            </a:r>
            <a:r>
              <a:rPr lang="en-US" sz="1200" i="1" dirty="0">
                <a:solidFill>
                  <a:srgbClr val="595959"/>
                </a:solidFill>
              </a:rPr>
              <a:t> </a:t>
            </a:r>
            <a:r>
              <a:rPr lang="en-US" sz="1200" i="1" dirty="0" err="1">
                <a:solidFill>
                  <a:srgbClr val="595959"/>
                </a:solidFill>
              </a:rPr>
              <a:t>Zusammenhang</a:t>
            </a:r>
            <a:r>
              <a:rPr lang="en-US" sz="1200" i="1" dirty="0">
                <a:solidFill>
                  <a:srgbClr val="595959"/>
                </a:solidFill>
              </a:rPr>
              <a:t> </a:t>
            </a:r>
            <a:r>
              <a:rPr lang="en-US" sz="1200" dirty="0">
                <a:solidFill>
                  <a:srgbClr val="595959"/>
                </a:solidFill>
              </a:rPr>
              <a:t>„</a:t>
            </a:r>
            <a:r>
              <a:rPr lang="en-US" sz="1200" i="1" dirty="0" err="1">
                <a:solidFill>
                  <a:srgbClr val="595959"/>
                </a:solidFill>
              </a:rPr>
              <a:t>intumeszent</a:t>
            </a:r>
            <a:r>
              <a:rPr lang="en-US" sz="1200" dirty="0">
                <a:solidFill>
                  <a:srgbClr val="595959"/>
                </a:solidFill>
              </a:rPr>
              <a:t>“</a:t>
            </a:r>
            <a:r>
              <a:rPr lang="en-US" sz="1200" i="1" dirty="0">
                <a:solidFill>
                  <a:srgbClr val="595959"/>
                </a:solidFill>
              </a:rPr>
              <a:t>?</a:t>
            </a:r>
            <a:endParaRPr dirty="0">
              <a:solidFill>
                <a:srgbClr val="595959"/>
              </a:solidFill>
            </a:endParaRPr>
          </a:p>
          <a:p>
            <a:pPr marL="0" lvl="0" indent="0" algn="l" rtl="0">
              <a:spcBef>
                <a:spcPts val="0"/>
              </a:spcBef>
              <a:spcAft>
                <a:spcPts val="0"/>
              </a:spcAft>
              <a:buNone/>
            </a:pPr>
            <a:r>
              <a:rPr lang="en-US" sz="1200" dirty="0">
                <a:solidFill>
                  <a:srgbClr val="595959"/>
                </a:solidFill>
              </a:rPr>
              <a:t>Es </a:t>
            </a:r>
            <a:r>
              <a:rPr lang="en-US" sz="1200" dirty="0" err="1">
                <a:solidFill>
                  <a:srgbClr val="595959"/>
                </a:solidFill>
              </a:rPr>
              <a:t>bedeutet</a:t>
            </a:r>
            <a:r>
              <a:rPr lang="en-US" sz="1200" dirty="0">
                <a:solidFill>
                  <a:srgbClr val="595959"/>
                </a:solidFill>
              </a:rPr>
              <a:t> „</a:t>
            </a:r>
            <a:r>
              <a:rPr lang="en-US" sz="1200" dirty="0" err="1">
                <a:solidFill>
                  <a:srgbClr val="595959"/>
                </a:solidFill>
              </a:rPr>
              <a:t>aufgequollen</a:t>
            </a:r>
            <a:r>
              <a:rPr lang="en-US" sz="1200" dirty="0">
                <a:solidFill>
                  <a:srgbClr val="595959"/>
                </a:solidFill>
              </a:rPr>
              <a:t>“. Wie </a:t>
            </a:r>
            <a:r>
              <a:rPr lang="en-US" sz="1200" dirty="0" err="1">
                <a:solidFill>
                  <a:srgbClr val="595959"/>
                </a:solidFill>
              </a:rPr>
              <a:t>bereits</a:t>
            </a:r>
            <a:r>
              <a:rPr lang="en-US" sz="1200" dirty="0">
                <a:solidFill>
                  <a:srgbClr val="595959"/>
                </a:solidFill>
              </a:rPr>
              <a:t> </a:t>
            </a:r>
            <a:r>
              <a:rPr lang="en-US" sz="1200" dirty="0" err="1">
                <a:solidFill>
                  <a:srgbClr val="595959"/>
                </a:solidFill>
              </a:rPr>
              <a:t>vor</a:t>
            </a:r>
            <a:r>
              <a:rPr lang="en-US" sz="1200" dirty="0">
                <a:solidFill>
                  <a:srgbClr val="595959"/>
                </a:solidFill>
              </a:rPr>
              <a:t> </a:t>
            </a:r>
            <a:r>
              <a:rPr lang="en-US" sz="1200" dirty="0" err="1">
                <a:solidFill>
                  <a:srgbClr val="595959"/>
                </a:solidFill>
              </a:rPr>
              <a:t>einigen</a:t>
            </a:r>
            <a:r>
              <a:rPr lang="en-US" sz="1200" dirty="0">
                <a:solidFill>
                  <a:srgbClr val="595959"/>
                </a:solidFill>
              </a:rPr>
              <a:t> </a:t>
            </a:r>
            <a:r>
              <a:rPr lang="en-US" sz="1200" dirty="0" err="1">
                <a:solidFill>
                  <a:srgbClr val="595959"/>
                </a:solidFill>
              </a:rPr>
              <a:t>Folien</a:t>
            </a:r>
            <a:r>
              <a:rPr lang="en-US" sz="1200" dirty="0">
                <a:solidFill>
                  <a:srgbClr val="595959"/>
                </a:solidFill>
              </a:rPr>
              <a:t> </a:t>
            </a:r>
            <a:r>
              <a:rPr lang="en-US" sz="1200" dirty="0" err="1">
                <a:solidFill>
                  <a:srgbClr val="595959"/>
                </a:solidFill>
              </a:rPr>
              <a:t>erwähnt</a:t>
            </a:r>
            <a:r>
              <a:rPr lang="en-US" sz="1200" dirty="0">
                <a:solidFill>
                  <a:srgbClr val="595959"/>
                </a:solidFill>
              </a:rPr>
              <a:t>, </a:t>
            </a:r>
            <a:r>
              <a:rPr lang="en-US" sz="1200" dirty="0" err="1">
                <a:solidFill>
                  <a:srgbClr val="595959"/>
                </a:solidFill>
              </a:rPr>
              <a:t>führt</a:t>
            </a:r>
            <a:r>
              <a:rPr lang="en-US" sz="1200" dirty="0">
                <a:solidFill>
                  <a:srgbClr val="595959"/>
                </a:solidFill>
              </a:rPr>
              <a:t> die </a:t>
            </a:r>
            <a:r>
              <a:rPr lang="en-US" sz="1200" dirty="0" err="1">
                <a:solidFill>
                  <a:srgbClr val="595959"/>
                </a:solidFill>
              </a:rPr>
              <a:t>Aufnahme</a:t>
            </a:r>
            <a:r>
              <a:rPr lang="en-US" sz="1200" dirty="0">
                <a:solidFill>
                  <a:srgbClr val="595959"/>
                </a:solidFill>
              </a:rPr>
              <a:t> von Wasser </a:t>
            </a:r>
            <a:r>
              <a:rPr lang="en-US" sz="1200" dirty="0" err="1">
                <a:solidFill>
                  <a:srgbClr val="595959"/>
                </a:solidFill>
              </a:rPr>
              <a:t>dazu</a:t>
            </a:r>
            <a:r>
              <a:rPr lang="en-US" sz="1200" dirty="0">
                <a:solidFill>
                  <a:srgbClr val="595959"/>
                </a:solidFill>
              </a:rPr>
              <a:t>, </a:t>
            </a:r>
            <a:r>
              <a:rPr lang="en-US" sz="1200" dirty="0" err="1">
                <a:solidFill>
                  <a:srgbClr val="595959"/>
                </a:solidFill>
              </a:rPr>
              <a:t>dass</a:t>
            </a:r>
            <a:r>
              <a:rPr lang="en-US" sz="1200" dirty="0">
                <a:solidFill>
                  <a:srgbClr val="595959"/>
                </a:solidFill>
              </a:rPr>
              <a:t> </a:t>
            </a:r>
            <a:r>
              <a:rPr lang="en-US" sz="1200" dirty="0" err="1">
                <a:solidFill>
                  <a:srgbClr val="595959"/>
                </a:solidFill>
              </a:rPr>
              <a:t>sich</a:t>
            </a:r>
            <a:r>
              <a:rPr lang="en-US" sz="1200" dirty="0">
                <a:solidFill>
                  <a:srgbClr val="595959"/>
                </a:solidFill>
              </a:rPr>
              <a:t> </a:t>
            </a:r>
            <a:r>
              <a:rPr lang="en-US" sz="1200" dirty="0" err="1">
                <a:solidFill>
                  <a:srgbClr val="595959"/>
                </a:solidFill>
              </a:rPr>
              <a:t>eine</a:t>
            </a:r>
            <a:r>
              <a:rPr lang="en-US" sz="1200" dirty="0">
                <a:solidFill>
                  <a:srgbClr val="595959"/>
                </a:solidFill>
              </a:rPr>
              <a:t> </a:t>
            </a:r>
            <a:r>
              <a:rPr lang="en-US" sz="1200" dirty="0" err="1">
                <a:solidFill>
                  <a:srgbClr val="595959"/>
                </a:solidFill>
              </a:rPr>
              <a:t>reife</a:t>
            </a:r>
            <a:r>
              <a:rPr lang="en-US" sz="1200" dirty="0">
                <a:solidFill>
                  <a:srgbClr val="595959"/>
                </a:solidFill>
              </a:rPr>
              <a:t> in </a:t>
            </a:r>
            <a:r>
              <a:rPr lang="en-US" sz="1200" dirty="0" err="1">
                <a:solidFill>
                  <a:srgbClr val="595959"/>
                </a:solidFill>
              </a:rPr>
              <a:t>eine</a:t>
            </a:r>
            <a:r>
              <a:rPr lang="en-US" sz="1200" dirty="0">
                <a:solidFill>
                  <a:srgbClr val="595959"/>
                </a:solidFill>
              </a:rPr>
              <a:t> </a:t>
            </a:r>
            <a:r>
              <a:rPr lang="en-US" sz="1200" dirty="0" err="1">
                <a:solidFill>
                  <a:srgbClr val="595959"/>
                </a:solidFill>
              </a:rPr>
              <a:t>intumeszente</a:t>
            </a:r>
            <a:r>
              <a:rPr lang="en-US" sz="1200" dirty="0">
                <a:solidFill>
                  <a:srgbClr val="595959"/>
                </a:solidFill>
              </a:rPr>
              <a:t> </a:t>
            </a:r>
            <a:r>
              <a:rPr lang="en-US" sz="1200" dirty="0" err="1">
                <a:solidFill>
                  <a:srgbClr val="595959"/>
                </a:solidFill>
              </a:rPr>
              <a:t>Katarakt</a:t>
            </a:r>
            <a:r>
              <a:rPr lang="en-US" sz="1200" dirty="0">
                <a:solidFill>
                  <a:srgbClr val="595959"/>
                </a:solidFill>
              </a:rPr>
              <a:t> </a:t>
            </a:r>
            <a:r>
              <a:rPr lang="en-US" sz="1200" dirty="0" err="1">
                <a:solidFill>
                  <a:srgbClr val="595959"/>
                </a:solidFill>
              </a:rPr>
              <a:t>umwandelt</a:t>
            </a:r>
            <a:r>
              <a:rPr lang="en-US" sz="1200" dirty="0">
                <a:solidFill>
                  <a:srgbClr val="595959"/>
                </a:solidFill>
              </a:rPr>
              <a:t>. </a:t>
            </a:r>
            <a:r>
              <a:rPr lang="en-US" sz="1200" dirty="0" err="1">
                <a:solidFill>
                  <a:srgbClr val="595959"/>
                </a:solidFill>
              </a:rPr>
              <a:t>Diese</a:t>
            </a:r>
            <a:r>
              <a:rPr lang="en-US" sz="1200" dirty="0">
                <a:solidFill>
                  <a:srgbClr val="595959"/>
                </a:solidFill>
              </a:rPr>
              <a:t> </a:t>
            </a:r>
            <a:r>
              <a:rPr lang="en-US" sz="1200" dirty="0" err="1">
                <a:solidFill>
                  <a:srgbClr val="595959"/>
                </a:solidFill>
              </a:rPr>
              <a:t>Wasseraufnahme</a:t>
            </a:r>
            <a:r>
              <a:rPr lang="en-US" sz="1200" dirty="0">
                <a:solidFill>
                  <a:srgbClr val="595959"/>
                </a:solidFill>
              </a:rPr>
              <a:t> </a:t>
            </a:r>
            <a:r>
              <a:rPr lang="en-US" sz="1200" dirty="0" err="1">
                <a:solidFill>
                  <a:srgbClr val="595959"/>
                </a:solidFill>
              </a:rPr>
              <a:t>bewirkt</a:t>
            </a:r>
            <a:r>
              <a:rPr lang="en-US" sz="1200" dirty="0">
                <a:solidFill>
                  <a:srgbClr val="595959"/>
                </a:solidFill>
              </a:rPr>
              <a:t> </a:t>
            </a:r>
            <a:r>
              <a:rPr lang="en-US" sz="1200" dirty="0" err="1">
                <a:solidFill>
                  <a:srgbClr val="595959"/>
                </a:solidFill>
              </a:rPr>
              <a:t>eine</a:t>
            </a:r>
            <a:r>
              <a:rPr lang="en-US" sz="1200" dirty="0">
                <a:solidFill>
                  <a:srgbClr val="595959"/>
                </a:solidFill>
              </a:rPr>
              <a:t> </a:t>
            </a:r>
            <a:r>
              <a:rPr lang="en-US" sz="1200" dirty="0" err="1">
                <a:solidFill>
                  <a:srgbClr val="595959"/>
                </a:solidFill>
              </a:rPr>
              <a:t>Quellung</a:t>
            </a:r>
            <a:r>
              <a:rPr lang="en-US" sz="1200" dirty="0">
                <a:solidFill>
                  <a:srgbClr val="595959"/>
                </a:solidFill>
              </a:rPr>
              <a:t> der Linse und </a:t>
            </a:r>
            <a:r>
              <a:rPr lang="en-US" sz="1200" dirty="0" err="1">
                <a:solidFill>
                  <a:srgbClr val="595959"/>
                </a:solidFill>
              </a:rPr>
              <a:t>damit</a:t>
            </a:r>
            <a:r>
              <a:rPr lang="en-US" sz="1200" dirty="0">
                <a:solidFill>
                  <a:srgbClr val="595959"/>
                </a:solidFill>
              </a:rPr>
              <a:t> </a:t>
            </a:r>
            <a:r>
              <a:rPr lang="en-US" sz="1200" dirty="0" err="1">
                <a:solidFill>
                  <a:srgbClr val="595959"/>
                </a:solidFill>
              </a:rPr>
              <a:t>eine</a:t>
            </a:r>
            <a:r>
              <a:rPr lang="en-US" sz="1200" dirty="0">
                <a:solidFill>
                  <a:srgbClr val="595959"/>
                </a:solidFill>
              </a:rPr>
              <a:t> </a:t>
            </a:r>
            <a:r>
              <a:rPr lang="en-US" sz="1200" dirty="0" err="1">
                <a:solidFill>
                  <a:srgbClr val="595959"/>
                </a:solidFill>
              </a:rPr>
              <a:t>Zunahme</a:t>
            </a:r>
            <a:r>
              <a:rPr lang="en-US" sz="1200" dirty="0">
                <a:solidFill>
                  <a:srgbClr val="595959"/>
                </a:solidFill>
              </a:rPr>
              <a:t> </a:t>
            </a:r>
            <a:r>
              <a:rPr lang="en-US" sz="1200" dirty="0" err="1">
                <a:solidFill>
                  <a:srgbClr val="595959"/>
                </a:solidFill>
              </a:rPr>
              <a:t>ihres</a:t>
            </a:r>
            <a:r>
              <a:rPr lang="en-US" sz="1200" dirty="0">
                <a:solidFill>
                  <a:srgbClr val="595959"/>
                </a:solidFill>
              </a:rPr>
              <a:t> </a:t>
            </a:r>
            <a:r>
              <a:rPr lang="en-US" sz="1200" dirty="0" err="1">
                <a:solidFill>
                  <a:srgbClr val="595959"/>
                </a:solidFill>
              </a:rPr>
              <a:t>Volumens</a:t>
            </a:r>
            <a:r>
              <a:rPr lang="en-US" sz="1200" dirty="0">
                <a:solidFill>
                  <a:srgbClr val="595959"/>
                </a:solidFill>
              </a:rPr>
              <a:t>.</a:t>
            </a:r>
            <a:endParaRPr sz="1200" i="1" dirty="0">
              <a:solidFill>
                <a:srgbClr val="595959"/>
              </a:solidFill>
            </a:endParaRPr>
          </a:p>
          <a:p>
            <a:pPr marL="0" lvl="0" indent="0" algn="l" rtl="0">
              <a:spcBef>
                <a:spcPts val="0"/>
              </a:spcBef>
              <a:spcAft>
                <a:spcPts val="0"/>
              </a:spcAft>
              <a:buNone/>
            </a:pPr>
            <a:endParaRPr sz="1600" dirty="0">
              <a:solidFill>
                <a:srgbClr val="595959"/>
              </a:solidFill>
            </a:endParaRPr>
          </a:p>
          <a:p>
            <a:pPr marL="0" lvl="0" indent="0" algn="l" rtl="0">
              <a:spcBef>
                <a:spcPts val="0"/>
              </a:spcBef>
              <a:spcAft>
                <a:spcPts val="0"/>
              </a:spcAft>
              <a:buNone/>
            </a:pPr>
            <a:r>
              <a:rPr lang="en-US" sz="1200" i="1" dirty="0" err="1">
                <a:solidFill>
                  <a:srgbClr val="595959"/>
                </a:solidFill>
              </a:rPr>
              <a:t>Welche</a:t>
            </a:r>
            <a:r>
              <a:rPr lang="en-US" sz="1200" i="1" dirty="0">
                <a:solidFill>
                  <a:srgbClr val="595959"/>
                </a:solidFill>
              </a:rPr>
              <a:t> </a:t>
            </a:r>
            <a:r>
              <a:rPr lang="en-US" sz="1200" i="1" dirty="0" err="1">
                <a:solidFill>
                  <a:srgbClr val="595959"/>
                </a:solidFill>
              </a:rPr>
              <a:t>Auswirkungen</a:t>
            </a:r>
            <a:r>
              <a:rPr lang="en-US" sz="1200" i="1" dirty="0">
                <a:solidFill>
                  <a:srgbClr val="595959"/>
                </a:solidFill>
              </a:rPr>
              <a:t> hat die </a:t>
            </a:r>
            <a:r>
              <a:rPr lang="en-US" sz="1200" i="1" dirty="0" err="1">
                <a:solidFill>
                  <a:srgbClr val="595959"/>
                </a:solidFill>
              </a:rPr>
              <a:t>Schwellung</a:t>
            </a:r>
            <a:r>
              <a:rPr lang="en-US" sz="1200" i="1" dirty="0">
                <a:solidFill>
                  <a:srgbClr val="595959"/>
                </a:solidFill>
              </a:rPr>
              <a:t> auf die </a:t>
            </a:r>
            <a:r>
              <a:rPr lang="en-US" sz="1200" i="1" dirty="0" err="1">
                <a:solidFill>
                  <a:srgbClr val="595959"/>
                </a:solidFill>
              </a:rPr>
              <a:t>innere</a:t>
            </a:r>
            <a:r>
              <a:rPr lang="en-US" sz="1200" i="1" dirty="0">
                <a:solidFill>
                  <a:srgbClr val="595959"/>
                </a:solidFill>
              </a:rPr>
              <a:t> Dynamik der Linse?</a:t>
            </a:r>
            <a:endParaRPr sz="1200" i="1" dirty="0">
              <a:solidFill>
                <a:srgbClr val="595959"/>
              </a:solidFill>
            </a:endParaRPr>
          </a:p>
          <a:p>
            <a:pPr marL="0" lvl="0" indent="0" algn="l" rtl="0">
              <a:spcBef>
                <a:spcPts val="0"/>
              </a:spcBef>
              <a:spcAft>
                <a:spcPts val="0"/>
              </a:spcAft>
              <a:buNone/>
            </a:pPr>
            <a:r>
              <a:rPr lang="en-US" sz="1200" b="1" dirty="0">
                <a:solidFill>
                  <a:schemeClr val="lt1"/>
                </a:solidFill>
              </a:rPr>
              <a:t>Sie </a:t>
            </a:r>
            <a:r>
              <a:rPr lang="en-US" sz="1200" b="1" dirty="0" err="1">
                <a:solidFill>
                  <a:schemeClr val="lt1"/>
                </a:solidFill>
              </a:rPr>
              <a:t>erhöht</a:t>
            </a:r>
            <a:r>
              <a:rPr lang="en-US" sz="1200" b="1" dirty="0">
                <a:solidFill>
                  <a:schemeClr val="lt1"/>
                </a:solidFill>
              </a:rPr>
              <a:t> den Druck </a:t>
            </a:r>
            <a:r>
              <a:rPr lang="en-US" sz="1200" b="1" dirty="0" err="1">
                <a:solidFill>
                  <a:schemeClr val="lt1"/>
                </a:solidFill>
              </a:rPr>
              <a:t>innerhalb</a:t>
            </a:r>
            <a:r>
              <a:rPr lang="en-US" sz="1200" b="1" dirty="0">
                <a:solidFill>
                  <a:schemeClr val="lt1"/>
                </a:solidFill>
              </a:rPr>
              <a:t> der Linse.</a:t>
            </a:r>
            <a:endParaRPr sz="1200" i="1" dirty="0">
              <a:solidFill>
                <a:srgbClr val="595959"/>
              </a:solidFill>
            </a:endParaRPr>
          </a:p>
          <a:p>
            <a:pPr marL="0" marR="0" lvl="0" indent="0" algn="l" rtl="0">
              <a:spcBef>
                <a:spcPts val="0"/>
              </a:spcBef>
              <a:spcAft>
                <a:spcPts val="0"/>
              </a:spcAft>
              <a:buNone/>
            </a:pPr>
            <a:endParaRPr sz="1200" i="1" dirty="0">
              <a:solidFill>
                <a:srgbClr val="595959"/>
              </a:solidFill>
            </a:endParaRPr>
          </a:p>
        </p:txBody>
      </p:sp>
      <p:sp>
        <p:nvSpPr>
          <p:cNvPr id="1134" name="Google Shape;1134;g3f6b88809e0_0_52"/>
          <p:cNvSpPr/>
          <p:nvPr/>
        </p:nvSpPr>
        <p:spPr>
          <a:xfrm>
            <a:off x="835716" y="4185712"/>
            <a:ext cx="4173600" cy="745500"/>
          </a:xfrm>
          <a:prstGeom prst="ellipse">
            <a:avLst/>
          </a:prstGeom>
          <a:noFill/>
          <a:ln w="25400" cap="flat" cmpd="sng">
            <a:solidFill>
              <a:srgbClr val="59595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35" name="Google Shape;1135;g3f6b88809e0_0_52"/>
          <p:cNvSpPr txBox="1"/>
          <p:nvPr/>
        </p:nvSpPr>
        <p:spPr>
          <a:xfrm>
            <a:off x="130865" y="3179939"/>
            <a:ext cx="8177400" cy="949200"/>
          </a:xfrm>
          <a:prstGeom prst="rect">
            <a:avLst/>
          </a:prstGeom>
          <a:solidFill>
            <a:srgbClr val="FFCCFF"/>
          </a:solidFill>
          <a:ln>
            <a:noFill/>
          </a:ln>
        </p:spPr>
        <p:txBody>
          <a:bodyPr spcFirstLastPara="1" wrap="square" lIns="25400" tIns="12700" rIns="25400" bIns="12700" anchor="t" anchorCtr="0">
            <a:spAutoFit/>
          </a:bodyPr>
          <a:lstStyle/>
          <a:p>
            <a:pPr marL="0" lvl="0" indent="0" algn="l" rtl="0">
              <a:spcBef>
                <a:spcPts val="0"/>
              </a:spcBef>
              <a:spcAft>
                <a:spcPts val="0"/>
              </a:spcAft>
              <a:buNone/>
            </a:pPr>
            <a:r>
              <a:rPr lang="en-US" sz="1200" i="1">
                <a:solidFill>
                  <a:srgbClr val="A5A5A5"/>
                </a:solidFill>
              </a:rPr>
              <a:t>Als wäre die Aufhebung des Rotreflexes nicht bereits problematisch genug, stellt der erhöhte intralentikuläre Druck bei einer intumeszenten Katarakt eine zusätzliche Herausforderung während der Kapsulorhexis dar – worin besteht diese?</a:t>
            </a:r>
            <a:endParaRPr>
              <a:solidFill>
                <a:srgbClr val="A5A5A5"/>
              </a:solidFill>
            </a:endParaRPr>
          </a:p>
          <a:p>
            <a:pPr marL="0" lvl="0" indent="0" algn="l" rtl="0">
              <a:spcBef>
                <a:spcPts val="0"/>
              </a:spcBef>
              <a:spcAft>
                <a:spcPts val="0"/>
              </a:spcAft>
              <a:buNone/>
            </a:pPr>
            <a:r>
              <a:rPr lang="en-US" sz="1200">
                <a:solidFill>
                  <a:srgbClr val="A5A5A5"/>
                </a:solidFill>
              </a:rPr>
              <a:t>Wenn der Operateur die initiale Eröffnung der Linsenkapsel (Kapselrhexis) anlegt, kann der erhöhte intralentikuläre Druck bei einer intumeszenten Katarakt dazu führen, dass sich der </a:t>
            </a:r>
            <a:r>
              <a:rPr lang="en-US" sz="1200" b="1">
                <a:solidFill>
                  <a:srgbClr val="A5A5A5"/>
                </a:solidFill>
              </a:rPr>
              <a:t>Kapselriss plötzlich und unkontrolliert bis in die Peripherie ausdehnt.</a:t>
            </a:r>
            <a:endParaRPr sz="1200" i="1">
              <a:solidFill>
                <a:srgbClr val="A5A5A5"/>
              </a:solidFill>
            </a:endParaRPr>
          </a:p>
        </p:txBody>
      </p:sp>
      <p:sp>
        <p:nvSpPr>
          <p:cNvPr id="1136" name="Google Shape;1136;g3f6b88809e0_0_52"/>
          <p:cNvSpPr txBox="1"/>
          <p:nvPr/>
        </p:nvSpPr>
        <p:spPr>
          <a:xfrm>
            <a:off x="772100" y="4180212"/>
            <a:ext cx="6914100" cy="949200"/>
          </a:xfrm>
          <a:prstGeom prst="rect">
            <a:avLst/>
          </a:prstGeom>
          <a:solidFill>
            <a:srgbClr val="33CC33"/>
          </a:solidFill>
          <a:ln>
            <a:noFill/>
          </a:ln>
        </p:spPr>
        <p:txBody>
          <a:bodyPr spcFirstLastPara="1" wrap="square" lIns="25400" tIns="12700" rIns="25400" bIns="12700" anchor="t" anchorCtr="0">
            <a:spAutoFit/>
          </a:bodyPr>
          <a:lstStyle/>
          <a:p>
            <a:pPr marL="0" lvl="0" indent="0" algn="l" rtl="0">
              <a:spcBef>
                <a:spcPts val="0"/>
              </a:spcBef>
              <a:spcAft>
                <a:spcPts val="0"/>
              </a:spcAft>
              <a:buNone/>
            </a:pPr>
            <a:r>
              <a:rPr lang="en-US" sz="1200" i="1">
                <a:solidFill>
                  <a:srgbClr val="7F7F7F"/>
                </a:solidFill>
              </a:rPr>
              <a:t>Wenn sich der Kapselriss bis in die Peripherie ausdehnt, welches Erscheinungsbild zeigt die Linse?</a:t>
            </a:r>
            <a:endParaRPr>
              <a:solidFill>
                <a:srgbClr val="7F7F7F"/>
              </a:solidFill>
            </a:endParaRPr>
          </a:p>
          <a:p>
            <a:pPr marL="0" marR="0" lvl="0" indent="0" algn="l" rtl="0">
              <a:spcBef>
                <a:spcPts val="0"/>
              </a:spcBef>
              <a:spcAft>
                <a:spcPts val="0"/>
              </a:spcAft>
              <a:buNone/>
            </a:pPr>
            <a:r>
              <a:rPr lang="en-US" sz="1200">
                <a:solidFill>
                  <a:srgbClr val="7F7F7F"/>
                </a:solidFill>
              </a:rPr>
              <a:t>Zur Erinnerung: Aufgrund des fehlenden bzw. aufgehobenen Rotreflexes wird in all diesen Fällen </a:t>
            </a:r>
            <a:r>
              <a:rPr lang="en-US" sz="1200" b="1">
                <a:solidFill>
                  <a:srgbClr val="7F7F7F"/>
                </a:solidFill>
              </a:rPr>
              <a:t>Trypanblau</a:t>
            </a:r>
            <a:r>
              <a:rPr lang="en-US" sz="1200">
                <a:solidFill>
                  <a:srgbClr val="7F7F7F"/>
                </a:solidFill>
              </a:rPr>
              <a:t> zur Anfärbung der vorderen Linsenkapsel eingesetzt. Nachdem sich der Kapselriss bis in die Peripherie ausgedehnt hat, sieht der Operateur einen </a:t>
            </a:r>
            <a:r>
              <a:rPr lang="en-US" sz="1200" b="1">
                <a:solidFill>
                  <a:schemeClr val="lt1"/>
                </a:solidFill>
              </a:rPr>
              <a:t>weißen Streifen</a:t>
            </a:r>
            <a:r>
              <a:rPr lang="en-US" sz="1200">
                <a:solidFill>
                  <a:schemeClr val="dk1"/>
                </a:solidFill>
              </a:rPr>
              <a:t> </a:t>
            </a:r>
            <a:r>
              <a:rPr lang="en-US" sz="1200">
                <a:solidFill>
                  <a:srgbClr val="7F7F7F"/>
                </a:solidFill>
              </a:rPr>
              <a:t>(die Katarakt) zwischen</a:t>
            </a:r>
            <a:r>
              <a:rPr lang="en-US" sz="1200">
                <a:solidFill>
                  <a:schemeClr val="dk1"/>
                </a:solidFill>
              </a:rPr>
              <a:t> </a:t>
            </a:r>
            <a:r>
              <a:rPr lang="en-US" sz="1200" b="1">
                <a:solidFill>
                  <a:srgbClr val="0000FF"/>
                </a:solidFill>
              </a:rPr>
              <a:t>zwei blauen Arealen </a:t>
            </a:r>
            <a:r>
              <a:rPr lang="en-US" sz="1200">
                <a:solidFill>
                  <a:srgbClr val="7F7F7F"/>
                </a:solidFill>
              </a:rPr>
              <a:t>(der intakten, mit Trypanblau angefärbten Linsenkapsel).</a:t>
            </a:r>
            <a:endParaRPr>
              <a:solidFill>
                <a:srgbClr val="7F7F7F"/>
              </a:solidFill>
            </a:endParaRPr>
          </a:p>
        </p:txBody>
      </p:sp>
      <p:sp>
        <p:nvSpPr>
          <p:cNvPr id="1137" name="Google Shape;1137;g3f6b88809e0_0_52"/>
          <p:cNvSpPr/>
          <p:nvPr/>
        </p:nvSpPr>
        <p:spPr>
          <a:xfrm>
            <a:off x="2226367" y="3723993"/>
            <a:ext cx="6386700" cy="5100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39" name="Google Shape;1139;g3f6b88809e0_0_52"/>
          <p:cNvSpPr/>
          <p:nvPr/>
        </p:nvSpPr>
        <p:spPr>
          <a:xfrm rot="-5400000">
            <a:off x="-1301111" y="2844573"/>
            <a:ext cx="3445500" cy="700500"/>
          </a:xfrm>
          <a:prstGeom prst="curvedDownArrow">
            <a:avLst>
              <a:gd name="adj1" fmla="val 25000"/>
              <a:gd name="adj2" fmla="val 59533"/>
              <a:gd name="adj3" fmla="val 25000"/>
            </a:avLst>
          </a:prstGeom>
          <a:solidFill>
            <a:srgbClr val="FFFF00"/>
          </a:solidFill>
          <a:ln w="25400" cap="flat" cmpd="sng">
            <a:solidFill>
              <a:srgbClr val="0000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pic>
        <p:nvPicPr>
          <p:cNvPr id="1140" name="Google Shape;1140;g3f6b88809e0_0_52"/>
          <p:cNvPicPr preferRelativeResize="0"/>
          <p:nvPr/>
        </p:nvPicPr>
        <p:blipFill rotWithShape="1">
          <a:blip r:embed="rId3">
            <a:alphaModFix/>
          </a:blip>
          <a:srcRect/>
          <a:stretch/>
        </p:blipFill>
        <p:spPr>
          <a:xfrm>
            <a:off x="795021" y="701844"/>
            <a:ext cx="3353737" cy="2543530"/>
          </a:xfrm>
          <a:prstGeom prst="rect">
            <a:avLst/>
          </a:prstGeom>
          <a:noFill/>
          <a:ln>
            <a:noFill/>
          </a:ln>
        </p:spPr>
      </p:pic>
      <p:sp>
        <p:nvSpPr>
          <p:cNvPr id="1144" name="Google Shape;1144;g3f6b88809e0_0_52"/>
          <p:cNvSpPr/>
          <p:nvPr/>
        </p:nvSpPr>
        <p:spPr>
          <a:xfrm>
            <a:off x="691438" y="4779175"/>
            <a:ext cx="1813200" cy="379800"/>
          </a:xfrm>
          <a:prstGeom prst="ellipse">
            <a:avLst/>
          </a:prstGeom>
          <a:noFill/>
          <a:ln w="25400" cap="flat" cmpd="sng">
            <a:solidFill>
              <a:srgbClr val="0000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45" name="Google Shape;1145;g3f6b88809e0_0_52"/>
          <p:cNvSpPr/>
          <p:nvPr/>
        </p:nvSpPr>
        <p:spPr>
          <a:xfrm>
            <a:off x="4483218" y="4574675"/>
            <a:ext cx="1404600" cy="379800"/>
          </a:xfrm>
          <a:prstGeom prst="ellipse">
            <a:avLst/>
          </a:prstGeom>
          <a:no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1146" name="Google Shape;1146;g3f6b88809e0_0_52"/>
          <p:cNvCxnSpPr/>
          <p:nvPr/>
        </p:nvCxnSpPr>
        <p:spPr>
          <a:xfrm flipH="1">
            <a:off x="2239030" y="4016953"/>
            <a:ext cx="994500" cy="817800"/>
          </a:xfrm>
          <a:prstGeom prst="straightConnector1">
            <a:avLst/>
          </a:prstGeom>
          <a:noFill/>
          <a:ln w="25400" cap="flat" cmpd="sng">
            <a:solidFill>
              <a:schemeClr val="dk1"/>
            </a:solidFill>
            <a:prstDash val="solid"/>
            <a:round/>
            <a:headEnd type="none" w="sm" len="sm"/>
            <a:tailEnd type="triangle" w="med" len="med"/>
          </a:ln>
        </p:spPr>
      </p:cxnSp>
      <p:cxnSp>
        <p:nvCxnSpPr>
          <p:cNvPr id="1147" name="Google Shape;1147;g3f6b88809e0_0_52"/>
          <p:cNvCxnSpPr/>
          <p:nvPr/>
        </p:nvCxnSpPr>
        <p:spPr>
          <a:xfrm>
            <a:off x="3233530" y="4016953"/>
            <a:ext cx="1455300" cy="613200"/>
          </a:xfrm>
          <a:prstGeom prst="straightConnector1">
            <a:avLst/>
          </a:prstGeom>
          <a:noFill/>
          <a:ln w="25400" cap="flat" cmpd="sng">
            <a:solidFill>
              <a:schemeClr val="dk1"/>
            </a:solidFill>
            <a:prstDash val="solid"/>
            <a:round/>
            <a:headEnd type="none" w="sm" len="sm"/>
            <a:tailEnd type="triangle" w="med" len="med"/>
          </a:ln>
        </p:spPr>
      </p:cxnSp>
      <p:sp>
        <p:nvSpPr>
          <p:cNvPr id="1148" name="Google Shape;1148;g3f6b88809e0_0_52"/>
          <p:cNvSpPr txBox="1"/>
          <p:nvPr/>
        </p:nvSpPr>
        <p:spPr>
          <a:xfrm>
            <a:off x="1003405" y="3432178"/>
            <a:ext cx="6893100" cy="579900"/>
          </a:xfrm>
          <a:prstGeom prst="rect">
            <a:avLst/>
          </a:prstGeom>
          <a:solidFill>
            <a:srgbClr val="334C4C"/>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lt1"/>
                </a:solidFill>
                <a:latin typeface="Arial"/>
                <a:ea typeface="Arial"/>
                <a:cs typeface="Arial"/>
                <a:sym typeface="Arial"/>
              </a:rPr>
              <a:t>Dieses Erscheinungsbild hat zu einem einprägsamen Namen für diesen Befund geführt. Wie lautet dieser?</a:t>
            </a:r>
            <a:endParaRPr/>
          </a:p>
          <a:p>
            <a:pPr marL="0" lvl="0" indent="0" algn="l" rtl="0">
              <a:spcBef>
                <a:spcPts val="0"/>
              </a:spcBef>
              <a:spcAft>
                <a:spcPts val="0"/>
              </a:spcAft>
              <a:buClr>
                <a:schemeClr val="dk1"/>
              </a:buClr>
              <a:buFont typeface="Arial"/>
              <a:buNone/>
            </a:pPr>
            <a:r>
              <a:rPr lang="en-US" sz="1200">
                <a:solidFill>
                  <a:schemeClr val="lt1"/>
                </a:solidFill>
              </a:rPr>
              <a:t>Er ist als </a:t>
            </a:r>
            <a:r>
              <a:rPr lang="en-US" sz="1200" b="1">
                <a:solidFill>
                  <a:srgbClr val="00B0F0"/>
                </a:solidFill>
              </a:rPr>
              <a:t>„argentinisches </a:t>
            </a:r>
            <a:r>
              <a:rPr lang="en-US" sz="1200" b="1">
                <a:solidFill>
                  <a:schemeClr val="lt1"/>
                </a:solidFill>
              </a:rPr>
              <a:t>Flaggenzeichen“ </a:t>
            </a:r>
            <a:r>
              <a:rPr lang="en-US" sz="1200">
                <a:solidFill>
                  <a:schemeClr val="lt1"/>
                </a:solidFill>
              </a:rPr>
              <a:t>bekannt.</a:t>
            </a:r>
            <a:endParaRPr/>
          </a:p>
        </p:txBody>
      </p:sp>
      <p:pic>
        <p:nvPicPr>
          <p:cNvPr id="1149" name="Google Shape;1149;g3f6b88809e0_0_52"/>
          <p:cNvPicPr preferRelativeResize="0"/>
          <p:nvPr/>
        </p:nvPicPr>
        <p:blipFill rotWithShape="1">
          <a:blip r:embed="rId4">
            <a:alphaModFix/>
          </a:blip>
          <a:srcRect/>
          <a:stretch/>
        </p:blipFill>
        <p:spPr>
          <a:xfrm>
            <a:off x="4316068" y="777656"/>
            <a:ext cx="3809999" cy="2381249"/>
          </a:xfrm>
          <a:prstGeom prst="rect">
            <a:avLst/>
          </a:prstGeom>
          <a:noFill/>
          <a:ln>
            <a:noFill/>
          </a:ln>
        </p:spPr>
      </p:pic>
      <p:sp>
        <p:nvSpPr>
          <p:cNvPr id="2" name="Google Shape;933;p79">
            <a:extLst>
              <a:ext uri="{FF2B5EF4-FFF2-40B4-BE49-F238E27FC236}">
                <a16:creationId xmlns:a16="http://schemas.microsoft.com/office/drawing/2014/main" id="{0C79E24E-DEE3-F609-EE9F-D21BEB420DBD}"/>
              </a:ext>
            </a:extLst>
          </p:cNvPr>
          <p:cNvSpPr/>
          <p:nvPr/>
        </p:nvSpPr>
        <p:spPr>
          <a:xfrm>
            <a:off x="2472129" y="5641106"/>
            <a:ext cx="2661300" cy="6462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 name="Google Shape;850;p74">
            <a:extLst>
              <a:ext uri="{FF2B5EF4-FFF2-40B4-BE49-F238E27FC236}">
                <a16:creationId xmlns:a16="http://schemas.microsoft.com/office/drawing/2014/main" id="{BDAFF4DC-F002-0B37-8997-E1E7EE515259}"/>
              </a:ext>
            </a:extLst>
          </p:cNvPr>
          <p:cNvSpPr txBox="1"/>
          <p:nvPr/>
        </p:nvSpPr>
        <p:spPr>
          <a:xfrm>
            <a:off x="252547" y="5347787"/>
            <a:ext cx="8481900" cy="672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u="sng" dirty="0" err="1">
                <a:solidFill>
                  <a:srgbClr val="BFBFBF"/>
                </a:solidFill>
                <a:latin typeface="Arial"/>
                <a:ea typeface="Arial"/>
                <a:cs typeface="Arial"/>
                <a:sym typeface="Arial"/>
              </a:rPr>
              <a:t>Beachten</a:t>
            </a:r>
            <a:r>
              <a:rPr lang="en-US" sz="1200" i="1" u="sng" dirty="0">
                <a:solidFill>
                  <a:srgbClr val="BFBFBF"/>
                </a:solidFill>
                <a:latin typeface="Arial"/>
                <a:ea typeface="Arial"/>
                <a:cs typeface="Arial"/>
                <a:sym typeface="Arial"/>
              </a:rPr>
              <a:t> Sie die </a:t>
            </a:r>
            <a:r>
              <a:rPr lang="en-US" sz="1200" i="1" u="sng" dirty="0" err="1">
                <a:solidFill>
                  <a:srgbClr val="BFBFBF"/>
                </a:solidFill>
                <a:latin typeface="Arial"/>
                <a:ea typeface="Arial"/>
                <a:cs typeface="Arial"/>
                <a:sym typeface="Arial"/>
              </a:rPr>
              <a:t>Stadien</a:t>
            </a:r>
            <a:r>
              <a:rPr lang="en-US" sz="1200" i="1" u="sng" dirty="0">
                <a:solidFill>
                  <a:srgbClr val="BFBFBF"/>
                </a:solidFill>
                <a:latin typeface="Arial"/>
                <a:ea typeface="Arial"/>
                <a:cs typeface="Arial"/>
                <a:sym typeface="Arial"/>
              </a:rPr>
              <a:t>:</a:t>
            </a:r>
            <a:endParaRPr dirty="0"/>
          </a:p>
          <a:p>
            <a:pPr marL="0" marR="0" lvl="0" indent="0" algn="l" rtl="0">
              <a:spcBef>
                <a:spcPts val="0"/>
              </a:spcBef>
              <a:spcAft>
                <a:spcPts val="0"/>
              </a:spcAft>
              <a:buNone/>
            </a:pPr>
            <a:endParaRPr sz="1800" i="1" u="sng" dirty="0">
              <a:solidFill>
                <a:schemeClr val="dk1"/>
              </a:solidFill>
              <a:latin typeface="Arial"/>
              <a:ea typeface="Arial"/>
              <a:cs typeface="Arial"/>
              <a:sym typeface="Arial"/>
            </a:endParaRPr>
          </a:p>
          <a:p>
            <a:pPr marL="0" marR="0" lvl="0" indent="0" algn="l" rtl="0">
              <a:spcBef>
                <a:spcPts val="0"/>
              </a:spcBef>
              <a:spcAft>
                <a:spcPts val="0"/>
              </a:spcAft>
              <a:buNone/>
            </a:pPr>
            <a:r>
              <a:rPr lang="en-US" sz="1200" dirty="0">
                <a:solidFill>
                  <a:srgbClr val="0000FF"/>
                </a:solidFill>
              </a:rPr>
              <a:t>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dirty="0" err="1">
                <a:solidFill>
                  <a:srgbClr val="0000FF"/>
                </a:solidFill>
              </a:rPr>
              <a:t>I</a:t>
            </a:r>
            <a:r>
              <a:rPr lang="en-US" sz="1200" dirty="0" err="1">
                <a:solidFill>
                  <a:srgbClr val="0000FF"/>
                </a:solidFill>
                <a:latin typeface="Arial"/>
                <a:ea typeface="Arial"/>
                <a:cs typeface="Arial"/>
                <a:sym typeface="Arial"/>
              </a:rPr>
              <a:t>ntumeszente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dirty="0">
                <a:solidFill>
                  <a:srgbClr val="0000FF"/>
                </a:solidFill>
              </a:rPr>
              <a:t>H</a:t>
            </a:r>
            <a:r>
              <a:rPr lang="en-US" sz="1200" dirty="0">
                <a:solidFill>
                  <a:srgbClr val="0000FF"/>
                </a:solidFill>
                <a:latin typeface="Arial"/>
                <a:ea typeface="Arial"/>
                <a:cs typeface="Arial"/>
                <a:sym typeface="Arial"/>
              </a:rPr>
              <a:t>yper</a:t>
            </a:r>
            <a:r>
              <a:rPr lang="en-US" sz="1200" dirty="0">
                <a:solidFill>
                  <a:srgbClr val="0000FF"/>
                </a:solidFill>
              </a:rPr>
              <a:t>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endParaRPr dirty="0"/>
          </a:p>
        </p:txBody>
      </p:sp>
      <p:sp>
        <p:nvSpPr>
          <p:cNvPr id="4" name="Google Shape;851;p74">
            <a:extLst>
              <a:ext uri="{FF2B5EF4-FFF2-40B4-BE49-F238E27FC236}">
                <a16:creationId xmlns:a16="http://schemas.microsoft.com/office/drawing/2014/main" id="{CDE334EE-B6AE-9D7C-49F7-1ADF0EBD8807}"/>
              </a:ext>
            </a:extLst>
          </p:cNvPr>
          <p:cNvSpPr/>
          <p:nvPr/>
        </p:nvSpPr>
        <p:spPr>
          <a:xfrm>
            <a:off x="1930165" y="5781638"/>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 name="Google Shape;852;p74">
            <a:extLst>
              <a:ext uri="{FF2B5EF4-FFF2-40B4-BE49-F238E27FC236}">
                <a16:creationId xmlns:a16="http://schemas.microsoft.com/office/drawing/2014/main" id="{D4651EA6-506C-A973-6558-CE9B5FDAC85F}"/>
              </a:ext>
            </a:extLst>
          </p:cNvPr>
          <p:cNvSpPr/>
          <p:nvPr/>
        </p:nvSpPr>
        <p:spPr>
          <a:xfrm>
            <a:off x="5387641" y="5775988"/>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9"/>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220" name="Google Shape;220;p9"/>
          <p:cNvSpPr txBox="1">
            <a:spLocks noGrp="1"/>
          </p:cNvSpPr>
          <p:nvPr>
            <p:ph type="body" idx="1"/>
          </p:nvPr>
        </p:nvSpPr>
        <p:spPr>
          <a:xfrm>
            <a:off x="380999" y="1010424"/>
            <a:ext cx="8550965" cy="5496394"/>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a:solidFill>
                  <a:srgbClr val="BFBFBF"/>
                </a:solidFill>
              </a:rPr>
              <a:t>Die einzige Form, die im </a:t>
            </a:r>
            <a:r>
              <a:rPr lang="en-US" sz="1200" i="1">
                <a:solidFill>
                  <a:srgbClr val="BFBFBF"/>
                </a:solidFill>
              </a:rPr>
              <a:t>Gla</a:t>
            </a:r>
            <a:r>
              <a:rPr lang="en-US" sz="1200">
                <a:solidFill>
                  <a:srgbClr val="BFBFBF"/>
                </a:solidFill>
              </a:rPr>
              <a:t>ukom-Lehrbuch als „selten“ beschrieben wird: phakoantigenes Glaukom</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Pathogenese durch eine entzündliche Reaktion auf in die Vorderkammer gelangte Linsenproteine:</a:t>
            </a:r>
            <a:br>
              <a:rPr lang="en-US" sz="1200">
                <a:solidFill>
                  <a:srgbClr val="BFBFBF"/>
                </a:solidFill>
              </a:rPr>
            </a:br>
            <a:r>
              <a:rPr lang="en-US" sz="1200">
                <a:solidFill>
                  <a:srgbClr val="BFBFBF"/>
                </a:solidFill>
              </a:rPr>
              <a:t>phakoantigenes Glaukom; phakolytisches Glaukom</a:t>
            </a:r>
            <a:endParaRPr sz="2200">
              <a:solidFill>
                <a:srgbClr val="BFBFBF"/>
              </a:solidFill>
            </a:endParaRPr>
          </a:p>
          <a:p>
            <a:pPr marL="342900" lvl="0" indent="-342900" algn="l" rtl="0">
              <a:spcBef>
                <a:spcPts val="240"/>
              </a:spcBef>
              <a:spcAft>
                <a:spcPts val="0"/>
              </a:spcAft>
              <a:buSzPts val="840"/>
              <a:buChar char="●"/>
            </a:pPr>
            <a:r>
              <a:rPr lang="en-US" sz="1200">
                <a:solidFill>
                  <a:srgbClr val="BFBFBF"/>
                </a:solidFill>
              </a:rPr>
              <a:t>IgG-Antikörper-vermittelte Immunreaktion: phakoantigenes Glaukom</a:t>
            </a:r>
            <a:endParaRPr sz="2200">
              <a:solidFill>
                <a:srgbClr val="BFBFBF"/>
              </a:solidFill>
            </a:endParaRPr>
          </a:p>
          <a:p>
            <a:pPr marL="342900" lvl="0" indent="-342900" algn="l" rtl="0">
              <a:spcBef>
                <a:spcPts val="240"/>
              </a:spcBef>
              <a:spcAft>
                <a:spcPts val="0"/>
              </a:spcAft>
              <a:buSzPts val="840"/>
              <a:buChar char="●"/>
            </a:pPr>
            <a:r>
              <a:rPr lang="en-US" sz="1200" b="1"/>
              <a:t>Das Trabekelmaschenwerk (TM) ist durch Makrophagen verlegt/verstopft</a:t>
            </a:r>
            <a:r>
              <a:rPr lang="en-US" sz="1200">
                <a:solidFill>
                  <a:srgbClr val="BFBFBF"/>
                </a:solidFill>
              </a:rPr>
              <a:t>: phakolytisches Glaukom</a:t>
            </a:r>
            <a:endParaRPr sz="2200">
              <a:solidFill>
                <a:srgbClr val="BFBFBF"/>
              </a:solidFill>
            </a:endParaRPr>
          </a:p>
        </p:txBody>
      </p:sp>
      <p:sp>
        <p:nvSpPr>
          <p:cNvPr id="221" name="Google Shape;221;p9"/>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222" name="Google Shape;222;p9"/>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9</a:t>
            </a:fld>
            <a:endParaRPr sz="1000" b="0" i="0" u="none" strike="noStrike" cap="none">
              <a:solidFill>
                <a:srgbClr val="000000"/>
              </a:solidFill>
              <a:latin typeface="Arial"/>
              <a:ea typeface="Arial"/>
              <a:cs typeface="Arial"/>
              <a:sym typeface="Arial"/>
            </a:endParaRPr>
          </a:p>
        </p:txBody>
      </p:sp>
      <p:sp>
        <p:nvSpPr>
          <p:cNvPr id="223" name="Google Shape;223;p9"/>
          <p:cNvSpPr txBox="1"/>
          <p:nvPr/>
        </p:nvSpPr>
        <p:spPr>
          <a:xfrm>
            <a:off x="738804" y="3416082"/>
            <a:ext cx="62286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b="0" i="1" u="none" strike="noStrike" cap="none">
                <a:solidFill>
                  <a:srgbClr val="0000FF"/>
                </a:solidFill>
                <a:latin typeface="Arial"/>
                <a:ea typeface="Arial"/>
                <a:cs typeface="Arial"/>
                <a:sym typeface="Arial"/>
              </a:rPr>
              <a:t>„TM verstopft mit Makrophagen“ trifft auch auf eine andere Form des sekundären O</a:t>
            </a:r>
            <a:r>
              <a:rPr lang="en-US" sz="1200" i="1">
                <a:solidFill>
                  <a:srgbClr val="0000FF"/>
                </a:solidFill>
              </a:rPr>
              <a:t>W</a:t>
            </a:r>
            <a:r>
              <a:rPr lang="en-US" sz="1200" b="0" i="1" u="none" strike="noStrike" cap="none">
                <a:solidFill>
                  <a:srgbClr val="0000FF"/>
                </a:solidFill>
                <a:latin typeface="Arial"/>
                <a:ea typeface="Arial"/>
                <a:cs typeface="Arial"/>
                <a:sym typeface="Arial"/>
              </a:rPr>
              <a:t>G zu – welche?</a:t>
            </a:r>
            <a:endParaRPr sz="1600">
              <a:solidFill>
                <a:srgbClr val="0000FF"/>
              </a:solidFill>
              <a:latin typeface="Arial"/>
              <a:ea typeface="Arial"/>
              <a:cs typeface="Arial"/>
              <a:sym typeface="Arial"/>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1153"/>
        <p:cNvGrpSpPr/>
        <p:nvPr/>
      </p:nvGrpSpPr>
      <p:grpSpPr>
        <a:xfrm>
          <a:off x="0" y="0"/>
          <a:ext cx="0" cy="0"/>
          <a:chOff x="0" y="0"/>
          <a:chExt cx="0" cy="0"/>
        </a:xfrm>
      </p:grpSpPr>
      <p:sp>
        <p:nvSpPr>
          <p:cNvPr id="1154" name="Google Shape;1154;p90"/>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a:t>
            </a:r>
            <a:r>
              <a:rPr lang="en-US" sz="1200" b="1">
                <a:solidFill>
                  <a:srgbClr val="BFBFBF"/>
                </a:solidFill>
              </a:rPr>
              <a:t>maturer/hypermaturer</a:t>
            </a:r>
            <a:r>
              <a:rPr lang="en-US" sz="1200">
                <a:solidFill>
                  <a:srgbClr val="BFBFBF"/>
                </a:solidFill>
              </a:rPr>
              <a:t> </a:t>
            </a:r>
            <a:r>
              <a:rPr lang="en-US" sz="1200" b="1">
                <a:solidFill>
                  <a:srgbClr val="BFBFBF"/>
                </a:solidFill>
              </a:rPr>
              <a:t>Katarakt</a:t>
            </a:r>
            <a:r>
              <a:rPr lang="en-US" sz="1200">
                <a:solidFill>
                  <a:srgbClr val="BFBFBF"/>
                </a:solidFill>
              </a:rPr>
              <a:t>: phakolytisches Glaukom</a:t>
            </a:r>
            <a:endParaRPr sz="1200">
              <a:solidFill>
                <a:srgbClr val="BFBFBF"/>
              </a:solidFill>
            </a:endParaRPr>
          </a:p>
        </p:txBody>
      </p:sp>
      <p:sp>
        <p:nvSpPr>
          <p:cNvPr id="1155" name="Google Shape;1155;p90"/>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156" name="Google Shape;1156;p9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90</a:t>
            </a:fld>
            <a:endParaRPr sz="1000" b="0" i="0" u="none" strike="noStrike" cap="none">
              <a:solidFill>
                <a:srgbClr val="000000"/>
              </a:solidFill>
              <a:latin typeface="Arial"/>
              <a:ea typeface="Arial"/>
              <a:cs typeface="Arial"/>
              <a:sym typeface="Arial"/>
            </a:endParaRPr>
          </a:p>
        </p:txBody>
      </p:sp>
      <p:sp>
        <p:nvSpPr>
          <p:cNvPr id="1158" name="Google Shape;1158;p90"/>
          <p:cNvSpPr txBox="1"/>
          <p:nvPr/>
        </p:nvSpPr>
        <p:spPr>
          <a:xfrm>
            <a:off x="1247361" y="3299791"/>
            <a:ext cx="6914000" cy="206210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BFBFBF"/>
                </a:solidFill>
                <a:latin typeface="Arial"/>
                <a:ea typeface="Arial"/>
                <a:cs typeface="Arial"/>
                <a:sym typeface="Arial"/>
              </a:rPr>
              <a:t>Was ist eine </a:t>
            </a:r>
            <a:r>
              <a:rPr lang="en-US" sz="1200" b="1">
                <a:solidFill>
                  <a:srgbClr val="BFBFBF"/>
                </a:solidFill>
                <a:latin typeface="Arial"/>
                <a:ea typeface="Arial"/>
                <a:cs typeface="Arial"/>
                <a:sym typeface="Arial"/>
              </a:rPr>
              <a:t>reife Katarakt</a:t>
            </a:r>
            <a:r>
              <a:rPr lang="en-US" sz="1200" i="1">
                <a:solidFill>
                  <a:srgbClr val="BFBFBF"/>
                </a:solidFill>
                <a:latin typeface="Arial"/>
                <a:ea typeface="Arial"/>
                <a:cs typeface="Arial"/>
                <a:sym typeface="Arial"/>
              </a:rPr>
              <a:t>?</a:t>
            </a:r>
            <a:endParaRPr/>
          </a:p>
          <a:p>
            <a:pPr marL="0" marR="0" lvl="0" indent="0" algn="l" rtl="0">
              <a:spcBef>
                <a:spcPts val="0"/>
              </a:spcBef>
              <a:spcAft>
                <a:spcPts val="0"/>
              </a:spcAft>
              <a:buNone/>
            </a:pPr>
            <a:r>
              <a:rPr lang="en-US" sz="1200">
                <a:solidFill>
                  <a:srgbClr val="BFBFBF"/>
                </a:solidFill>
                <a:latin typeface="Arial"/>
                <a:ea typeface="Arial"/>
                <a:cs typeface="Arial"/>
                <a:sym typeface="Arial"/>
              </a:rPr>
              <a:t>Ein  kortikaler  Katarakt, der so weit fortgeschritten ist, dass er die gesamte Linsenkortex  betrifft</a:t>
            </a:r>
            <a:endParaRPr/>
          </a:p>
          <a:p>
            <a:pPr marL="0" marR="0" lvl="0" indent="0" algn="l" rtl="0">
              <a:spcBef>
                <a:spcPts val="0"/>
              </a:spcBef>
              <a:spcAft>
                <a:spcPts val="0"/>
              </a:spcAft>
              <a:buNone/>
            </a:pPr>
            <a:endParaRPr sz="1600">
              <a:solidFill>
                <a:srgbClr val="BFBFBF"/>
              </a:solidFill>
              <a:latin typeface="Arial"/>
              <a:ea typeface="Arial"/>
              <a:cs typeface="Arial"/>
              <a:sym typeface="Arial"/>
            </a:endParaRPr>
          </a:p>
          <a:p>
            <a:pPr marL="0" marR="0" lvl="0" indent="0" algn="l" rtl="0">
              <a:spcBef>
                <a:spcPts val="0"/>
              </a:spcBef>
              <a:spcAft>
                <a:spcPts val="0"/>
              </a:spcAft>
              <a:buNone/>
            </a:pPr>
            <a:r>
              <a:rPr lang="en-US" sz="1200" i="1">
                <a:solidFill>
                  <a:srgbClr val="BFBFBF"/>
                </a:solidFill>
                <a:latin typeface="Arial"/>
                <a:ea typeface="Arial"/>
                <a:cs typeface="Arial"/>
                <a:sym typeface="Arial"/>
              </a:rPr>
              <a:t>Was ist eine </a:t>
            </a:r>
            <a:r>
              <a:rPr lang="en-US" sz="1200">
                <a:solidFill>
                  <a:srgbClr val="BFBFBF"/>
                </a:solidFill>
                <a:latin typeface="Arial"/>
                <a:ea typeface="Arial"/>
                <a:cs typeface="Arial"/>
                <a:sym typeface="Arial"/>
              </a:rPr>
              <a:t>hyperreife Katarakt</a:t>
            </a:r>
            <a:r>
              <a:rPr lang="en-US" sz="1200" i="1">
                <a:solidFill>
                  <a:srgbClr val="BFBFBF"/>
                </a:solidFill>
                <a:latin typeface="Arial"/>
                <a:ea typeface="Arial"/>
                <a:cs typeface="Arial"/>
                <a:sym typeface="Arial"/>
              </a:rPr>
              <a:t>?</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Reife Katarakte können </a:t>
            </a:r>
            <a:r>
              <a:rPr lang="en-US" sz="1200" b="1">
                <a:solidFill>
                  <a:srgbClr val="0000FF"/>
                </a:solidFill>
                <a:latin typeface="Arial"/>
                <a:ea typeface="Arial"/>
                <a:cs typeface="Arial"/>
                <a:sym typeface="Arial"/>
              </a:rPr>
              <a:t>Wasser aufnehmen </a:t>
            </a:r>
            <a:r>
              <a:rPr lang="en-US" sz="1200">
                <a:solidFill>
                  <a:srgbClr val="0000FF"/>
                </a:solidFill>
                <a:latin typeface="Arial"/>
                <a:ea typeface="Arial"/>
                <a:cs typeface="Arial"/>
                <a:sym typeface="Arial"/>
              </a:rPr>
              <a:t>und sich so in einen </a:t>
            </a:r>
            <a:r>
              <a:rPr lang="en-US" sz="1200" b="1" i="1">
                <a:solidFill>
                  <a:srgbClr val="0000FF"/>
                </a:solidFill>
                <a:latin typeface="Arial"/>
                <a:ea typeface="Arial"/>
                <a:cs typeface="Arial"/>
                <a:sym typeface="Arial"/>
              </a:rPr>
              <a:t>intumeszenten kortikalen Katarakt </a:t>
            </a:r>
            <a:r>
              <a:rPr lang="en-US" sz="1200">
                <a:solidFill>
                  <a:srgbClr val="0000FF"/>
                </a:solidFill>
                <a:latin typeface="Arial"/>
                <a:ea typeface="Arial"/>
                <a:cs typeface="Arial"/>
                <a:sym typeface="Arial"/>
              </a:rPr>
              <a:t>verwandeln</a:t>
            </a:r>
            <a:r>
              <a:rPr lang="en-US" sz="1200">
                <a:solidFill>
                  <a:srgbClr val="BFBFBF"/>
                </a:solidFill>
                <a:latin typeface="Arial"/>
                <a:ea typeface="Arial"/>
                <a:cs typeface="Arial"/>
                <a:sym typeface="Arial"/>
              </a:rPr>
              <a:t>. Ein </a:t>
            </a:r>
            <a:r>
              <a:rPr lang="en-US" sz="1200" b="1" i="1">
                <a:solidFill>
                  <a:srgbClr val="BFBFBF"/>
                </a:solidFill>
                <a:latin typeface="Arial"/>
                <a:ea typeface="Arial"/>
                <a:cs typeface="Arial"/>
                <a:sym typeface="Arial"/>
              </a:rPr>
              <a:t>hyperreifer Katarakt </a:t>
            </a:r>
            <a:r>
              <a:rPr lang="en-US" sz="1200">
                <a:solidFill>
                  <a:srgbClr val="BFBFBF"/>
                </a:solidFill>
                <a:latin typeface="Arial"/>
                <a:ea typeface="Arial"/>
                <a:cs typeface="Arial"/>
                <a:sym typeface="Arial"/>
              </a:rPr>
              <a:t>entsteht, wenn ein intumeszenter Katarakt beginnt, Wasser und denaturierte Proteine durch seine intakte vordere Kapsel abzusondern. </a:t>
            </a:r>
            <a:endParaRPr/>
          </a:p>
        </p:txBody>
      </p:sp>
      <p:sp>
        <p:nvSpPr>
          <p:cNvPr id="1160" name="Google Shape;1160;p90"/>
          <p:cNvSpPr txBox="1">
            <a:spLocks noGrp="1"/>
          </p:cNvSpPr>
          <p:nvPr>
            <p:ph type="title"/>
          </p:nvPr>
        </p:nvSpPr>
        <p:spPr>
          <a:xfrm>
            <a:off x="457200" y="122250"/>
            <a:ext cx="500100" cy="639900"/>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F</a:t>
            </a:r>
            <a:endParaRPr dirty="0"/>
          </a:p>
        </p:txBody>
      </p:sp>
      <p:sp>
        <p:nvSpPr>
          <p:cNvPr id="1162" name="Google Shape;1162;p90"/>
          <p:cNvSpPr txBox="1"/>
          <p:nvPr/>
        </p:nvSpPr>
        <p:spPr>
          <a:xfrm>
            <a:off x="302451" y="3419643"/>
            <a:ext cx="8539200" cy="17496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F7F7F"/>
                </a:solidFill>
              </a:rPr>
              <a:t>Alle drei Formen stellen in einem frühen, entscheidenden Schritt der Kataraktoperation eine besondere Herausforderung dar. Um welchen Operationsschritt handelt es sich, und worin besteht die Herausforderung?</a:t>
            </a:r>
            <a:endParaRPr>
              <a:solidFill>
                <a:srgbClr val="7F7F7F"/>
              </a:solidFill>
            </a:endParaRPr>
          </a:p>
          <a:p>
            <a:pPr marL="0" lvl="0" indent="0" algn="l" rtl="0">
              <a:spcBef>
                <a:spcPts val="0"/>
              </a:spcBef>
              <a:spcAft>
                <a:spcPts val="0"/>
              </a:spcAft>
              <a:buClr>
                <a:schemeClr val="dk1"/>
              </a:buClr>
              <a:buFont typeface="Arial"/>
              <a:buNone/>
            </a:pPr>
            <a:r>
              <a:rPr lang="en-US" sz="1200">
                <a:solidFill>
                  <a:srgbClr val="7F7F7F"/>
                </a:solidFill>
              </a:rPr>
              <a:t>Bei allen drei Stadien ist der Rotreflex vollständig aufgehoben. Da die meisten Kataraktchirurgen diesen jedoch zur Darstellung der vorderen Linsenkapsel während der Kapsulorhexis nutzen, kann dieser Operationsschritt nicht in konventioneller Weise durchgeführt werden.</a:t>
            </a:r>
            <a:endParaRPr sz="1200" i="1">
              <a:solidFill>
                <a:srgbClr val="7F7F7F"/>
              </a:solidFill>
            </a:endParaRPr>
          </a:p>
          <a:p>
            <a:pPr marL="0" lvl="0" indent="0" algn="l" rtl="0">
              <a:spcBef>
                <a:spcPts val="0"/>
              </a:spcBef>
              <a:spcAft>
                <a:spcPts val="0"/>
              </a:spcAft>
              <a:buClr>
                <a:schemeClr val="dk1"/>
              </a:buClr>
              <a:buFont typeface="Arial"/>
              <a:buNone/>
            </a:pPr>
            <a:endParaRPr sz="1600" i="1">
              <a:solidFill>
                <a:srgbClr val="7F7F7F"/>
              </a:solidFill>
            </a:endParaRPr>
          </a:p>
          <a:p>
            <a:pPr marL="0" lvl="0" indent="0" algn="l" rtl="0">
              <a:spcBef>
                <a:spcPts val="0"/>
              </a:spcBef>
              <a:spcAft>
                <a:spcPts val="0"/>
              </a:spcAft>
              <a:buClr>
                <a:schemeClr val="dk1"/>
              </a:buClr>
              <a:buFont typeface="Arial"/>
              <a:buNone/>
            </a:pPr>
            <a:r>
              <a:rPr lang="en-US" sz="1200" i="1">
                <a:solidFill>
                  <a:srgbClr val="7F7F7F"/>
                </a:solidFill>
              </a:rPr>
              <a:t>Welche Maßnahme ergreifen die meisten Operateure, um die Durchführung der Kapsulorhexis in diesen Fällen zu erleichtern?</a:t>
            </a:r>
            <a:endParaRPr sz="1200" i="1">
              <a:solidFill>
                <a:srgbClr val="7F7F7F"/>
              </a:solidFill>
            </a:endParaRPr>
          </a:p>
          <a:p>
            <a:pPr marL="0" lvl="0" indent="0" algn="l" rtl="0">
              <a:spcBef>
                <a:spcPts val="0"/>
              </a:spcBef>
              <a:spcAft>
                <a:spcPts val="0"/>
              </a:spcAft>
              <a:buClr>
                <a:schemeClr val="dk1"/>
              </a:buClr>
              <a:buFont typeface="Arial"/>
              <a:buNone/>
            </a:pPr>
            <a:r>
              <a:rPr lang="en-US" sz="1200">
                <a:solidFill>
                  <a:srgbClr val="7F7F7F"/>
                </a:solidFill>
              </a:rPr>
              <a:t>Sie färben die vordere Linsenkapsel mit Trypanblau.</a:t>
            </a:r>
            <a:endParaRPr sz="1200" i="1">
              <a:solidFill>
                <a:srgbClr val="7F7F7F"/>
              </a:solidFill>
            </a:endParaRPr>
          </a:p>
        </p:txBody>
      </p:sp>
      <p:sp>
        <p:nvSpPr>
          <p:cNvPr id="1163" name="Google Shape;1163;p90"/>
          <p:cNvSpPr txBox="1"/>
          <p:nvPr/>
        </p:nvSpPr>
        <p:spPr>
          <a:xfrm>
            <a:off x="795129" y="2690144"/>
            <a:ext cx="7553739" cy="2062103"/>
          </a:xfrm>
          <a:prstGeom prst="rect">
            <a:avLst/>
          </a:prstGeom>
          <a:solidFill>
            <a:srgbClr val="0070C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595959"/>
                </a:solidFill>
                <a:latin typeface="Arial"/>
                <a:ea typeface="Arial"/>
                <a:cs typeface="Arial"/>
                <a:sym typeface="Arial"/>
              </a:rPr>
              <a:t>Lassen Sie uns einen Moment näher auf </a:t>
            </a:r>
            <a:r>
              <a:rPr lang="en-US" sz="1200">
                <a:solidFill>
                  <a:srgbClr val="595959"/>
                </a:solidFill>
                <a:latin typeface="Arial"/>
                <a:ea typeface="Arial"/>
                <a:cs typeface="Arial"/>
                <a:sym typeface="Arial"/>
              </a:rPr>
              <a:t>intumeszente Katarakte </a:t>
            </a:r>
            <a:r>
              <a:rPr lang="en-US" sz="1200" i="1">
                <a:solidFill>
                  <a:srgbClr val="595959"/>
                </a:solidFill>
                <a:latin typeface="Arial"/>
                <a:ea typeface="Arial"/>
                <a:cs typeface="Arial"/>
                <a:sym typeface="Arial"/>
              </a:rPr>
              <a:t>eingehen. Was bedeutet </a:t>
            </a:r>
            <a:r>
              <a:rPr lang="en-US" sz="1200">
                <a:solidFill>
                  <a:srgbClr val="595959"/>
                </a:solidFill>
                <a:latin typeface="Arial"/>
                <a:ea typeface="Arial"/>
                <a:cs typeface="Arial"/>
                <a:sym typeface="Arial"/>
              </a:rPr>
              <a:t>„intumeszent“</a:t>
            </a:r>
            <a:r>
              <a:rPr lang="en-US" sz="1200" i="1">
                <a:solidFill>
                  <a:srgbClr val="595959"/>
                </a:solidFill>
                <a:latin typeface="Arial"/>
                <a:ea typeface="Arial"/>
                <a:cs typeface="Arial"/>
                <a:sym typeface="Arial"/>
              </a:rPr>
              <a:t> in diesem Zusammenhang?</a:t>
            </a:r>
            <a:endParaRPr/>
          </a:p>
          <a:p>
            <a:pPr marL="0" marR="0" lvl="0" indent="0" algn="l" rtl="0">
              <a:spcBef>
                <a:spcPts val="0"/>
              </a:spcBef>
              <a:spcAft>
                <a:spcPts val="0"/>
              </a:spcAft>
              <a:buNone/>
            </a:pPr>
            <a:r>
              <a:rPr lang="en-US" sz="1200">
                <a:solidFill>
                  <a:srgbClr val="595959"/>
                </a:solidFill>
                <a:latin typeface="Arial"/>
                <a:ea typeface="Arial"/>
                <a:cs typeface="Arial"/>
                <a:sym typeface="Arial"/>
              </a:rPr>
              <a:t>Es bedeutet „geschwollen“. Wie bereits vor einigen Folien erwähnt, ist der Vorgang, der eine </a:t>
            </a:r>
            <a:r>
              <a:rPr lang="en-US" sz="1200" i="1">
                <a:solidFill>
                  <a:srgbClr val="595959"/>
                </a:solidFill>
                <a:latin typeface="Arial"/>
                <a:ea typeface="Arial"/>
                <a:cs typeface="Arial"/>
                <a:sym typeface="Arial"/>
              </a:rPr>
              <a:t>reife </a:t>
            </a:r>
            <a:r>
              <a:rPr lang="en-US" sz="1200">
                <a:solidFill>
                  <a:srgbClr val="595959"/>
                </a:solidFill>
                <a:latin typeface="Arial"/>
                <a:ea typeface="Arial"/>
                <a:cs typeface="Arial"/>
                <a:sym typeface="Arial"/>
              </a:rPr>
              <a:t>Katarakt in eine </a:t>
            </a:r>
            <a:r>
              <a:rPr lang="en-US" sz="1200" i="1">
                <a:solidFill>
                  <a:srgbClr val="595959"/>
                </a:solidFill>
                <a:latin typeface="Arial"/>
                <a:ea typeface="Arial"/>
                <a:cs typeface="Arial"/>
                <a:sym typeface="Arial"/>
              </a:rPr>
              <a:t>intumeszente </a:t>
            </a:r>
            <a:r>
              <a:rPr lang="en-US" sz="1200">
                <a:solidFill>
                  <a:srgbClr val="595959"/>
                </a:solidFill>
                <a:latin typeface="Arial"/>
                <a:ea typeface="Arial"/>
                <a:cs typeface="Arial"/>
                <a:sym typeface="Arial"/>
              </a:rPr>
              <a:t>Katarakt verwandelt, die Wasseraufnahme, und diese Wasseraufnahme führt zu einer Schwellung der Linse.</a:t>
            </a:r>
            <a:endParaRPr/>
          </a:p>
          <a:p>
            <a:pPr marL="0" marR="0" lvl="0" indent="0" algn="l" rtl="0">
              <a:spcBef>
                <a:spcPts val="0"/>
              </a:spcBef>
              <a:spcAft>
                <a:spcPts val="0"/>
              </a:spcAft>
              <a:buNone/>
            </a:pPr>
            <a:endParaRPr sz="1600">
              <a:solidFill>
                <a:srgbClr val="595959"/>
              </a:solidFill>
              <a:latin typeface="Arial"/>
              <a:ea typeface="Arial"/>
              <a:cs typeface="Arial"/>
              <a:sym typeface="Arial"/>
            </a:endParaRPr>
          </a:p>
          <a:p>
            <a:pPr marL="0" marR="0" lvl="0" indent="0" algn="l" rtl="0">
              <a:spcBef>
                <a:spcPts val="0"/>
              </a:spcBef>
              <a:spcAft>
                <a:spcPts val="0"/>
              </a:spcAft>
              <a:buNone/>
            </a:pPr>
            <a:r>
              <a:rPr lang="en-US" sz="1200" i="1">
                <a:solidFill>
                  <a:srgbClr val="595959"/>
                </a:solidFill>
                <a:latin typeface="Arial"/>
                <a:ea typeface="Arial"/>
                <a:cs typeface="Arial"/>
                <a:sym typeface="Arial"/>
              </a:rPr>
              <a:t>Welchen Einfluss hat die Schwellung auf die innere Dynamik der Linse?</a:t>
            </a:r>
            <a:endParaRPr/>
          </a:p>
          <a:p>
            <a:pPr marL="0" marR="0" lvl="0" indent="0" algn="l" rtl="0">
              <a:spcBef>
                <a:spcPts val="0"/>
              </a:spcBef>
              <a:spcAft>
                <a:spcPts val="0"/>
              </a:spcAft>
              <a:buNone/>
            </a:pPr>
            <a:r>
              <a:rPr lang="en-US" sz="1200">
                <a:solidFill>
                  <a:srgbClr val="595959"/>
                </a:solidFill>
                <a:latin typeface="Arial"/>
                <a:ea typeface="Arial"/>
                <a:cs typeface="Arial"/>
                <a:sym typeface="Arial"/>
              </a:rPr>
              <a:t>Dies </a:t>
            </a:r>
            <a:r>
              <a:rPr lang="en-US" sz="1200" b="1">
                <a:solidFill>
                  <a:srgbClr val="595959"/>
                </a:solidFill>
                <a:latin typeface="Arial"/>
                <a:ea typeface="Arial"/>
                <a:cs typeface="Arial"/>
                <a:sym typeface="Arial"/>
              </a:rPr>
              <a:t>erhöht den Druck innerhalb der Linse</a:t>
            </a:r>
            <a:endParaRPr/>
          </a:p>
        </p:txBody>
      </p:sp>
      <p:sp>
        <p:nvSpPr>
          <p:cNvPr id="1164" name="Google Shape;1164;p90"/>
          <p:cNvSpPr/>
          <p:nvPr/>
        </p:nvSpPr>
        <p:spPr>
          <a:xfrm>
            <a:off x="835716" y="4185712"/>
            <a:ext cx="4173606" cy="745408"/>
          </a:xfrm>
          <a:prstGeom prst="ellipse">
            <a:avLst/>
          </a:prstGeom>
          <a:noFill/>
          <a:ln w="25400" cap="flat" cmpd="sng">
            <a:solidFill>
              <a:srgbClr val="59595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65" name="Google Shape;1165;p90"/>
          <p:cNvSpPr txBox="1"/>
          <p:nvPr/>
        </p:nvSpPr>
        <p:spPr>
          <a:xfrm>
            <a:off x="130865" y="3179939"/>
            <a:ext cx="8177400" cy="949200"/>
          </a:xfrm>
          <a:prstGeom prst="rect">
            <a:avLst/>
          </a:prstGeom>
          <a:solidFill>
            <a:srgbClr val="FFCCF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A5A5A5"/>
                </a:solidFill>
              </a:rPr>
              <a:t>Als wäre die Aufhebung des Rotreflexes nicht bereits problematisch genug, stellt der erhöhte intralentikuläre Druck bei einer intumeszenten Katarakt eine zusätzliche Herausforderung während der Kapsulorhexis dar – worin besteht diese?</a:t>
            </a:r>
            <a:endParaRPr>
              <a:solidFill>
                <a:srgbClr val="A5A5A5"/>
              </a:solidFill>
            </a:endParaRPr>
          </a:p>
          <a:p>
            <a:pPr marL="0" lvl="0" indent="0" algn="l" rtl="0">
              <a:spcBef>
                <a:spcPts val="0"/>
              </a:spcBef>
              <a:spcAft>
                <a:spcPts val="0"/>
              </a:spcAft>
              <a:buClr>
                <a:schemeClr val="dk1"/>
              </a:buClr>
              <a:buFont typeface="Arial"/>
              <a:buNone/>
            </a:pPr>
            <a:r>
              <a:rPr lang="en-US" sz="1200">
                <a:solidFill>
                  <a:srgbClr val="A5A5A5"/>
                </a:solidFill>
              </a:rPr>
              <a:t>Wenn der Operateur die initiale Eröffnung der Linsenkapsel (Kapselrhexis) anlegt, kann der erhöhte intralentikuläre Druck bei einer intumeszenten Katarakt dazu führen, dass sich der</a:t>
            </a:r>
            <a:r>
              <a:rPr lang="en-US" sz="1200">
                <a:solidFill>
                  <a:srgbClr val="0000FF"/>
                </a:solidFill>
              </a:rPr>
              <a:t> </a:t>
            </a:r>
            <a:r>
              <a:rPr lang="en-US" sz="1200" b="1">
                <a:solidFill>
                  <a:srgbClr val="0000FF"/>
                </a:solidFill>
              </a:rPr>
              <a:t>Kapselriss plötzlich und unkontrolliert bis in die Peripherie ausdehnt.</a:t>
            </a:r>
            <a:endParaRPr sz="1200" i="1">
              <a:solidFill>
                <a:srgbClr val="A5A5A5"/>
              </a:solidFill>
            </a:endParaRPr>
          </a:p>
        </p:txBody>
      </p:sp>
      <p:sp>
        <p:nvSpPr>
          <p:cNvPr id="1166" name="Google Shape;1166;p90"/>
          <p:cNvSpPr txBox="1"/>
          <p:nvPr/>
        </p:nvSpPr>
        <p:spPr>
          <a:xfrm>
            <a:off x="772100" y="4180212"/>
            <a:ext cx="6914100" cy="949200"/>
          </a:xfrm>
          <a:prstGeom prst="rect">
            <a:avLst/>
          </a:prstGeom>
          <a:solidFill>
            <a:srgbClr val="33CC33"/>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F7F7F"/>
                </a:solidFill>
              </a:rPr>
              <a:t>Wenn sich der Kapselriss bis in die Peripherie ausdehnt, welches Erscheinungsbild zeigt die Linse?</a:t>
            </a:r>
            <a:endParaRPr>
              <a:solidFill>
                <a:srgbClr val="7F7F7F"/>
              </a:solidFill>
            </a:endParaRPr>
          </a:p>
          <a:p>
            <a:pPr marL="0" lvl="0" indent="0" algn="l" rtl="0">
              <a:spcBef>
                <a:spcPts val="0"/>
              </a:spcBef>
              <a:spcAft>
                <a:spcPts val="0"/>
              </a:spcAft>
              <a:buClr>
                <a:schemeClr val="dk1"/>
              </a:buClr>
              <a:buFont typeface="Arial"/>
              <a:buNone/>
            </a:pPr>
            <a:r>
              <a:rPr lang="en-US" sz="1200">
                <a:solidFill>
                  <a:srgbClr val="7F7F7F"/>
                </a:solidFill>
              </a:rPr>
              <a:t>Zur Erinnerung: Aufgrund des fehlenden bzw. aufgehobenen Rotreflexes wird in all diesen Fällen </a:t>
            </a:r>
            <a:r>
              <a:rPr lang="en-US" sz="1200" b="1">
                <a:solidFill>
                  <a:srgbClr val="7F7F7F"/>
                </a:solidFill>
              </a:rPr>
              <a:t>Trypanblau</a:t>
            </a:r>
            <a:r>
              <a:rPr lang="en-US" sz="1200">
                <a:solidFill>
                  <a:srgbClr val="7F7F7F"/>
                </a:solidFill>
              </a:rPr>
              <a:t> zur Anfärbung der vorderen Linsenkapsel eingesetzt. Nachdem sich der Kapselriss bis in die Peripherie ausgedehnt hat, sieht der Operateur einen </a:t>
            </a:r>
            <a:r>
              <a:rPr lang="en-US" sz="1200" b="1">
                <a:solidFill>
                  <a:srgbClr val="7F7F7F"/>
                </a:solidFill>
              </a:rPr>
              <a:t>weißen Streifen</a:t>
            </a:r>
            <a:r>
              <a:rPr lang="en-US" sz="1200">
                <a:solidFill>
                  <a:srgbClr val="7F7F7F"/>
                </a:solidFill>
              </a:rPr>
              <a:t> (die Katarakt) zwischen </a:t>
            </a:r>
            <a:r>
              <a:rPr lang="en-US" sz="1200" b="1">
                <a:solidFill>
                  <a:srgbClr val="7F7F7F"/>
                </a:solidFill>
              </a:rPr>
              <a:t>zwei blauen Arealen </a:t>
            </a:r>
            <a:r>
              <a:rPr lang="en-US" sz="1200">
                <a:solidFill>
                  <a:srgbClr val="7F7F7F"/>
                </a:solidFill>
              </a:rPr>
              <a:t>(der intakten, mit Trypanblau angefärbten Linsenkapsel).</a:t>
            </a:r>
            <a:endParaRPr sz="1200" i="1">
              <a:solidFill>
                <a:srgbClr val="7F7F7F"/>
              </a:solidFill>
            </a:endParaRPr>
          </a:p>
        </p:txBody>
      </p:sp>
      <p:sp>
        <p:nvSpPr>
          <p:cNvPr id="1168" name="Google Shape;1168;p90"/>
          <p:cNvSpPr txBox="1"/>
          <p:nvPr/>
        </p:nvSpPr>
        <p:spPr>
          <a:xfrm>
            <a:off x="207065" y="2462050"/>
            <a:ext cx="8556000" cy="949200"/>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Was kann der Chirurg bei einer intumeszenten Katarakt tun, um die Wahrscheinlichkeit eines „argentinischen Flaggen“-Befundes zu minimieren?</a:t>
            </a:r>
            <a:endParaRPr/>
          </a:p>
          <a:p>
            <a:pPr marL="0" marR="0" lvl="0" indent="0" algn="l" rtl="0">
              <a:spcBef>
                <a:spcPts val="0"/>
              </a:spcBef>
              <a:spcAft>
                <a:spcPts val="0"/>
              </a:spcAft>
              <a:buNone/>
            </a:pPr>
            <a:r>
              <a:rPr lang="en-US" sz="1200">
                <a:solidFill>
                  <a:srgbClr val="FFFF00"/>
                </a:solidFill>
                <a:latin typeface="Arial"/>
                <a:ea typeface="Arial"/>
                <a:cs typeface="Arial"/>
                <a:sym typeface="Arial"/>
              </a:rPr>
              <a:t>--Dem Überdruck innerhalb der Linse entgegenwirken, indem die Vorderkammer mit einem hochviskosen OVD gefüllt wird </a:t>
            </a:r>
            <a:endParaRPr/>
          </a:p>
          <a:p>
            <a:pPr marL="0" marR="0" lvl="0" indent="0" algn="l" rtl="0">
              <a:spcBef>
                <a:spcPts val="0"/>
              </a:spcBef>
              <a:spcAft>
                <a:spcPts val="0"/>
              </a:spcAft>
              <a:buNone/>
            </a:pPr>
            <a:r>
              <a:rPr lang="en-US" sz="1200">
                <a:solidFill>
                  <a:srgbClr val="FFFF00"/>
                </a:solidFill>
                <a:latin typeface="Arial"/>
                <a:ea typeface="Arial"/>
                <a:cs typeface="Arial"/>
                <a:sym typeface="Arial"/>
              </a:rPr>
              <a:t>– Den intralentikulären Druck senken, indem unmittelbar nach dem Anlegen des ersten Risses kortikales Material abgesaugt wird</a:t>
            </a:r>
            <a:endParaRPr/>
          </a:p>
        </p:txBody>
      </p:sp>
      <p:sp>
        <p:nvSpPr>
          <p:cNvPr id="2" name="Google Shape;933;p79">
            <a:extLst>
              <a:ext uri="{FF2B5EF4-FFF2-40B4-BE49-F238E27FC236}">
                <a16:creationId xmlns:a16="http://schemas.microsoft.com/office/drawing/2014/main" id="{C4F0E8A5-F370-4161-F88B-59391FB2E62D}"/>
              </a:ext>
            </a:extLst>
          </p:cNvPr>
          <p:cNvSpPr/>
          <p:nvPr/>
        </p:nvSpPr>
        <p:spPr>
          <a:xfrm>
            <a:off x="2472129" y="5641106"/>
            <a:ext cx="2661300" cy="6462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 name="Google Shape;850;p74">
            <a:extLst>
              <a:ext uri="{FF2B5EF4-FFF2-40B4-BE49-F238E27FC236}">
                <a16:creationId xmlns:a16="http://schemas.microsoft.com/office/drawing/2014/main" id="{A2090903-13D9-6B70-8E63-D0581B4908DB}"/>
              </a:ext>
            </a:extLst>
          </p:cNvPr>
          <p:cNvSpPr txBox="1"/>
          <p:nvPr/>
        </p:nvSpPr>
        <p:spPr>
          <a:xfrm>
            <a:off x="252547" y="5347787"/>
            <a:ext cx="8481900" cy="672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u="sng" dirty="0" err="1">
                <a:solidFill>
                  <a:srgbClr val="BFBFBF"/>
                </a:solidFill>
                <a:latin typeface="Arial"/>
                <a:ea typeface="Arial"/>
                <a:cs typeface="Arial"/>
                <a:sym typeface="Arial"/>
              </a:rPr>
              <a:t>Beachten</a:t>
            </a:r>
            <a:r>
              <a:rPr lang="en-US" sz="1200" i="1" u="sng" dirty="0">
                <a:solidFill>
                  <a:srgbClr val="BFBFBF"/>
                </a:solidFill>
                <a:latin typeface="Arial"/>
                <a:ea typeface="Arial"/>
                <a:cs typeface="Arial"/>
                <a:sym typeface="Arial"/>
              </a:rPr>
              <a:t> Sie die </a:t>
            </a:r>
            <a:r>
              <a:rPr lang="en-US" sz="1200" i="1" u="sng" dirty="0" err="1">
                <a:solidFill>
                  <a:srgbClr val="BFBFBF"/>
                </a:solidFill>
                <a:latin typeface="Arial"/>
                <a:ea typeface="Arial"/>
                <a:cs typeface="Arial"/>
                <a:sym typeface="Arial"/>
              </a:rPr>
              <a:t>Stadien</a:t>
            </a:r>
            <a:r>
              <a:rPr lang="en-US" sz="1200" i="1" u="sng" dirty="0">
                <a:solidFill>
                  <a:srgbClr val="BFBFBF"/>
                </a:solidFill>
                <a:latin typeface="Arial"/>
                <a:ea typeface="Arial"/>
                <a:cs typeface="Arial"/>
                <a:sym typeface="Arial"/>
              </a:rPr>
              <a:t>:</a:t>
            </a:r>
            <a:endParaRPr dirty="0"/>
          </a:p>
          <a:p>
            <a:pPr marL="0" marR="0" lvl="0" indent="0" algn="l" rtl="0">
              <a:spcBef>
                <a:spcPts val="0"/>
              </a:spcBef>
              <a:spcAft>
                <a:spcPts val="0"/>
              </a:spcAft>
              <a:buNone/>
            </a:pPr>
            <a:endParaRPr sz="1800" i="1" u="sng" dirty="0">
              <a:solidFill>
                <a:schemeClr val="dk1"/>
              </a:solidFill>
              <a:latin typeface="Arial"/>
              <a:ea typeface="Arial"/>
              <a:cs typeface="Arial"/>
              <a:sym typeface="Arial"/>
            </a:endParaRPr>
          </a:p>
          <a:p>
            <a:pPr marL="0" marR="0" lvl="0" indent="0" algn="l" rtl="0">
              <a:spcBef>
                <a:spcPts val="0"/>
              </a:spcBef>
              <a:spcAft>
                <a:spcPts val="0"/>
              </a:spcAft>
              <a:buNone/>
            </a:pPr>
            <a:r>
              <a:rPr lang="en-US" sz="1200" dirty="0">
                <a:solidFill>
                  <a:srgbClr val="0000FF"/>
                </a:solidFill>
              </a:rPr>
              <a:t>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dirty="0" err="1">
                <a:solidFill>
                  <a:srgbClr val="0000FF"/>
                </a:solidFill>
              </a:rPr>
              <a:t>I</a:t>
            </a:r>
            <a:r>
              <a:rPr lang="en-US" sz="1200" dirty="0" err="1">
                <a:solidFill>
                  <a:srgbClr val="0000FF"/>
                </a:solidFill>
                <a:latin typeface="Arial"/>
                <a:ea typeface="Arial"/>
                <a:cs typeface="Arial"/>
                <a:sym typeface="Arial"/>
              </a:rPr>
              <a:t>ntumeszente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dirty="0">
                <a:solidFill>
                  <a:srgbClr val="0000FF"/>
                </a:solidFill>
              </a:rPr>
              <a:t>H</a:t>
            </a:r>
            <a:r>
              <a:rPr lang="en-US" sz="1200" dirty="0">
                <a:solidFill>
                  <a:srgbClr val="0000FF"/>
                </a:solidFill>
                <a:latin typeface="Arial"/>
                <a:ea typeface="Arial"/>
                <a:cs typeface="Arial"/>
                <a:sym typeface="Arial"/>
              </a:rPr>
              <a:t>yper</a:t>
            </a:r>
            <a:r>
              <a:rPr lang="en-US" sz="1200" dirty="0">
                <a:solidFill>
                  <a:srgbClr val="0000FF"/>
                </a:solidFill>
              </a:rPr>
              <a:t>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endParaRPr dirty="0"/>
          </a:p>
        </p:txBody>
      </p:sp>
      <p:sp>
        <p:nvSpPr>
          <p:cNvPr id="4" name="Google Shape;851;p74">
            <a:extLst>
              <a:ext uri="{FF2B5EF4-FFF2-40B4-BE49-F238E27FC236}">
                <a16:creationId xmlns:a16="http://schemas.microsoft.com/office/drawing/2014/main" id="{73CE5CEF-9EF1-6A7F-05B9-169FB454CD09}"/>
              </a:ext>
            </a:extLst>
          </p:cNvPr>
          <p:cNvSpPr/>
          <p:nvPr/>
        </p:nvSpPr>
        <p:spPr>
          <a:xfrm>
            <a:off x="1930165" y="5781638"/>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 name="Google Shape;852;p74">
            <a:extLst>
              <a:ext uri="{FF2B5EF4-FFF2-40B4-BE49-F238E27FC236}">
                <a16:creationId xmlns:a16="http://schemas.microsoft.com/office/drawing/2014/main" id="{CFDE34F1-C656-04E9-9551-857E75123D9F}"/>
              </a:ext>
            </a:extLst>
          </p:cNvPr>
          <p:cNvSpPr/>
          <p:nvPr/>
        </p:nvSpPr>
        <p:spPr>
          <a:xfrm>
            <a:off x="5387641" y="5775988"/>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1176"/>
        <p:cNvGrpSpPr/>
        <p:nvPr/>
      </p:nvGrpSpPr>
      <p:grpSpPr>
        <a:xfrm>
          <a:off x="0" y="0"/>
          <a:ext cx="0" cy="0"/>
          <a:chOff x="0" y="0"/>
          <a:chExt cx="0" cy="0"/>
        </a:xfrm>
      </p:grpSpPr>
      <p:sp>
        <p:nvSpPr>
          <p:cNvPr id="1177" name="Google Shape;1177;g3f6b88809e0_0_81"/>
          <p:cNvSpPr txBox="1">
            <a:spLocks noGrp="1"/>
          </p:cNvSpPr>
          <p:nvPr>
            <p:ph type="body" idx="1"/>
          </p:nvPr>
        </p:nvSpPr>
        <p:spPr>
          <a:xfrm>
            <a:off x="381000" y="1010424"/>
            <a:ext cx="8382000" cy="5496300"/>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a:t>
            </a:r>
            <a:r>
              <a:rPr lang="en-US" sz="1200" b="1">
                <a:solidFill>
                  <a:srgbClr val="BFBFBF"/>
                </a:solidFill>
              </a:rPr>
              <a:t>maturer/hypermaturer</a:t>
            </a:r>
            <a:r>
              <a:rPr lang="en-US" sz="1200">
                <a:solidFill>
                  <a:srgbClr val="BFBFBF"/>
                </a:solidFill>
              </a:rPr>
              <a:t> </a:t>
            </a:r>
            <a:r>
              <a:rPr lang="en-US" sz="1200" b="1">
                <a:solidFill>
                  <a:srgbClr val="BFBFBF"/>
                </a:solidFill>
              </a:rPr>
              <a:t>Katarakt</a:t>
            </a:r>
            <a:r>
              <a:rPr lang="en-US" sz="1200">
                <a:solidFill>
                  <a:srgbClr val="BFBFBF"/>
                </a:solidFill>
              </a:rPr>
              <a:t>: phakolytisches Glaukom</a:t>
            </a:r>
            <a:endParaRPr sz="1200">
              <a:solidFill>
                <a:srgbClr val="BFBFBF"/>
              </a:solidFill>
            </a:endParaRPr>
          </a:p>
        </p:txBody>
      </p:sp>
      <p:sp>
        <p:nvSpPr>
          <p:cNvPr id="1178" name="Google Shape;1178;g3f6b88809e0_0_81"/>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179" name="Google Shape;1179;g3f6b88809e0_0_81"/>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91</a:t>
            </a:fld>
            <a:endParaRPr sz="1000" b="0" i="0" u="none" strike="noStrike" cap="none">
              <a:solidFill>
                <a:srgbClr val="000000"/>
              </a:solidFill>
              <a:latin typeface="Arial"/>
              <a:ea typeface="Arial"/>
              <a:cs typeface="Arial"/>
              <a:sym typeface="Arial"/>
            </a:endParaRPr>
          </a:p>
        </p:txBody>
      </p:sp>
      <p:sp>
        <p:nvSpPr>
          <p:cNvPr id="1181" name="Google Shape;1181;g3f6b88809e0_0_81"/>
          <p:cNvSpPr txBox="1"/>
          <p:nvPr/>
        </p:nvSpPr>
        <p:spPr>
          <a:xfrm>
            <a:off x="1247361" y="3299791"/>
            <a:ext cx="6914100" cy="138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BFBFBF"/>
                </a:solidFill>
                <a:latin typeface="Arial"/>
                <a:ea typeface="Arial"/>
                <a:cs typeface="Arial"/>
                <a:sym typeface="Arial"/>
              </a:rPr>
              <a:t>Was ist eine </a:t>
            </a:r>
            <a:r>
              <a:rPr lang="en-US" sz="1200" b="1">
                <a:solidFill>
                  <a:srgbClr val="BFBFBF"/>
                </a:solidFill>
                <a:latin typeface="Arial"/>
                <a:ea typeface="Arial"/>
                <a:cs typeface="Arial"/>
                <a:sym typeface="Arial"/>
              </a:rPr>
              <a:t>reife Katarakt</a:t>
            </a:r>
            <a:r>
              <a:rPr lang="en-US" sz="1200" i="1">
                <a:solidFill>
                  <a:srgbClr val="BFBFBF"/>
                </a:solidFill>
                <a:latin typeface="Arial"/>
                <a:ea typeface="Arial"/>
                <a:cs typeface="Arial"/>
                <a:sym typeface="Arial"/>
              </a:rPr>
              <a:t>?</a:t>
            </a:r>
            <a:endParaRPr/>
          </a:p>
          <a:p>
            <a:pPr marL="0" marR="0" lvl="0" indent="0" algn="l" rtl="0">
              <a:spcBef>
                <a:spcPts val="0"/>
              </a:spcBef>
              <a:spcAft>
                <a:spcPts val="0"/>
              </a:spcAft>
              <a:buNone/>
            </a:pPr>
            <a:r>
              <a:rPr lang="en-US" sz="1200">
                <a:solidFill>
                  <a:srgbClr val="BFBFBF"/>
                </a:solidFill>
                <a:latin typeface="Arial"/>
                <a:ea typeface="Arial"/>
                <a:cs typeface="Arial"/>
                <a:sym typeface="Arial"/>
              </a:rPr>
              <a:t>Ein  kortikaler  Katarakt, der so weit fortgeschritten ist, dass er die gesamte Linsenkortex  betrifft</a:t>
            </a:r>
            <a:endParaRPr/>
          </a:p>
          <a:p>
            <a:pPr marL="0" marR="0" lvl="0" indent="0" algn="l" rtl="0">
              <a:spcBef>
                <a:spcPts val="0"/>
              </a:spcBef>
              <a:spcAft>
                <a:spcPts val="0"/>
              </a:spcAft>
              <a:buNone/>
            </a:pPr>
            <a:endParaRPr sz="1600">
              <a:solidFill>
                <a:srgbClr val="BFBFBF"/>
              </a:solidFill>
              <a:latin typeface="Arial"/>
              <a:ea typeface="Arial"/>
              <a:cs typeface="Arial"/>
              <a:sym typeface="Arial"/>
            </a:endParaRPr>
          </a:p>
          <a:p>
            <a:pPr marL="0" marR="0" lvl="0" indent="0" algn="l" rtl="0">
              <a:spcBef>
                <a:spcPts val="0"/>
              </a:spcBef>
              <a:spcAft>
                <a:spcPts val="0"/>
              </a:spcAft>
              <a:buNone/>
            </a:pPr>
            <a:r>
              <a:rPr lang="en-US" sz="1200" i="1">
                <a:solidFill>
                  <a:srgbClr val="BFBFBF"/>
                </a:solidFill>
                <a:latin typeface="Arial"/>
                <a:ea typeface="Arial"/>
                <a:cs typeface="Arial"/>
                <a:sym typeface="Arial"/>
              </a:rPr>
              <a:t>Was ist eine </a:t>
            </a:r>
            <a:r>
              <a:rPr lang="en-US" sz="1200">
                <a:solidFill>
                  <a:srgbClr val="BFBFBF"/>
                </a:solidFill>
                <a:latin typeface="Arial"/>
                <a:ea typeface="Arial"/>
                <a:cs typeface="Arial"/>
                <a:sym typeface="Arial"/>
              </a:rPr>
              <a:t>hyperreife Katarakt</a:t>
            </a:r>
            <a:r>
              <a:rPr lang="en-US" sz="1200" i="1">
                <a:solidFill>
                  <a:srgbClr val="BFBFBF"/>
                </a:solidFill>
                <a:latin typeface="Arial"/>
                <a:ea typeface="Arial"/>
                <a:cs typeface="Arial"/>
                <a:sym typeface="Arial"/>
              </a:rPr>
              <a:t>?</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Reife Katarakte können </a:t>
            </a:r>
            <a:r>
              <a:rPr lang="en-US" sz="1200" b="1">
                <a:solidFill>
                  <a:srgbClr val="0000FF"/>
                </a:solidFill>
                <a:latin typeface="Arial"/>
                <a:ea typeface="Arial"/>
                <a:cs typeface="Arial"/>
                <a:sym typeface="Arial"/>
              </a:rPr>
              <a:t>Wasser aufnehmen </a:t>
            </a:r>
            <a:r>
              <a:rPr lang="en-US" sz="1200">
                <a:solidFill>
                  <a:srgbClr val="0000FF"/>
                </a:solidFill>
                <a:latin typeface="Arial"/>
                <a:ea typeface="Arial"/>
                <a:cs typeface="Arial"/>
                <a:sym typeface="Arial"/>
              </a:rPr>
              <a:t>und sich so in einen </a:t>
            </a:r>
            <a:r>
              <a:rPr lang="en-US" sz="1200" b="1" i="1">
                <a:solidFill>
                  <a:srgbClr val="0000FF"/>
                </a:solidFill>
                <a:latin typeface="Arial"/>
                <a:ea typeface="Arial"/>
                <a:cs typeface="Arial"/>
                <a:sym typeface="Arial"/>
              </a:rPr>
              <a:t>intumeszenten kortikalen Katarakt </a:t>
            </a:r>
            <a:r>
              <a:rPr lang="en-US" sz="1200">
                <a:solidFill>
                  <a:srgbClr val="0000FF"/>
                </a:solidFill>
                <a:latin typeface="Arial"/>
                <a:ea typeface="Arial"/>
                <a:cs typeface="Arial"/>
                <a:sym typeface="Arial"/>
              </a:rPr>
              <a:t>verwandeln</a:t>
            </a:r>
            <a:r>
              <a:rPr lang="en-US" sz="1200">
                <a:solidFill>
                  <a:srgbClr val="BFBFBF"/>
                </a:solidFill>
                <a:latin typeface="Arial"/>
                <a:ea typeface="Arial"/>
                <a:cs typeface="Arial"/>
                <a:sym typeface="Arial"/>
              </a:rPr>
              <a:t>. Ein </a:t>
            </a:r>
            <a:r>
              <a:rPr lang="en-US" sz="1200" b="1" i="1">
                <a:solidFill>
                  <a:srgbClr val="BFBFBF"/>
                </a:solidFill>
                <a:latin typeface="Arial"/>
                <a:ea typeface="Arial"/>
                <a:cs typeface="Arial"/>
                <a:sym typeface="Arial"/>
              </a:rPr>
              <a:t>hyperreifer Katarakt </a:t>
            </a:r>
            <a:r>
              <a:rPr lang="en-US" sz="1200">
                <a:solidFill>
                  <a:srgbClr val="BFBFBF"/>
                </a:solidFill>
                <a:latin typeface="Arial"/>
                <a:ea typeface="Arial"/>
                <a:cs typeface="Arial"/>
                <a:sym typeface="Arial"/>
              </a:rPr>
              <a:t>entsteht, wenn ein intumeszenter Katarakt beginnt, Wasser und denaturierte Proteine durch seine intakte vordere Kapsel abzusondern. </a:t>
            </a:r>
            <a:endParaRPr/>
          </a:p>
        </p:txBody>
      </p:sp>
      <p:sp>
        <p:nvSpPr>
          <p:cNvPr id="1183" name="Google Shape;1183;g3f6b88809e0_0_81"/>
          <p:cNvSpPr txBox="1">
            <a:spLocks noGrp="1"/>
          </p:cNvSpPr>
          <p:nvPr>
            <p:ph type="title"/>
          </p:nvPr>
        </p:nvSpPr>
        <p:spPr>
          <a:xfrm>
            <a:off x="457200" y="122250"/>
            <a:ext cx="500100" cy="639900"/>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185" name="Google Shape;1185;g3f6b88809e0_0_81"/>
          <p:cNvSpPr txBox="1"/>
          <p:nvPr/>
        </p:nvSpPr>
        <p:spPr>
          <a:xfrm>
            <a:off x="302451" y="3419643"/>
            <a:ext cx="8539200" cy="17496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None/>
            </a:pPr>
            <a:r>
              <a:rPr lang="en-US" sz="1200" i="1">
                <a:solidFill>
                  <a:srgbClr val="7F7F7F"/>
                </a:solidFill>
              </a:rPr>
              <a:t>Alle drei Formen stellen in einem frühen, entscheidenden Schritt der Kataraktoperation eine besondere Herausforderung dar. Um welchen Operationsschritt handelt es sich, und worin besteht die Herausforderung?</a:t>
            </a:r>
            <a:endParaRPr>
              <a:solidFill>
                <a:srgbClr val="7F7F7F"/>
              </a:solidFill>
            </a:endParaRPr>
          </a:p>
          <a:p>
            <a:pPr marL="0" lvl="0" indent="0" algn="l" rtl="0">
              <a:spcBef>
                <a:spcPts val="0"/>
              </a:spcBef>
              <a:spcAft>
                <a:spcPts val="0"/>
              </a:spcAft>
              <a:buNone/>
            </a:pPr>
            <a:r>
              <a:rPr lang="en-US" sz="1200">
                <a:solidFill>
                  <a:srgbClr val="7F7F7F"/>
                </a:solidFill>
              </a:rPr>
              <a:t>Bei allen drei Stadien ist der Rotreflex vollständig aufgehoben. Da die meisten Kataraktchirurgen diesen jedoch zur Darstellung der vorderen Linsenkapsel während der Kapsulorhexis nutzen, kann dieser Operationsschritt nicht in konventioneller Weise durchgeführt werden.</a:t>
            </a:r>
            <a:endParaRPr sz="1200" i="1">
              <a:solidFill>
                <a:srgbClr val="7F7F7F"/>
              </a:solidFill>
            </a:endParaRPr>
          </a:p>
          <a:p>
            <a:pPr marL="0" lvl="0" indent="0" algn="l" rtl="0">
              <a:spcBef>
                <a:spcPts val="0"/>
              </a:spcBef>
              <a:spcAft>
                <a:spcPts val="0"/>
              </a:spcAft>
              <a:buNone/>
            </a:pPr>
            <a:endParaRPr sz="1600" i="1">
              <a:solidFill>
                <a:srgbClr val="7F7F7F"/>
              </a:solidFill>
            </a:endParaRPr>
          </a:p>
          <a:p>
            <a:pPr marL="0" lvl="0" indent="0" algn="l" rtl="0">
              <a:spcBef>
                <a:spcPts val="0"/>
              </a:spcBef>
              <a:spcAft>
                <a:spcPts val="0"/>
              </a:spcAft>
              <a:buNone/>
            </a:pPr>
            <a:r>
              <a:rPr lang="en-US" sz="1200" i="1">
                <a:solidFill>
                  <a:srgbClr val="7F7F7F"/>
                </a:solidFill>
              </a:rPr>
              <a:t>Welche Maßnahme ergreifen die meisten Operateure, um die Durchführung der Kapsulorhexis in diesen Fällen zu erleichtern?</a:t>
            </a:r>
            <a:endParaRPr sz="1200" i="1">
              <a:solidFill>
                <a:srgbClr val="7F7F7F"/>
              </a:solidFill>
            </a:endParaRPr>
          </a:p>
          <a:p>
            <a:pPr marL="0" lvl="0" indent="0" algn="l" rtl="0">
              <a:spcBef>
                <a:spcPts val="0"/>
              </a:spcBef>
              <a:spcAft>
                <a:spcPts val="0"/>
              </a:spcAft>
              <a:buNone/>
            </a:pPr>
            <a:r>
              <a:rPr lang="en-US" sz="1200">
                <a:solidFill>
                  <a:srgbClr val="7F7F7F"/>
                </a:solidFill>
              </a:rPr>
              <a:t>Sie färben die vordere Linsenkapsel mit Trypanblau.</a:t>
            </a:r>
            <a:endParaRPr sz="1200" i="1">
              <a:solidFill>
                <a:srgbClr val="7F7F7F"/>
              </a:solidFill>
            </a:endParaRPr>
          </a:p>
        </p:txBody>
      </p:sp>
      <p:sp>
        <p:nvSpPr>
          <p:cNvPr id="1186" name="Google Shape;1186;g3f6b88809e0_0_81"/>
          <p:cNvSpPr txBox="1"/>
          <p:nvPr/>
        </p:nvSpPr>
        <p:spPr>
          <a:xfrm>
            <a:off x="795129" y="2690144"/>
            <a:ext cx="7553700" cy="1564800"/>
          </a:xfrm>
          <a:prstGeom prst="rect">
            <a:avLst/>
          </a:prstGeom>
          <a:solidFill>
            <a:srgbClr val="0070C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595959"/>
                </a:solidFill>
                <a:latin typeface="Arial"/>
                <a:ea typeface="Arial"/>
                <a:cs typeface="Arial"/>
                <a:sym typeface="Arial"/>
              </a:rPr>
              <a:t>Lassen Sie uns einen Moment näher auf </a:t>
            </a:r>
            <a:r>
              <a:rPr lang="en-US" sz="1200">
                <a:solidFill>
                  <a:srgbClr val="595959"/>
                </a:solidFill>
                <a:latin typeface="Arial"/>
                <a:ea typeface="Arial"/>
                <a:cs typeface="Arial"/>
                <a:sym typeface="Arial"/>
              </a:rPr>
              <a:t>intumeszente Katarakte </a:t>
            </a:r>
            <a:r>
              <a:rPr lang="en-US" sz="1200" i="1">
                <a:solidFill>
                  <a:srgbClr val="595959"/>
                </a:solidFill>
                <a:latin typeface="Arial"/>
                <a:ea typeface="Arial"/>
                <a:cs typeface="Arial"/>
                <a:sym typeface="Arial"/>
              </a:rPr>
              <a:t>eingehen. Was bedeutet </a:t>
            </a:r>
            <a:r>
              <a:rPr lang="en-US" sz="1200">
                <a:solidFill>
                  <a:srgbClr val="595959"/>
                </a:solidFill>
                <a:latin typeface="Arial"/>
                <a:ea typeface="Arial"/>
                <a:cs typeface="Arial"/>
                <a:sym typeface="Arial"/>
              </a:rPr>
              <a:t>„intumeszent“</a:t>
            </a:r>
            <a:r>
              <a:rPr lang="en-US" sz="1200" i="1">
                <a:solidFill>
                  <a:srgbClr val="595959"/>
                </a:solidFill>
                <a:latin typeface="Arial"/>
                <a:ea typeface="Arial"/>
                <a:cs typeface="Arial"/>
                <a:sym typeface="Arial"/>
              </a:rPr>
              <a:t> in diesem Zusammenhang?</a:t>
            </a:r>
            <a:endParaRPr/>
          </a:p>
          <a:p>
            <a:pPr marL="0" marR="0" lvl="0" indent="0" algn="l" rtl="0">
              <a:spcBef>
                <a:spcPts val="0"/>
              </a:spcBef>
              <a:spcAft>
                <a:spcPts val="0"/>
              </a:spcAft>
              <a:buNone/>
            </a:pPr>
            <a:r>
              <a:rPr lang="en-US" sz="1200">
                <a:solidFill>
                  <a:srgbClr val="595959"/>
                </a:solidFill>
                <a:latin typeface="Arial"/>
                <a:ea typeface="Arial"/>
                <a:cs typeface="Arial"/>
                <a:sym typeface="Arial"/>
              </a:rPr>
              <a:t>Es bedeutet „geschwollen“. Wie bereits vor einigen Folien erwähnt, ist der Vorgang, der eine </a:t>
            </a:r>
            <a:r>
              <a:rPr lang="en-US" sz="1200" i="1">
                <a:solidFill>
                  <a:srgbClr val="595959"/>
                </a:solidFill>
                <a:latin typeface="Arial"/>
                <a:ea typeface="Arial"/>
                <a:cs typeface="Arial"/>
                <a:sym typeface="Arial"/>
              </a:rPr>
              <a:t>reife </a:t>
            </a:r>
            <a:r>
              <a:rPr lang="en-US" sz="1200">
                <a:solidFill>
                  <a:srgbClr val="595959"/>
                </a:solidFill>
                <a:latin typeface="Arial"/>
                <a:ea typeface="Arial"/>
                <a:cs typeface="Arial"/>
                <a:sym typeface="Arial"/>
              </a:rPr>
              <a:t>Katarakt in eine </a:t>
            </a:r>
            <a:r>
              <a:rPr lang="en-US" sz="1200" i="1">
                <a:solidFill>
                  <a:srgbClr val="595959"/>
                </a:solidFill>
                <a:latin typeface="Arial"/>
                <a:ea typeface="Arial"/>
                <a:cs typeface="Arial"/>
                <a:sym typeface="Arial"/>
              </a:rPr>
              <a:t>intumeszente </a:t>
            </a:r>
            <a:r>
              <a:rPr lang="en-US" sz="1200">
                <a:solidFill>
                  <a:srgbClr val="595959"/>
                </a:solidFill>
                <a:latin typeface="Arial"/>
                <a:ea typeface="Arial"/>
                <a:cs typeface="Arial"/>
                <a:sym typeface="Arial"/>
              </a:rPr>
              <a:t>Katarakt verwandelt, die Wasseraufnahme, und diese Wasseraufnahme führt zu einer Schwellung der Linse.</a:t>
            </a:r>
            <a:endParaRPr/>
          </a:p>
          <a:p>
            <a:pPr marL="0" marR="0" lvl="0" indent="0" algn="l" rtl="0">
              <a:spcBef>
                <a:spcPts val="0"/>
              </a:spcBef>
              <a:spcAft>
                <a:spcPts val="0"/>
              </a:spcAft>
              <a:buNone/>
            </a:pPr>
            <a:endParaRPr sz="1600">
              <a:solidFill>
                <a:srgbClr val="595959"/>
              </a:solidFill>
              <a:latin typeface="Arial"/>
              <a:ea typeface="Arial"/>
              <a:cs typeface="Arial"/>
              <a:sym typeface="Arial"/>
            </a:endParaRPr>
          </a:p>
          <a:p>
            <a:pPr marL="0" marR="0" lvl="0" indent="0" algn="l" rtl="0">
              <a:spcBef>
                <a:spcPts val="0"/>
              </a:spcBef>
              <a:spcAft>
                <a:spcPts val="0"/>
              </a:spcAft>
              <a:buNone/>
            </a:pPr>
            <a:r>
              <a:rPr lang="en-US" sz="1200" i="1">
                <a:solidFill>
                  <a:srgbClr val="595959"/>
                </a:solidFill>
                <a:latin typeface="Arial"/>
                <a:ea typeface="Arial"/>
                <a:cs typeface="Arial"/>
                <a:sym typeface="Arial"/>
              </a:rPr>
              <a:t>Welchen Einfluss hat die Schwellung auf die innere Dynamik der Linse?</a:t>
            </a:r>
            <a:endParaRPr/>
          </a:p>
          <a:p>
            <a:pPr marL="0" marR="0" lvl="0" indent="0" algn="l" rtl="0">
              <a:spcBef>
                <a:spcPts val="0"/>
              </a:spcBef>
              <a:spcAft>
                <a:spcPts val="0"/>
              </a:spcAft>
              <a:buNone/>
            </a:pPr>
            <a:r>
              <a:rPr lang="en-US" sz="1200">
                <a:solidFill>
                  <a:srgbClr val="595959"/>
                </a:solidFill>
                <a:latin typeface="Arial"/>
                <a:ea typeface="Arial"/>
                <a:cs typeface="Arial"/>
                <a:sym typeface="Arial"/>
              </a:rPr>
              <a:t>Dies </a:t>
            </a:r>
            <a:r>
              <a:rPr lang="en-US" sz="1200" b="1">
                <a:solidFill>
                  <a:srgbClr val="595959"/>
                </a:solidFill>
                <a:latin typeface="Arial"/>
                <a:ea typeface="Arial"/>
                <a:cs typeface="Arial"/>
                <a:sym typeface="Arial"/>
              </a:rPr>
              <a:t>erhöht den Druck innerhalb der Linse</a:t>
            </a:r>
            <a:endParaRPr/>
          </a:p>
        </p:txBody>
      </p:sp>
      <p:sp>
        <p:nvSpPr>
          <p:cNvPr id="1187" name="Google Shape;1187;g3f6b88809e0_0_81"/>
          <p:cNvSpPr/>
          <p:nvPr/>
        </p:nvSpPr>
        <p:spPr>
          <a:xfrm>
            <a:off x="835716" y="4185712"/>
            <a:ext cx="4173600" cy="745500"/>
          </a:xfrm>
          <a:prstGeom prst="ellipse">
            <a:avLst/>
          </a:prstGeom>
          <a:noFill/>
          <a:ln w="25400" cap="flat" cmpd="sng">
            <a:solidFill>
              <a:srgbClr val="59595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88" name="Google Shape;1188;g3f6b88809e0_0_81"/>
          <p:cNvSpPr txBox="1"/>
          <p:nvPr/>
        </p:nvSpPr>
        <p:spPr>
          <a:xfrm>
            <a:off x="130865" y="3179939"/>
            <a:ext cx="8177400" cy="949200"/>
          </a:xfrm>
          <a:prstGeom prst="rect">
            <a:avLst/>
          </a:prstGeom>
          <a:solidFill>
            <a:srgbClr val="FFCCFF"/>
          </a:solidFill>
          <a:ln>
            <a:noFill/>
          </a:ln>
        </p:spPr>
        <p:txBody>
          <a:bodyPr spcFirstLastPara="1" wrap="square" lIns="25400" tIns="12700" rIns="25400" bIns="12700" anchor="t" anchorCtr="0">
            <a:spAutoFit/>
          </a:bodyPr>
          <a:lstStyle/>
          <a:p>
            <a:pPr marL="0" lvl="0" indent="0" algn="l" rtl="0">
              <a:spcBef>
                <a:spcPts val="0"/>
              </a:spcBef>
              <a:spcAft>
                <a:spcPts val="0"/>
              </a:spcAft>
              <a:buNone/>
            </a:pPr>
            <a:r>
              <a:rPr lang="en-US" sz="1200" i="1">
                <a:solidFill>
                  <a:srgbClr val="A5A5A5"/>
                </a:solidFill>
              </a:rPr>
              <a:t>Als wäre die Aufhebung des Rotreflexes nicht bereits problematisch genug, stellt der erhöhte intralentikuläre Druck bei einer intumeszenten Katarakt eine zusätzliche Herausforderung während der Kapsulorhexis dar – worin besteht diese?</a:t>
            </a:r>
            <a:endParaRPr>
              <a:solidFill>
                <a:srgbClr val="A5A5A5"/>
              </a:solidFill>
            </a:endParaRPr>
          </a:p>
          <a:p>
            <a:pPr marL="0" lvl="0" indent="0" algn="l" rtl="0">
              <a:spcBef>
                <a:spcPts val="0"/>
              </a:spcBef>
              <a:spcAft>
                <a:spcPts val="0"/>
              </a:spcAft>
              <a:buNone/>
            </a:pPr>
            <a:r>
              <a:rPr lang="en-US" sz="1200">
                <a:solidFill>
                  <a:srgbClr val="A5A5A5"/>
                </a:solidFill>
              </a:rPr>
              <a:t>Wenn der Operateur die initiale Eröffnung der Linsenkapsel (Kapselrhexis) anlegt, kann der erhöhte intralentikuläre Druck bei einer intumeszenten Katarakt dazu führen, dass sich der</a:t>
            </a:r>
            <a:r>
              <a:rPr lang="en-US" sz="1200">
                <a:solidFill>
                  <a:srgbClr val="0000FF"/>
                </a:solidFill>
              </a:rPr>
              <a:t> </a:t>
            </a:r>
            <a:r>
              <a:rPr lang="en-US" sz="1200" b="1">
                <a:solidFill>
                  <a:srgbClr val="0000FF"/>
                </a:solidFill>
              </a:rPr>
              <a:t>Kapselriss plötzlich und unkontrolliert bis in die Peripherie ausdehnt.</a:t>
            </a:r>
            <a:endParaRPr sz="1200" i="1">
              <a:solidFill>
                <a:srgbClr val="A5A5A5"/>
              </a:solidFill>
            </a:endParaRPr>
          </a:p>
        </p:txBody>
      </p:sp>
      <p:sp>
        <p:nvSpPr>
          <p:cNvPr id="1189" name="Google Shape;1189;g3f6b88809e0_0_81"/>
          <p:cNvSpPr txBox="1"/>
          <p:nvPr/>
        </p:nvSpPr>
        <p:spPr>
          <a:xfrm>
            <a:off x="772100" y="4180212"/>
            <a:ext cx="6914100" cy="949200"/>
          </a:xfrm>
          <a:prstGeom prst="rect">
            <a:avLst/>
          </a:prstGeom>
          <a:solidFill>
            <a:srgbClr val="33CC33"/>
          </a:solidFill>
          <a:ln>
            <a:noFill/>
          </a:ln>
        </p:spPr>
        <p:txBody>
          <a:bodyPr spcFirstLastPara="1" wrap="square" lIns="25400" tIns="12700" rIns="25400" bIns="12700" anchor="t" anchorCtr="0">
            <a:spAutoFit/>
          </a:bodyPr>
          <a:lstStyle/>
          <a:p>
            <a:pPr marL="0" lvl="0" indent="0" algn="l" rtl="0">
              <a:spcBef>
                <a:spcPts val="0"/>
              </a:spcBef>
              <a:spcAft>
                <a:spcPts val="0"/>
              </a:spcAft>
              <a:buNone/>
            </a:pPr>
            <a:r>
              <a:rPr lang="en-US" sz="1200" i="1">
                <a:solidFill>
                  <a:srgbClr val="7F7F7F"/>
                </a:solidFill>
              </a:rPr>
              <a:t>Wenn sich der Kapselriss bis in die Peripherie ausdehnt, welches Erscheinungsbild zeigt die Linse?</a:t>
            </a:r>
            <a:endParaRPr>
              <a:solidFill>
                <a:srgbClr val="7F7F7F"/>
              </a:solidFill>
            </a:endParaRPr>
          </a:p>
          <a:p>
            <a:pPr marL="0" lvl="0" indent="0" algn="l" rtl="0">
              <a:spcBef>
                <a:spcPts val="0"/>
              </a:spcBef>
              <a:spcAft>
                <a:spcPts val="0"/>
              </a:spcAft>
              <a:buNone/>
            </a:pPr>
            <a:r>
              <a:rPr lang="en-US" sz="1200">
                <a:solidFill>
                  <a:srgbClr val="7F7F7F"/>
                </a:solidFill>
              </a:rPr>
              <a:t>Zur Erinnerung: Aufgrund des fehlenden bzw. aufgehobenen Rotreflexes wird in all diesen Fällen </a:t>
            </a:r>
            <a:r>
              <a:rPr lang="en-US" sz="1200" b="1">
                <a:solidFill>
                  <a:srgbClr val="7F7F7F"/>
                </a:solidFill>
              </a:rPr>
              <a:t>Trypanblau</a:t>
            </a:r>
            <a:r>
              <a:rPr lang="en-US" sz="1200">
                <a:solidFill>
                  <a:srgbClr val="7F7F7F"/>
                </a:solidFill>
              </a:rPr>
              <a:t> zur Anfärbung der vorderen Linsenkapsel eingesetzt. Nachdem sich der Kapselriss bis in die Peripherie ausgedehnt hat, sieht der Operateur einen </a:t>
            </a:r>
            <a:r>
              <a:rPr lang="en-US" sz="1200" b="1">
                <a:solidFill>
                  <a:srgbClr val="7F7F7F"/>
                </a:solidFill>
              </a:rPr>
              <a:t>weißen Streifen</a:t>
            </a:r>
            <a:r>
              <a:rPr lang="en-US" sz="1200">
                <a:solidFill>
                  <a:srgbClr val="7F7F7F"/>
                </a:solidFill>
              </a:rPr>
              <a:t> (die Katarakt) zwischen </a:t>
            </a:r>
            <a:r>
              <a:rPr lang="en-US" sz="1200" b="1">
                <a:solidFill>
                  <a:srgbClr val="7F7F7F"/>
                </a:solidFill>
              </a:rPr>
              <a:t>zwei blauen Arealen </a:t>
            </a:r>
            <a:r>
              <a:rPr lang="en-US" sz="1200">
                <a:solidFill>
                  <a:srgbClr val="7F7F7F"/>
                </a:solidFill>
              </a:rPr>
              <a:t>(der intakten, mit Trypanblau angefärbten Linsenkapsel).</a:t>
            </a:r>
            <a:endParaRPr sz="1200" i="1">
              <a:solidFill>
                <a:srgbClr val="7F7F7F"/>
              </a:solidFill>
            </a:endParaRPr>
          </a:p>
        </p:txBody>
      </p:sp>
      <p:sp>
        <p:nvSpPr>
          <p:cNvPr id="1191" name="Google Shape;1191;g3f6b88809e0_0_81"/>
          <p:cNvSpPr txBox="1"/>
          <p:nvPr/>
        </p:nvSpPr>
        <p:spPr>
          <a:xfrm>
            <a:off x="207065" y="2462050"/>
            <a:ext cx="8556000" cy="1134000"/>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Was kann der Chirurg bei einer intumeszenten Katarakt tun, um die Wahrscheinlichkeit eines „argentinischen Flaggen“-Befundes zu minimieren?</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a:t>
            </a:r>
            <a:r>
              <a:rPr lang="en-US" sz="1200">
                <a:solidFill>
                  <a:srgbClr val="0000FF"/>
                </a:solidFill>
              </a:rPr>
              <a:t>Den positiven Druck innerhalb der Linse durch Auffüllen der Vorderkammer mit einem hochviskösen ophthalmologischen Viskoelastikum (OVD) ausgleichen.</a:t>
            </a:r>
            <a:r>
              <a:rPr lang="en-US" sz="1200">
                <a:solidFill>
                  <a:srgbClr val="0000FF"/>
                </a:solidFill>
                <a:latin typeface="Arial"/>
                <a:ea typeface="Arial"/>
                <a:cs typeface="Arial"/>
                <a:sym typeface="Arial"/>
              </a:rPr>
              <a:t> </a:t>
            </a:r>
            <a:endParaRPr>
              <a:solidFill>
                <a:srgbClr val="0000FF"/>
              </a:solidFill>
            </a:endParaRPr>
          </a:p>
          <a:p>
            <a:pPr marL="0" marR="0" lvl="0" indent="0" algn="l" rtl="0">
              <a:spcBef>
                <a:spcPts val="0"/>
              </a:spcBef>
              <a:spcAft>
                <a:spcPts val="0"/>
              </a:spcAft>
              <a:buNone/>
            </a:pPr>
            <a:r>
              <a:rPr lang="en-US" sz="1200">
                <a:solidFill>
                  <a:srgbClr val="0000FF"/>
                </a:solidFill>
              </a:rPr>
              <a:t>–Den intralentikulären Druck reduzieren, indem unmittelbar nach Anlegen der initialen Kapselöffnung kortikales Linsenmaterial aspiriert wird.</a:t>
            </a:r>
            <a:endParaRPr>
              <a:solidFill>
                <a:srgbClr val="0000FF"/>
              </a:solidFill>
            </a:endParaRPr>
          </a:p>
        </p:txBody>
      </p:sp>
      <p:sp>
        <p:nvSpPr>
          <p:cNvPr id="2" name="Google Shape;933;p79">
            <a:extLst>
              <a:ext uri="{FF2B5EF4-FFF2-40B4-BE49-F238E27FC236}">
                <a16:creationId xmlns:a16="http://schemas.microsoft.com/office/drawing/2014/main" id="{F6CE239C-DF64-7CAB-0ABC-B254B0AFE2B7}"/>
              </a:ext>
            </a:extLst>
          </p:cNvPr>
          <p:cNvSpPr/>
          <p:nvPr/>
        </p:nvSpPr>
        <p:spPr>
          <a:xfrm>
            <a:off x="2472129" y="5641106"/>
            <a:ext cx="2661300" cy="6462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 name="Google Shape;850;p74">
            <a:extLst>
              <a:ext uri="{FF2B5EF4-FFF2-40B4-BE49-F238E27FC236}">
                <a16:creationId xmlns:a16="http://schemas.microsoft.com/office/drawing/2014/main" id="{99F0A47C-8FBA-44D2-3DE3-5079E69BB3E2}"/>
              </a:ext>
            </a:extLst>
          </p:cNvPr>
          <p:cNvSpPr txBox="1"/>
          <p:nvPr/>
        </p:nvSpPr>
        <p:spPr>
          <a:xfrm>
            <a:off x="252547" y="5347787"/>
            <a:ext cx="8481900" cy="672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u="sng" dirty="0" err="1">
                <a:solidFill>
                  <a:srgbClr val="BFBFBF"/>
                </a:solidFill>
                <a:latin typeface="Arial"/>
                <a:ea typeface="Arial"/>
                <a:cs typeface="Arial"/>
                <a:sym typeface="Arial"/>
              </a:rPr>
              <a:t>Beachten</a:t>
            </a:r>
            <a:r>
              <a:rPr lang="en-US" sz="1200" i="1" u="sng" dirty="0">
                <a:solidFill>
                  <a:srgbClr val="BFBFBF"/>
                </a:solidFill>
                <a:latin typeface="Arial"/>
                <a:ea typeface="Arial"/>
                <a:cs typeface="Arial"/>
                <a:sym typeface="Arial"/>
              </a:rPr>
              <a:t> Sie die </a:t>
            </a:r>
            <a:r>
              <a:rPr lang="en-US" sz="1200" i="1" u="sng" dirty="0" err="1">
                <a:solidFill>
                  <a:srgbClr val="BFBFBF"/>
                </a:solidFill>
                <a:latin typeface="Arial"/>
                <a:ea typeface="Arial"/>
                <a:cs typeface="Arial"/>
                <a:sym typeface="Arial"/>
              </a:rPr>
              <a:t>Stadien</a:t>
            </a:r>
            <a:r>
              <a:rPr lang="en-US" sz="1200" i="1" u="sng" dirty="0">
                <a:solidFill>
                  <a:srgbClr val="BFBFBF"/>
                </a:solidFill>
                <a:latin typeface="Arial"/>
                <a:ea typeface="Arial"/>
                <a:cs typeface="Arial"/>
                <a:sym typeface="Arial"/>
              </a:rPr>
              <a:t>:</a:t>
            </a:r>
            <a:endParaRPr dirty="0"/>
          </a:p>
          <a:p>
            <a:pPr marL="0" marR="0" lvl="0" indent="0" algn="l" rtl="0">
              <a:spcBef>
                <a:spcPts val="0"/>
              </a:spcBef>
              <a:spcAft>
                <a:spcPts val="0"/>
              </a:spcAft>
              <a:buNone/>
            </a:pPr>
            <a:endParaRPr sz="1800" i="1" u="sng" dirty="0">
              <a:solidFill>
                <a:schemeClr val="dk1"/>
              </a:solidFill>
              <a:latin typeface="Arial"/>
              <a:ea typeface="Arial"/>
              <a:cs typeface="Arial"/>
              <a:sym typeface="Arial"/>
            </a:endParaRPr>
          </a:p>
          <a:p>
            <a:pPr marL="0" marR="0" lvl="0" indent="0" algn="l" rtl="0">
              <a:spcBef>
                <a:spcPts val="0"/>
              </a:spcBef>
              <a:spcAft>
                <a:spcPts val="0"/>
              </a:spcAft>
              <a:buNone/>
            </a:pPr>
            <a:r>
              <a:rPr lang="en-US" sz="1200" dirty="0">
                <a:solidFill>
                  <a:srgbClr val="0000FF"/>
                </a:solidFill>
              </a:rPr>
              <a:t>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dirty="0" err="1">
                <a:solidFill>
                  <a:srgbClr val="0000FF"/>
                </a:solidFill>
              </a:rPr>
              <a:t>I</a:t>
            </a:r>
            <a:r>
              <a:rPr lang="en-US" sz="1200" dirty="0" err="1">
                <a:solidFill>
                  <a:srgbClr val="0000FF"/>
                </a:solidFill>
                <a:latin typeface="Arial"/>
                <a:ea typeface="Arial"/>
                <a:cs typeface="Arial"/>
                <a:sym typeface="Arial"/>
              </a:rPr>
              <a:t>ntumeszente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dirty="0">
                <a:solidFill>
                  <a:srgbClr val="0000FF"/>
                </a:solidFill>
              </a:rPr>
              <a:t>H</a:t>
            </a:r>
            <a:r>
              <a:rPr lang="en-US" sz="1200" dirty="0">
                <a:solidFill>
                  <a:srgbClr val="0000FF"/>
                </a:solidFill>
                <a:latin typeface="Arial"/>
                <a:ea typeface="Arial"/>
                <a:cs typeface="Arial"/>
                <a:sym typeface="Arial"/>
              </a:rPr>
              <a:t>yper</a:t>
            </a:r>
            <a:r>
              <a:rPr lang="en-US" sz="1200" dirty="0">
                <a:solidFill>
                  <a:srgbClr val="0000FF"/>
                </a:solidFill>
              </a:rPr>
              <a:t>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endParaRPr dirty="0"/>
          </a:p>
        </p:txBody>
      </p:sp>
      <p:sp>
        <p:nvSpPr>
          <p:cNvPr id="4" name="Google Shape;851;p74">
            <a:extLst>
              <a:ext uri="{FF2B5EF4-FFF2-40B4-BE49-F238E27FC236}">
                <a16:creationId xmlns:a16="http://schemas.microsoft.com/office/drawing/2014/main" id="{E56A4F58-CBBD-92AE-5292-5027D2F7AF4A}"/>
              </a:ext>
            </a:extLst>
          </p:cNvPr>
          <p:cNvSpPr/>
          <p:nvPr/>
        </p:nvSpPr>
        <p:spPr>
          <a:xfrm>
            <a:off x="1930165" y="5781638"/>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 name="Google Shape;852;p74">
            <a:extLst>
              <a:ext uri="{FF2B5EF4-FFF2-40B4-BE49-F238E27FC236}">
                <a16:creationId xmlns:a16="http://schemas.microsoft.com/office/drawing/2014/main" id="{9DAAAF64-2A5F-1868-4035-A35149D3C5D9}"/>
              </a:ext>
            </a:extLst>
          </p:cNvPr>
          <p:cNvSpPr/>
          <p:nvPr/>
        </p:nvSpPr>
        <p:spPr>
          <a:xfrm>
            <a:off x="5387641" y="5775988"/>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1199"/>
        <p:cNvGrpSpPr/>
        <p:nvPr/>
      </p:nvGrpSpPr>
      <p:grpSpPr>
        <a:xfrm>
          <a:off x="0" y="0"/>
          <a:ext cx="0" cy="0"/>
          <a:chOff x="0" y="0"/>
          <a:chExt cx="0" cy="0"/>
        </a:xfrm>
      </p:grpSpPr>
      <p:sp>
        <p:nvSpPr>
          <p:cNvPr id="1200" name="Google Shape;1200;p92"/>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dirty="0">
                <a:solidFill>
                  <a:srgbClr val="BFBFBF"/>
                </a:solidFill>
              </a:rPr>
              <a:t>Auch </a:t>
            </a:r>
            <a:r>
              <a:rPr lang="en-US" sz="1200" dirty="0" err="1">
                <a:solidFill>
                  <a:srgbClr val="BFBFBF"/>
                </a:solidFill>
              </a:rPr>
              <a:t>bekannt</a:t>
            </a:r>
            <a:r>
              <a:rPr lang="en-US" sz="1200" dirty="0">
                <a:solidFill>
                  <a:srgbClr val="BFBFBF"/>
                </a:solidFill>
              </a:rPr>
              <a:t> </a:t>
            </a:r>
            <a:r>
              <a:rPr lang="en-US" sz="1200" dirty="0" err="1">
                <a:solidFill>
                  <a:srgbClr val="BFBFBF"/>
                </a:solidFill>
              </a:rPr>
              <a:t>als</a:t>
            </a:r>
            <a:r>
              <a:rPr lang="en-US" sz="1200" dirty="0">
                <a:solidFill>
                  <a:srgbClr val="BFBFBF"/>
                </a:solidFill>
              </a:rPr>
              <a:t> </a:t>
            </a:r>
            <a:r>
              <a:rPr lang="en-US" sz="1200" i="1" dirty="0" err="1">
                <a:solidFill>
                  <a:srgbClr val="BFBFBF"/>
                </a:solidFill>
              </a:rPr>
              <a:t>phakoanaphylaktisches</a:t>
            </a:r>
            <a:r>
              <a:rPr lang="en-US" sz="1200" i="1" dirty="0">
                <a:solidFill>
                  <a:srgbClr val="BFBFBF"/>
                </a:solidFill>
              </a:rPr>
              <a:t> </a:t>
            </a:r>
            <a:r>
              <a:rPr lang="en-US" sz="1200" i="1" dirty="0" err="1">
                <a:solidFill>
                  <a:srgbClr val="BFBFBF"/>
                </a:solidFill>
              </a:rPr>
              <a:t>Glaukom</a:t>
            </a:r>
            <a:r>
              <a:rPr lang="en-US" sz="1200" dirty="0">
                <a:solidFill>
                  <a:srgbClr val="BFBFBF"/>
                </a:solidFill>
              </a:rPr>
              <a:t>: </a:t>
            </a:r>
            <a:r>
              <a:rPr lang="en-US" sz="1200" dirty="0" err="1">
                <a:solidFill>
                  <a:srgbClr val="BFBFBF"/>
                </a:solidFill>
              </a:rPr>
              <a:t>phakoantigenes</a:t>
            </a:r>
            <a:r>
              <a:rPr lang="en-US" sz="1200" dirty="0">
                <a:solidFill>
                  <a:srgbClr val="BFBFBF"/>
                </a:solidFill>
              </a:rPr>
              <a:t> </a:t>
            </a:r>
            <a:r>
              <a:rPr lang="en-US" sz="1200" dirty="0" err="1">
                <a:solidFill>
                  <a:srgbClr val="BFBFBF"/>
                </a:solidFill>
              </a:rPr>
              <a:t>Glaukom</a:t>
            </a:r>
            <a:endParaRPr sz="2200" dirty="0">
              <a:solidFill>
                <a:srgbClr val="BFBFBF"/>
              </a:solidFill>
            </a:endParaRPr>
          </a:p>
          <a:p>
            <a:pPr marL="342900" lvl="0" indent="-316230" algn="l" rtl="0">
              <a:spcBef>
                <a:spcPts val="240"/>
              </a:spcBef>
              <a:spcAft>
                <a:spcPts val="0"/>
              </a:spcAft>
              <a:buClr>
                <a:srgbClr val="BFBFBF"/>
              </a:buClr>
              <a:buSzPts val="840"/>
              <a:buChar char="●"/>
            </a:pPr>
            <a:r>
              <a:rPr lang="en-US" sz="1200" dirty="0">
                <a:solidFill>
                  <a:srgbClr val="BFBFBF"/>
                </a:solidFill>
              </a:rPr>
              <a:t>In der Regel </a:t>
            </a:r>
            <a:r>
              <a:rPr lang="en-US" sz="1200" dirty="0" err="1">
                <a:solidFill>
                  <a:srgbClr val="BFBFBF"/>
                </a:solidFill>
              </a:rPr>
              <a:t>einseitig</a:t>
            </a:r>
            <a:r>
              <a:rPr lang="en-US" sz="1200" dirty="0">
                <a:solidFill>
                  <a:srgbClr val="BFBFBF"/>
                </a:solidFill>
              </a:rPr>
              <a:t>: alle</a:t>
            </a:r>
            <a:endParaRPr sz="1200" dirty="0">
              <a:solidFill>
                <a:srgbClr val="BFBFBF"/>
              </a:solidFill>
            </a:endParaRPr>
          </a:p>
          <a:p>
            <a:pPr marL="342900" lvl="0" indent="-316230" algn="l" rtl="0">
              <a:spcBef>
                <a:spcPts val="240"/>
              </a:spcBef>
              <a:spcAft>
                <a:spcPts val="0"/>
              </a:spcAft>
              <a:buClr>
                <a:srgbClr val="BFBFBF"/>
              </a:buClr>
              <a:buSzPts val="840"/>
              <a:buChar char="●"/>
            </a:pPr>
            <a:r>
              <a:rPr lang="en-US" sz="1200" dirty="0" err="1">
                <a:solidFill>
                  <a:srgbClr val="BFBFBF"/>
                </a:solidFill>
              </a:rPr>
              <a:t>Wird</a:t>
            </a:r>
            <a:r>
              <a:rPr lang="en-US" sz="1200" dirty="0">
                <a:solidFill>
                  <a:srgbClr val="BFBFBF"/>
                </a:solidFill>
              </a:rPr>
              <a:t> </a:t>
            </a:r>
            <a:r>
              <a:rPr lang="en-US" sz="1200" dirty="0" err="1">
                <a:solidFill>
                  <a:srgbClr val="BFBFBF"/>
                </a:solidFill>
              </a:rPr>
              <a:t>durch</a:t>
            </a:r>
            <a:r>
              <a:rPr lang="en-US" sz="1200" dirty="0">
                <a:solidFill>
                  <a:srgbClr val="BFBFBF"/>
                </a:solidFill>
              </a:rPr>
              <a:t> </a:t>
            </a:r>
            <a:r>
              <a:rPr lang="en-US" sz="1200" dirty="0" err="1">
                <a:solidFill>
                  <a:srgbClr val="BFBFBF"/>
                </a:solidFill>
              </a:rPr>
              <a:t>eine</a:t>
            </a:r>
            <a:r>
              <a:rPr lang="en-US" sz="1200" dirty="0">
                <a:solidFill>
                  <a:srgbClr val="BFBFBF"/>
                </a:solidFill>
              </a:rPr>
              <a:t> </a:t>
            </a:r>
            <a:r>
              <a:rPr lang="en-US" sz="1200" i="1" dirty="0">
                <a:solidFill>
                  <a:srgbClr val="BFBFBF"/>
                </a:solidFill>
              </a:rPr>
              <a:t>adaptive </a:t>
            </a:r>
            <a:r>
              <a:rPr lang="en-US" sz="1200" dirty="0" err="1">
                <a:solidFill>
                  <a:srgbClr val="BFBFBF"/>
                </a:solidFill>
              </a:rPr>
              <a:t>Immunantwort</a:t>
            </a:r>
            <a:r>
              <a:rPr lang="en-US" sz="1200" dirty="0">
                <a:solidFill>
                  <a:srgbClr val="BFBFBF"/>
                </a:solidFill>
              </a:rPr>
              <a:t> </a:t>
            </a:r>
            <a:r>
              <a:rPr lang="en-US" sz="1200" dirty="0" err="1">
                <a:solidFill>
                  <a:srgbClr val="BFBFBF"/>
                </a:solidFill>
              </a:rPr>
              <a:t>vermittelt</a:t>
            </a:r>
            <a:r>
              <a:rPr lang="en-US" sz="1200" dirty="0">
                <a:solidFill>
                  <a:srgbClr val="BFBFBF"/>
                </a:solidFill>
              </a:rPr>
              <a:t>: </a:t>
            </a:r>
            <a:r>
              <a:rPr lang="en-US" sz="1200" dirty="0" err="1">
                <a:solidFill>
                  <a:srgbClr val="BFBFBF"/>
                </a:solidFill>
              </a:rPr>
              <a:t>phakoantigenes</a:t>
            </a:r>
            <a:r>
              <a:rPr lang="en-US" sz="1200" dirty="0">
                <a:solidFill>
                  <a:srgbClr val="BFBFBF"/>
                </a:solidFill>
              </a:rPr>
              <a:t> </a:t>
            </a:r>
            <a:r>
              <a:rPr lang="en-US" sz="1200" dirty="0" err="1">
                <a:solidFill>
                  <a:srgbClr val="BFBFBF"/>
                </a:solidFill>
              </a:rPr>
              <a:t>Glaukom</a:t>
            </a:r>
            <a:endParaRPr sz="1200" dirty="0">
              <a:solidFill>
                <a:srgbClr val="BFBFBF"/>
              </a:solidFill>
            </a:endParaRPr>
          </a:p>
          <a:p>
            <a:pPr marL="342900" lvl="0" indent="-316230" algn="l" rtl="0">
              <a:spcBef>
                <a:spcPts val="240"/>
              </a:spcBef>
              <a:spcAft>
                <a:spcPts val="0"/>
              </a:spcAft>
              <a:buClr>
                <a:srgbClr val="BFBFBF"/>
              </a:buClr>
              <a:buSzPts val="840"/>
              <a:buChar char="●"/>
            </a:pPr>
            <a:r>
              <a:rPr lang="en-US" sz="1200" dirty="0" err="1">
                <a:solidFill>
                  <a:srgbClr val="BFBFBF"/>
                </a:solidFill>
              </a:rPr>
              <a:t>Assoziiert</a:t>
            </a:r>
            <a:r>
              <a:rPr lang="en-US" sz="1200" dirty="0">
                <a:solidFill>
                  <a:srgbClr val="BFBFBF"/>
                </a:solidFill>
              </a:rPr>
              <a:t> </a:t>
            </a:r>
            <a:r>
              <a:rPr lang="en-US" sz="1200" dirty="0" err="1">
                <a:solidFill>
                  <a:srgbClr val="BFBFBF"/>
                </a:solidFill>
              </a:rPr>
              <a:t>mit</a:t>
            </a:r>
            <a:r>
              <a:rPr lang="en-US" sz="1200" dirty="0">
                <a:solidFill>
                  <a:srgbClr val="BFBFBF"/>
                </a:solidFill>
              </a:rPr>
              <a:t> </a:t>
            </a:r>
            <a:r>
              <a:rPr lang="en-US" sz="1200" b="1" dirty="0">
                <a:solidFill>
                  <a:srgbClr val="BFBFBF"/>
                </a:solidFill>
              </a:rPr>
              <a:t>maturer/</a:t>
            </a:r>
            <a:r>
              <a:rPr lang="en-US" sz="1200" b="1" dirty="0" err="1">
                <a:solidFill>
                  <a:srgbClr val="BFBFBF"/>
                </a:solidFill>
              </a:rPr>
              <a:t>hypermaturer</a:t>
            </a:r>
            <a:r>
              <a:rPr lang="en-US" sz="1200" dirty="0">
                <a:solidFill>
                  <a:srgbClr val="BFBFBF"/>
                </a:solidFill>
              </a:rPr>
              <a:t> </a:t>
            </a:r>
            <a:r>
              <a:rPr lang="en-US" sz="1200" b="1" dirty="0" err="1">
                <a:solidFill>
                  <a:srgbClr val="BFBFBF"/>
                </a:solidFill>
              </a:rPr>
              <a:t>Katarakt</a:t>
            </a:r>
            <a:r>
              <a:rPr lang="en-US" sz="1200" dirty="0">
                <a:solidFill>
                  <a:srgbClr val="BFBFBF"/>
                </a:solidFill>
              </a:rPr>
              <a:t>: </a:t>
            </a:r>
            <a:r>
              <a:rPr lang="en-US" sz="1200" dirty="0" err="1">
                <a:solidFill>
                  <a:srgbClr val="BFBFBF"/>
                </a:solidFill>
              </a:rPr>
              <a:t>phakolytisches</a:t>
            </a:r>
            <a:r>
              <a:rPr lang="en-US" sz="1200" dirty="0">
                <a:solidFill>
                  <a:srgbClr val="BFBFBF"/>
                </a:solidFill>
              </a:rPr>
              <a:t> </a:t>
            </a:r>
            <a:r>
              <a:rPr lang="en-US" sz="1200" dirty="0" err="1">
                <a:solidFill>
                  <a:srgbClr val="BFBFBF"/>
                </a:solidFill>
              </a:rPr>
              <a:t>Glaukom</a:t>
            </a:r>
            <a:endParaRPr sz="1200" dirty="0">
              <a:solidFill>
                <a:srgbClr val="BFBFBF"/>
              </a:solidFill>
            </a:endParaRPr>
          </a:p>
        </p:txBody>
      </p:sp>
      <p:sp>
        <p:nvSpPr>
          <p:cNvPr id="1201" name="Google Shape;1201;p92"/>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202" name="Google Shape;1202;p9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92</a:t>
            </a:fld>
            <a:endParaRPr sz="1000" b="0" i="0" u="none" strike="noStrike" cap="none">
              <a:solidFill>
                <a:srgbClr val="000000"/>
              </a:solidFill>
              <a:latin typeface="Arial"/>
              <a:ea typeface="Arial"/>
              <a:cs typeface="Arial"/>
              <a:sym typeface="Arial"/>
            </a:endParaRPr>
          </a:p>
        </p:txBody>
      </p:sp>
      <p:sp>
        <p:nvSpPr>
          <p:cNvPr id="1204" name="Google Shape;1204;p92"/>
          <p:cNvSpPr txBox="1"/>
          <p:nvPr/>
        </p:nvSpPr>
        <p:spPr>
          <a:xfrm>
            <a:off x="1247361" y="3299791"/>
            <a:ext cx="6914100" cy="15648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Was ist eine </a:t>
            </a:r>
            <a:r>
              <a:rPr lang="en-US" sz="1200" b="1">
                <a:solidFill>
                  <a:srgbClr val="BFBFBF"/>
                </a:solidFill>
              </a:rPr>
              <a:t>mature Katarakt</a:t>
            </a:r>
            <a:r>
              <a:rPr lang="en-US" sz="1200" i="1">
                <a:solidFill>
                  <a:srgbClr val="BFBFBF"/>
                </a:solidFill>
              </a:rPr>
              <a:t>?</a:t>
            </a:r>
            <a:endParaRPr>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Eine kortikale Katarakt, die bis zur vollständigen Beteiligung des gesamten Linsenkortex fortgeschritten ist.</a:t>
            </a:r>
            <a:endParaRPr sz="1200" i="1">
              <a:solidFill>
                <a:srgbClr val="BFBFBF"/>
              </a:solidFill>
            </a:endParaRPr>
          </a:p>
          <a:p>
            <a:pPr marL="0" lvl="0" indent="0" algn="l" rtl="0">
              <a:spcBef>
                <a:spcPts val="0"/>
              </a:spcBef>
              <a:spcAft>
                <a:spcPts val="0"/>
              </a:spcAft>
              <a:buClr>
                <a:schemeClr val="dk1"/>
              </a:buClr>
              <a:buFont typeface="Arial"/>
              <a:buNone/>
            </a:pPr>
            <a:endParaRPr sz="1600">
              <a:solidFill>
                <a:srgbClr val="BFBFBF"/>
              </a:solidFill>
            </a:endParaRPr>
          </a:p>
          <a:p>
            <a:pPr marL="0" lvl="0" indent="0" algn="l" rtl="0">
              <a:spcBef>
                <a:spcPts val="0"/>
              </a:spcBef>
              <a:spcAft>
                <a:spcPts val="0"/>
              </a:spcAft>
              <a:buClr>
                <a:schemeClr val="dk1"/>
              </a:buClr>
              <a:buFont typeface="Arial"/>
              <a:buNone/>
            </a:pPr>
            <a:r>
              <a:rPr lang="en-US" sz="1200" i="1">
                <a:solidFill>
                  <a:srgbClr val="BFBFBF"/>
                </a:solidFill>
              </a:rPr>
              <a:t>Was ist eine </a:t>
            </a:r>
            <a:r>
              <a:rPr lang="en-US" sz="1200">
                <a:solidFill>
                  <a:srgbClr val="BFBFBF"/>
                </a:solidFill>
              </a:rPr>
              <a:t>hypermature Katarakt</a:t>
            </a:r>
            <a:r>
              <a:rPr lang="en-US" sz="1200" i="1">
                <a:solidFill>
                  <a:srgbClr val="BFBFBF"/>
                </a:solidFill>
              </a:rPr>
              <a:t>?</a:t>
            </a:r>
            <a:endParaRPr sz="1200" i="1">
              <a:solidFill>
                <a:srgbClr val="BFBFBF"/>
              </a:solidFill>
            </a:endParaRPr>
          </a:p>
          <a:p>
            <a:pPr marL="0" lvl="0" indent="0" algn="l" rtl="0">
              <a:spcBef>
                <a:spcPts val="0"/>
              </a:spcBef>
              <a:spcAft>
                <a:spcPts val="0"/>
              </a:spcAft>
              <a:buNone/>
            </a:pPr>
            <a:r>
              <a:rPr lang="en-US" sz="1200">
                <a:solidFill>
                  <a:srgbClr val="BFBFBF"/>
                </a:solidFill>
              </a:rPr>
              <a:t>Mature Katarakte können Wasser einlagern und dadurch in eine </a:t>
            </a:r>
            <a:r>
              <a:rPr lang="en-US" sz="1200" b="1">
                <a:solidFill>
                  <a:srgbClr val="BFBFBF"/>
                </a:solidFill>
              </a:rPr>
              <a:t>intumeszente kortikale Katarakt</a:t>
            </a:r>
            <a:r>
              <a:rPr lang="en-US" sz="1200">
                <a:solidFill>
                  <a:srgbClr val="BFBFBF"/>
                </a:solidFill>
              </a:rPr>
              <a:t> übergehen. Eine </a:t>
            </a:r>
            <a:r>
              <a:rPr lang="en-US" sz="1200" b="1" i="1">
                <a:solidFill>
                  <a:srgbClr val="BFBFBF"/>
                </a:solidFill>
              </a:rPr>
              <a:t>hypermature Katarakt</a:t>
            </a:r>
            <a:r>
              <a:rPr lang="en-US" sz="1200" b="1">
                <a:solidFill>
                  <a:srgbClr val="BFBFBF"/>
                </a:solidFill>
              </a:rPr>
              <a:t> </a:t>
            </a:r>
            <a:r>
              <a:rPr lang="en-US" sz="1200">
                <a:solidFill>
                  <a:srgbClr val="BFBFBF"/>
                </a:solidFill>
              </a:rPr>
              <a:t>entsteht, wenn eine intumeszente Katarakt beginnt, </a:t>
            </a:r>
            <a:r>
              <a:rPr lang="en-US" sz="1200" b="1">
                <a:solidFill>
                  <a:srgbClr val="BFBFBF"/>
                </a:solidFill>
              </a:rPr>
              <a:t>Wasser</a:t>
            </a:r>
            <a:r>
              <a:rPr lang="en-US" sz="1200">
                <a:solidFill>
                  <a:srgbClr val="BFBFBF"/>
                </a:solidFill>
              </a:rPr>
              <a:t> und </a:t>
            </a:r>
            <a:r>
              <a:rPr lang="en-US" sz="1200" b="1">
                <a:solidFill>
                  <a:srgbClr val="BFBFBF"/>
                </a:solidFill>
              </a:rPr>
              <a:t>denaturierte Proteine</a:t>
            </a:r>
            <a:r>
              <a:rPr lang="en-US" sz="1200">
                <a:solidFill>
                  <a:srgbClr val="BFBFBF"/>
                </a:solidFill>
              </a:rPr>
              <a:t> durch die intakte vordere Linsenkapsel </a:t>
            </a:r>
            <a:r>
              <a:rPr lang="en-US" sz="1200" b="1">
                <a:solidFill>
                  <a:srgbClr val="BFBFBF"/>
                </a:solidFill>
              </a:rPr>
              <a:t>abzugeben</a:t>
            </a:r>
            <a:r>
              <a:rPr lang="en-US" sz="1200">
                <a:solidFill>
                  <a:srgbClr val="BFBFBF"/>
                </a:solidFill>
              </a:rPr>
              <a:t>. </a:t>
            </a:r>
            <a:endParaRPr sz="1200" i="1">
              <a:solidFill>
                <a:srgbClr val="BFBFBF"/>
              </a:solidFill>
            </a:endParaRPr>
          </a:p>
        </p:txBody>
      </p:sp>
      <p:sp>
        <p:nvSpPr>
          <p:cNvPr id="1205" name="Google Shape;1205;p92"/>
          <p:cNvSpPr txBox="1"/>
          <p:nvPr/>
        </p:nvSpPr>
        <p:spPr>
          <a:xfrm>
            <a:off x="252547" y="5347787"/>
            <a:ext cx="8481900" cy="672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u="sng" dirty="0" err="1">
                <a:solidFill>
                  <a:schemeClr val="dk1"/>
                </a:solidFill>
                <a:latin typeface="Arial"/>
                <a:ea typeface="Arial"/>
                <a:cs typeface="Arial"/>
                <a:sym typeface="Arial"/>
              </a:rPr>
              <a:t>Beachten</a:t>
            </a:r>
            <a:r>
              <a:rPr lang="en-US" sz="1200" i="1" u="sng" dirty="0">
                <a:solidFill>
                  <a:schemeClr val="dk1"/>
                </a:solidFill>
                <a:latin typeface="Arial"/>
                <a:ea typeface="Arial"/>
                <a:cs typeface="Arial"/>
                <a:sym typeface="Arial"/>
              </a:rPr>
              <a:t> Sie die </a:t>
            </a:r>
            <a:r>
              <a:rPr lang="en-US" sz="1200" i="1" u="sng" dirty="0" err="1">
                <a:solidFill>
                  <a:schemeClr val="dk1"/>
                </a:solidFill>
                <a:latin typeface="Arial"/>
                <a:ea typeface="Arial"/>
                <a:cs typeface="Arial"/>
                <a:sym typeface="Arial"/>
              </a:rPr>
              <a:t>Stadien</a:t>
            </a:r>
            <a:r>
              <a:rPr lang="en-US" sz="1200" i="1" u="sng" dirty="0">
                <a:solidFill>
                  <a:schemeClr val="dk1"/>
                </a:solidFill>
                <a:latin typeface="Arial"/>
                <a:ea typeface="Arial"/>
                <a:cs typeface="Arial"/>
                <a:sym typeface="Arial"/>
              </a:rPr>
              <a:t>:</a:t>
            </a:r>
            <a:endParaRPr dirty="0"/>
          </a:p>
          <a:p>
            <a:pPr marL="0" marR="0" lvl="0" indent="0" algn="l" rtl="0">
              <a:spcBef>
                <a:spcPts val="0"/>
              </a:spcBef>
              <a:spcAft>
                <a:spcPts val="0"/>
              </a:spcAft>
              <a:buNone/>
            </a:pPr>
            <a:endParaRPr sz="1800" i="1" u="sng" dirty="0">
              <a:solidFill>
                <a:schemeClr val="dk1"/>
              </a:solidFill>
              <a:latin typeface="Arial"/>
              <a:ea typeface="Arial"/>
              <a:cs typeface="Arial"/>
              <a:sym typeface="Arial"/>
            </a:endParaRPr>
          </a:p>
          <a:p>
            <a:pPr marL="0" marR="0" lvl="0" indent="0" algn="l" rtl="0">
              <a:spcBef>
                <a:spcPts val="0"/>
              </a:spcBef>
              <a:spcAft>
                <a:spcPts val="0"/>
              </a:spcAft>
              <a:buNone/>
            </a:pPr>
            <a:r>
              <a:rPr lang="en-US" sz="1200" dirty="0">
                <a:solidFill>
                  <a:srgbClr val="0000FF"/>
                </a:solidFill>
              </a:rPr>
              <a:t>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ntumeszente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dirty="0">
                <a:solidFill>
                  <a:srgbClr val="0000FF"/>
                </a:solidFill>
              </a:rPr>
              <a:t>Hypermature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endParaRPr dirty="0"/>
          </a:p>
        </p:txBody>
      </p:sp>
      <p:sp>
        <p:nvSpPr>
          <p:cNvPr id="1206" name="Google Shape;1206;p92"/>
          <p:cNvSpPr/>
          <p:nvPr/>
        </p:nvSpPr>
        <p:spPr>
          <a:xfrm>
            <a:off x="1539708" y="5758180"/>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07" name="Google Shape;1207;p92"/>
          <p:cNvSpPr/>
          <p:nvPr/>
        </p:nvSpPr>
        <p:spPr>
          <a:xfrm>
            <a:off x="4227333" y="5754414"/>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08" name="Google Shape;1208;p92"/>
          <p:cNvSpPr txBox="1">
            <a:spLocks noGrp="1"/>
          </p:cNvSpPr>
          <p:nvPr>
            <p:ph type="title"/>
          </p:nvPr>
        </p:nvSpPr>
        <p:spPr>
          <a:xfrm>
            <a:off x="457200" y="122250"/>
            <a:ext cx="790200" cy="639900"/>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F</a:t>
            </a:r>
            <a:endParaRPr dirty="0"/>
          </a:p>
        </p:txBody>
      </p:sp>
      <p:sp>
        <p:nvSpPr>
          <p:cNvPr id="1209" name="Google Shape;1209;p92"/>
          <p:cNvSpPr/>
          <p:nvPr/>
        </p:nvSpPr>
        <p:spPr>
          <a:xfrm>
            <a:off x="6766771" y="5769776"/>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11" name="Google Shape;1211;p92"/>
          <p:cNvSpPr txBox="1"/>
          <p:nvPr/>
        </p:nvSpPr>
        <p:spPr>
          <a:xfrm>
            <a:off x="3641035" y="4931217"/>
            <a:ext cx="5337300" cy="210300"/>
          </a:xfrm>
          <a:prstGeom prst="rect">
            <a:avLst/>
          </a:prstGeom>
          <a:solidFill>
            <a:srgbClr val="0020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lt1"/>
                </a:solidFill>
                <a:latin typeface="Arial"/>
                <a:ea typeface="Arial"/>
                <a:cs typeface="Arial"/>
                <a:sym typeface="Arial"/>
              </a:rPr>
              <a:t>Abschließend: Welches Stadium folgt auf das </a:t>
            </a:r>
            <a:r>
              <a:rPr lang="en-US" sz="1200">
                <a:solidFill>
                  <a:schemeClr val="lt1"/>
                </a:solidFill>
              </a:rPr>
              <a:t>hypermature</a:t>
            </a:r>
            <a:r>
              <a:rPr lang="en-US" sz="1200">
                <a:solidFill>
                  <a:schemeClr val="lt1"/>
                </a:solidFill>
                <a:latin typeface="Arial"/>
                <a:ea typeface="Arial"/>
                <a:cs typeface="Arial"/>
                <a:sym typeface="Arial"/>
              </a:rPr>
              <a:t> </a:t>
            </a:r>
            <a:r>
              <a:rPr lang="en-US" sz="1200" i="1">
                <a:solidFill>
                  <a:schemeClr val="lt1"/>
                </a:solidFill>
                <a:latin typeface="Arial"/>
                <a:ea typeface="Arial"/>
                <a:cs typeface="Arial"/>
                <a:sym typeface="Arial"/>
              </a:rPr>
              <a:t>Stadium?</a:t>
            </a:r>
            <a:endParaRPr/>
          </a:p>
        </p:txBody>
      </p:sp>
      <p:sp>
        <p:nvSpPr>
          <p:cNvPr id="1212" name="Google Shape;1212;p92"/>
          <p:cNvSpPr txBox="1"/>
          <p:nvPr/>
        </p:nvSpPr>
        <p:spPr>
          <a:xfrm>
            <a:off x="8262231" y="5817851"/>
            <a:ext cx="343364" cy="46166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rgbClr val="0000FF"/>
                </a:solidFill>
                <a:latin typeface="Caveat"/>
                <a:ea typeface="Caveat"/>
                <a:cs typeface="Caveat"/>
                <a:sym typeface="Caveat"/>
              </a:rPr>
              <a:t>?</a:t>
            </a:r>
            <a:endParaRPr/>
          </a:p>
        </p:txBody>
      </p:sp>
      <p:sp>
        <p:nvSpPr>
          <p:cNvPr id="1213" name="Google Shape;1213;p92"/>
          <p:cNvSpPr/>
          <p:nvPr/>
        </p:nvSpPr>
        <p:spPr>
          <a:xfrm>
            <a:off x="7896561" y="3146104"/>
            <a:ext cx="993422" cy="1666650"/>
          </a:xfrm>
          <a:prstGeom prst="downArrow">
            <a:avLst>
              <a:gd name="adj1" fmla="val 50000"/>
              <a:gd name="adj2" fmla="val 50000"/>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r>
              <a:rPr lang="en-US" sz="1200">
                <a:solidFill>
                  <a:schemeClr val="lt1"/>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Weiter</a:t>
            </a:r>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1217"/>
        <p:cNvGrpSpPr/>
        <p:nvPr/>
      </p:nvGrpSpPr>
      <p:grpSpPr>
        <a:xfrm>
          <a:off x="0" y="0"/>
          <a:ext cx="0" cy="0"/>
          <a:chOff x="0" y="0"/>
          <a:chExt cx="0" cy="0"/>
        </a:xfrm>
      </p:grpSpPr>
      <p:sp>
        <p:nvSpPr>
          <p:cNvPr id="1218" name="Google Shape;1218;p93"/>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a:t>
            </a:r>
            <a:r>
              <a:rPr lang="en-US" sz="1200" b="1">
                <a:solidFill>
                  <a:srgbClr val="BFBFBF"/>
                </a:solidFill>
              </a:rPr>
              <a:t>maturer/hypermaturer</a:t>
            </a:r>
            <a:r>
              <a:rPr lang="en-US" sz="1200">
                <a:solidFill>
                  <a:srgbClr val="BFBFBF"/>
                </a:solidFill>
              </a:rPr>
              <a:t> </a:t>
            </a:r>
            <a:r>
              <a:rPr lang="en-US" sz="1200" b="1">
                <a:solidFill>
                  <a:srgbClr val="BFBFBF"/>
                </a:solidFill>
              </a:rPr>
              <a:t>Katarakt</a:t>
            </a:r>
            <a:r>
              <a:rPr lang="en-US" sz="1200">
                <a:solidFill>
                  <a:srgbClr val="BFBFBF"/>
                </a:solidFill>
              </a:rPr>
              <a:t>: phakolytisches Glaukom</a:t>
            </a:r>
            <a:endParaRPr sz="1200">
              <a:solidFill>
                <a:srgbClr val="BFBFBF"/>
              </a:solidFill>
            </a:endParaRPr>
          </a:p>
        </p:txBody>
      </p:sp>
      <p:sp>
        <p:nvSpPr>
          <p:cNvPr id="1219" name="Google Shape;1219;p93"/>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220" name="Google Shape;1220;p9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93</a:t>
            </a:fld>
            <a:endParaRPr sz="1000" b="0" i="0" u="none" strike="noStrike" cap="none">
              <a:solidFill>
                <a:srgbClr val="000000"/>
              </a:solidFill>
              <a:latin typeface="Arial"/>
              <a:ea typeface="Arial"/>
              <a:cs typeface="Arial"/>
              <a:sym typeface="Arial"/>
            </a:endParaRPr>
          </a:p>
        </p:txBody>
      </p:sp>
      <p:sp>
        <p:nvSpPr>
          <p:cNvPr id="1222" name="Google Shape;1222;p93"/>
          <p:cNvSpPr txBox="1"/>
          <p:nvPr/>
        </p:nvSpPr>
        <p:spPr>
          <a:xfrm>
            <a:off x="1247361" y="3299791"/>
            <a:ext cx="6914100" cy="15648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Was ist eine </a:t>
            </a:r>
            <a:r>
              <a:rPr lang="en-US" sz="1200" b="1">
                <a:solidFill>
                  <a:srgbClr val="BFBFBF"/>
                </a:solidFill>
              </a:rPr>
              <a:t>mature Katarakt</a:t>
            </a:r>
            <a:r>
              <a:rPr lang="en-US" sz="1200" i="1">
                <a:solidFill>
                  <a:srgbClr val="BFBFBF"/>
                </a:solidFill>
              </a:rPr>
              <a:t>?</a:t>
            </a:r>
            <a:endParaRPr>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Eine kortikale Katarakt, die bis zur vollständigen Beteiligung des gesamten Linsenkortex fortgeschritten ist.</a:t>
            </a:r>
            <a:endParaRPr sz="1200" i="1">
              <a:solidFill>
                <a:srgbClr val="BFBFBF"/>
              </a:solidFill>
            </a:endParaRPr>
          </a:p>
          <a:p>
            <a:pPr marL="0" lvl="0" indent="0" algn="l" rtl="0">
              <a:spcBef>
                <a:spcPts val="0"/>
              </a:spcBef>
              <a:spcAft>
                <a:spcPts val="0"/>
              </a:spcAft>
              <a:buClr>
                <a:schemeClr val="dk1"/>
              </a:buClr>
              <a:buFont typeface="Arial"/>
              <a:buNone/>
            </a:pPr>
            <a:endParaRPr sz="1600">
              <a:solidFill>
                <a:srgbClr val="BFBFBF"/>
              </a:solidFill>
            </a:endParaRPr>
          </a:p>
          <a:p>
            <a:pPr marL="0" lvl="0" indent="0" algn="l" rtl="0">
              <a:spcBef>
                <a:spcPts val="0"/>
              </a:spcBef>
              <a:spcAft>
                <a:spcPts val="0"/>
              </a:spcAft>
              <a:buClr>
                <a:schemeClr val="dk1"/>
              </a:buClr>
              <a:buFont typeface="Arial"/>
              <a:buNone/>
            </a:pPr>
            <a:r>
              <a:rPr lang="en-US" sz="1200" i="1">
                <a:solidFill>
                  <a:srgbClr val="BFBFBF"/>
                </a:solidFill>
              </a:rPr>
              <a:t>Was ist eine </a:t>
            </a:r>
            <a:r>
              <a:rPr lang="en-US" sz="1200">
                <a:solidFill>
                  <a:srgbClr val="BFBFBF"/>
                </a:solidFill>
              </a:rPr>
              <a:t>hypermature Katarakt</a:t>
            </a:r>
            <a:r>
              <a:rPr lang="en-US" sz="1200" i="1">
                <a:solidFill>
                  <a:srgbClr val="BFBFBF"/>
                </a:solidFill>
              </a:rPr>
              <a:t>?</a:t>
            </a:r>
            <a:endParaRPr sz="1200" i="1">
              <a:solidFill>
                <a:srgbClr val="BFBFBF"/>
              </a:solidFill>
            </a:endParaRPr>
          </a:p>
          <a:p>
            <a:pPr marL="0" marR="0" lvl="0" indent="0" algn="l" rtl="0">
              <a:spcBef>
                <a:spcPts val="0"/>
              </a:spcBef>
              <a:spcAft>
                <a:spcPts val="0"/>
              </a:spcAft>
              <a:buNone/>
            </a:pPr>
            <a:r>
              <a:rPr lang="en-US" sz="1200">
                <a:solidFill>
                  <a:srgbClr val="BFBFBF"/>
                </a:solidFill>
              </a:rPr>
              <a:t>Mature Katarakte können Wasser einlagern und dadurch in eine </a:t>
            </a:r>
            <a:r>
              <a:rPr lang="en-US" sz="1200" b="1">
                <a:solidFill>
                  <a:srgbClr val="BFBFBF"/>
                </a:solidFill>
              </a:rPr>
              <a:t>intumeszente kortikale Katarakt</a:t>
            </a:r>
            <a:r>
              <a:rPr lang="en-US" sz="1200">
                <a:solidFill>
                  <a:srgbClr val="BFBFBF"/>
                </a:solidFill>
              </a:rPr>
              <a:t> übergehen. Eine </a:t>
            </a:r>
            <a:r>
              <a:rPr lang="en-US" sz="1200" b="1" i="1">
                <a:solidFill>
                  <a:srgbClr val="BFBFBF"/>
                </a:solidFill>
              </a:rPr>
              <a:t>hypermature Katarakt</a:t>
            </a:r>
            <a:r>
              <a:rPr lang="en-US" sz="1200" b="1">
                <a:solidFill>
                  <a:srgbClr val="BFBFBF"/>
                </a:solidFill>
              </a:rPr>
              <a:t> </a:t>
            </a:r>
            <a:r>
              <a:rPr lang="en-US" sz="1200">
                <a:solidFill>
                  <a:srgbClr val="BFBFBF"/>
                </a:solidFill>
              </a:rPr>
              <a:t>entsteht, wenn eine intumeszente Katarakt beginnt, </a:t>
            </a:r>
            <a:r>
              <a:rPr lang="en-US" sz="1200" b="1">
                <a:solidFill>
                  <a:srgbClr val="BFBFBF"/>
                </a:solidFill>
              </a:rPr>
              <a:t>Wasser</a:t>
            </a:r>
            <a:r>
              <a:rPr lang="en-US" sz="1200">
                <a:solidFill>
                  <a:srgbClr val="BFBFBF"/>
                </a:solidFill>
              </a:rPr>
              <a:t> und </a:t>
            </a:r>
            <a:r>
              <a:rPr lang="en-US" sz="1200" b="1">
                <a:solidFill>
                  <a:srgbClr val="BFBFBF"/>
                </a:solidFill>
              </a:rPr>
              <a:t>denaturierte Proteine</a:t>
            </a:r>
            <a:r>
              <a:rPr lang="en-US" sz="1200">
                <a:solidFill>
                  <a:srgbClr val="BFBFBF"/>
                </a:solidFill>
              </a:rPr>
              <a:t> durch die intakte vordere Linsenkapsel </a:t>
            </a:r>
            <a:r>
              <a:rPr lang="en-US" sz="1200" b="1">
                <a:solidFill>
                  <a:srgbClr val="BFBFBF"/>
                </a:solidFill>
              </a:rPr>
              <a:t>abzugeben</a:t>
            </a:r>
            <a:r>
              <a:rPr lang="en-US" sz="1200">
                <a:solidFill>
                  <a:srgbClr val="BFBFBF"/>
                </a:solidFill>
              </a:rPr>
              <a:t>. </a:t>
            </a:r>
            <a:r>
              <a:rPr lang="en-US" sz="1200">
                <a:solidFill>
                  <a:srgbClr val="BFBFBF"/>
                </a:solidFill>
                <a:latin typeface="Arial"/>
                <a:ea typeface="Arial"/>
                <a:cs typeface="Arial"/>
                <a:sym typeface="Arial"/>
              </a:rPr>
              <a:t> </a:t>
            </a:r>
            <a:endParaRPr/>
          </a:p>
        </p:txBody>
      </p:sp>
      <p:sp>
        <p:nvSpPr>
          <p:cNvPr id="1226" name="Google Shape;1226;p93"/>
          <p:cNvSpPr txBox="1">
            <a:spLocks noGrp="1"/>
          </p:cNvSpPr>
          <p:nvPr>
            <p:ph type="title"/>
          </p:nvPr>
        </p:nvSpPr>
        <p:spPr>
          <a:xfrm>
            <a:off x="457200" y="122250"/>
            <a:ext cx="790200" cy="639900"/>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228" name="Google Shape;1228;p93"/>
          <p:cNvSpPr txBox="1"/>
          <p:nvPr/>
        </p:nvSpPr>
        <p:spPr>
          <a:xfrm>
            <a:off x="7771957" y="5810847"/>
            <a:ext cx="1536600" cy="210300"/>
          </a:xfrm>
          <a:prstGeom prst="rect">
            <a:avLst/>
          </a:prstGeom>
          <a:noFill/>
          <a:ln>
            <a:noFill/>
          </a:ln>
        </p:spPr>
        <p:txBody>
          <a:bodyPr spcFirstLastPara="1" wrap="square" lIns="25400" tIns="12700" rIns="25400" bIns="12700" anchor="t" anchorCtr="0">
            <a:spAutoFit/>
          </a:bodyPr>
          <a:lstStyle/>
          <a:p>
            <a:pPr marL="0" marR="0" lvl="0" indent="0" rtl="0">
              <a:spcBef>
                <a:spcPts val="0"/>
              </a:spcBef>
              <a:spcAft>
                <a:spcPts val="0"/>
              </a:spcAft>
              <a:buNone/>
            </a:pPr>
            <a:r>
              <a:rPr lang="en-US" sz="1200" dirty="0" err="1">
                <a:solidFill>
                  <a:srgbClr val="0000FF"/>
                </a:solidFill>
                <a:latin typeface="Caveat"/>
                <a:ea typeface="Caveat"/>
                <a:cs typeface="Caveat"/>
                <a:sym typeface="Caveat"/>
              </a:rPr>
              <a:t>Morgagnische</a:t>
            </a:r>
            <a:r>
              <a:rPr lang="en-US" sz="1200" dirty="0">
                <a:solidFill>
                  <a:srgbClr val="0000FF"/>
                </a:solidFill>
                <a:latin typeface="Caveat"/>
                <a:ea typeface="Caveat"/>
                <a:cs typeface="Caveat"/>
                <a:sym typeface="Caveat"/>
              </a:rPr>
              <a:t> </a:t>
            </a:r>
            <a:r>
              <a:rPr lang="en-US" sz="1200" dirty="0" err="1">
                <a:solidFill>
                  <a:srgbClr val="0000FF"/>
                </a:solidFill>
                <a:latin typeface="Caveat"/>
                <a:ea typeface="Caveat"/>
                <a:cs typeface="Caveat"/>
                <a:sym typeface="Caveat"/>
              </a:rPr>
              <a:t>Katarakt</a:t>
            </a:r>
            <a:endParaRPr dirty="0"/>
          </a:p>
        </p:txBody>
      </p:sp>
      <p:sp>
        <p:nvSpPr>
          <p:cNvPr id="1230" name="Google Shape;1230;p93"/>
          <p:cNvSpPr txBox="1"/>
          <p:nvPr/>
        </p:nvSpPr>
        <p:spPr>
          <a:xfrm>
            <a:off x="3641035" y="4931217"/>
            <a:ext cx="5337300" cy="210300"/>
          </a:xfrm>
          <a:prstGeom prst="rect">
            <a:avLst/>
          </a:prstGeom>
          <a:solidFill>
            <a:srgbClr val="0020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lt1"/>
                </a:solidFill>
                <a:latin typeface="Arial"/>
                <a:ea typeface="Arial"/>
                <a:cs typeface="Arial"/>
                <a:sym typeface="Arial"/>
              </a:rPr>
              <a:t>Abschließend: Welches Stadium folgt auf das </a:t>
            </a:r>
            <a:r>
              <a:rPr lang="en-US" sz="1200">
                <a:solidFill>
                  <a:schemeClr val="lt1"/>
                </a:solidFill>
              </a:rPr>
              <a:t>hypermature</a:t>
            </a:r>
            <a:r>
              <a:rPr lang="en-US" sz="1200">
                <a:solidFill>
                  <a:schemeClr val="lt1"/>
                </a:solidFill>
                <a:latin typeface="Arial"/>
                <a:ea typeface="Arial"/>
                <a:cs typeface="Arial"/>
                <a:sym typeface="Arial"/>
              </a:rPr>
              <a:t> </a:t>
            </a:r>
            <a:r>
              <a:rPr lang="en-US" sz="1200" i="1">
                <a:solidFill>
                  <a:schemeClr val="lt1"/>
                </a:solidFill>
                <a:latin typeface="Arial"/>
                <a:ea typeface="Arial"/>
                <a:cs typeface="Arial"/>
                <a:sym typeface="Arial"/>
              </a:rPr>
              <a:t>Stadium?</a:t>
            </a:r>
            <a:endParaRPr/>
          </a:p>
        </p:txBody>
      </p:sp>
      <p:sp>
        <p:nvSpPr>
          <p:cNvPr id="1231" name="Google Shape;1231;p93"/>
          <p:cNvSpPr/>
          <p:nvPr/>
        </p:nvSpPr>
        <p:spPr>
          <a:xfrm>
            <a:off x="8025192" y="3093521"/>
            <a:ext cx="1038578" cy="1666650"/>
          </a:xfrm>
          <a:prstGeom prst="downArrow">
            <a:avLst>
              <a:gd name="adj1" fmla="val 50000"/>
              <a:gd name="adj2" fmla="val 50000"/>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r>
              <a:rPr lang="en-US" sz="1200">
                <a:solidFill>
                  <a:schemeClr val="lt1"/>
                </a:solidFill>
                <a:latin typeface="Arial"/>
                <a:ea typeface="Arial"/>
                <a:cs typeface="Arial"/>
                <a:sym typeface="Arial"/>
              </a:rPr>
              <a:t>Weiter</a:t>
            </a:r>
            <a:endParaRPr/>
          </a:p>
        </p:txBody>
      </p:sp>
      <p:sp>
        <p:nvSpPr>
          <p:cNvPr id="2" name="Google Shape;1205;p92">
            <a:extLst>
              <a:ext uri="{FF2B5EF4-FFF2-40B4-BE49-F238E27FC236}">
                <a16:creationId xmlns:a16="http://schemas.microsoft.com/office/drawing/2014/main" id="{5947F5BB-2703-1D54-2398-6AC079DFD3A5}"/>
              </a:ext>
            </a:extLst>
          </p:cNvPr>
          <p:cNvSpPr txBox="1"/>
          <p:nvPr/>
        </p:nvSpPr>
        <p:spPr>
          <a:xfrm>
            <a:off x="252547" y="5347787"/>
            <a:ext cx="8481900" cy="672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u="sng" dirty="0" err="1">
                <a:solidFill>
                  <a:schemeClr val="dk1"/>
                </a:solidFill>
                <a:latin typeface="Arial"/>
                <a:ea typeface="Arial"/>
                <a:cs typeface="Arial"/>
                <a:sym typeface="Arial"/>
              </a:rPr>
              <a:t>Beachten</a:t>
            </a:r>
            <a:r>
              <a:rPr lang="en-US" sz="1200" i="1" u="sng" dirty="0">
                <a:solidFill>
                  <a:schemeClr val="dk1"/>
                </a:solidFill>
                <a:latin typeface="Arial"/>
                <a:ea typeface="Arial"/>
                <a:cs typeface="Arial"/>
                <a:sym typeface="Arial"/>
              </a:rPr>
              <a:t> Sie die </a:t>
            </a:r>
            <a:r>
              <a:rPr lang="en-US" sz="1200" i="1" u="sng" dirty="0" err="1">
                <a:solidFill>
                  <a:schemeClr val="dk1"/>
                </a:solidFill>
                <a:latin typeface="Arial"/>
                <a:ea typeface="Arial"/>
                <a:cs typeface="Arial"/>
                <a:sym typeface="Arial"/>
              </a:rPr>
              <a:t>Stadien</a:t>
            </a:r>
            <a:r>
              <a:rPr lang="en-US" sz="1200" i="1" u="sng" dirty="0">
                <a:solidFill>
                  <a:schemeClr val="dk1"/>
                </a:solidFill>
                <a:latin typeface="Arial"/>
                <a:ea typeface="Arial"/>
                <a:cs typeface="Arial"/>
                <a:sym typeface="Arial"/>
              </a:rPr>
              <a:t>:</a:t>
            </a:r>
            <a:endParaRPr dirty="0"/>
          </a:p>
          <a:p>
            <a:pPr marL="0" marR="0" lvl="0" indent="0" algn="l" rtl="0">
              <a:spcBef>
                <a:spcPts val="0"/>
              </a:spcBef>
              <a:spcAft>
                <a:spcPts val="0"/>
              </a:spcAft>
              <a:buNone/>
            </a:pPr>
            <a:endParaRPr sz="1800" i="1" u="sng" dirty="0">
              <a:solidFill>
                <a:schemeClr val="dk1"/>
              </a:solidFill>
              <a:latin typeface="Arial"/>
              <a:ea typeface="Arial"/>
              <a:cs typeface="Arial"/>
              <a:sym typeface="Arial"/>
            </a:endParaRPr>
          </a:p>
          <a:p>
            <a:pPr marL="0" marR="0" lvl="0" indent="0" algn="l" rtl="0">
              <a:spcBef>
                <a:spcPts val="0"/>
              </a:spcBef>
              <a:spcAft>
                <a:spcPts val="0"/>
              </a:spcAft>
              <a:buNone/>
            </a:pPr>
            <a:r>
              <a:rPr lang="en-US" sz="1200" dirty="0">
                <a:solidFill>
                  <a:srgbClr val="0000FF"/>
                </a:solidFill>
              </a:rPr>
              <a:t>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ntumeszente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r>
              <a:rPr lang="en-US" sz="1200" dirty="0">
                <a:solidFill>
                  <a:srgbClr val="0000FF"/>
                </a:solidFill>
                <a:latin typeface="Arial"/>
                <a:ea typeface="Arial"/>
                <a:cs typeface="Arial"/>
                <a:sym typeface="Arial"/>
              </a:rPr>
              <a:t>  	         </a:t>
            </a:r>
            <a:r>
              <a:rPr lang="en-US" sz="1200" dirty="0">
                <a:solidFill>
                  <a:srgbClr val="0000FF"/>
                </a:solidFill>
              </a:rPr>
              <a:t>Hypermature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Katarakt</a:t>
            </a:r>
            <a:endParaRPr dirty="0"/>
          </a:p>
        </p:txBody>
      </p:sp>
      <p:sp>
        <p:nvSpPr>
          <p:cNvPr id="3" name="Google Shape;1206;p92">
            <a:extLst>
              <a:ext uri="{FF2B5EF4-FFF2-40B4-BE49-F238E27FC236}">
                <a16:creationId xmlns:a16="http://schemas.microsoft.com/office/drawing/2014/main" id="{F6BF7FC7-CAAD-DE53-D78C-C82C5548D0E2}"/>
              </a:ext>
            </a:extLst>
          </p:cNvPr>
          <p:cNvSpPr/>
          <p:nvPr/>
        </p:nvSpPr>
        <p:spPr>
          <a:xfrm>
            <a:off x="1539708" y="5758180"/>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 name="Google Shape;1207;p92">
            <a:extLst>
              <a:ext uri="{FF2B5EF4-FFF2-40B4-BE49-F238E27FC236}">
                <a16:creationId xmlns:a16="http://schemas.microsoft.com/office/drawing/2014/main" id="{FD64537D-FC06-8CBF-27DB-E5273AEB812E}"/>
              </a:ext>
            </a:extLst>
          </p:cNvPr>
          <p:cNvSpPr/>
          <p:nvPr/>
        </p:nvSpPr>
        <p:spPr>
          <a:xfrm>
            <a:off x="4227333" y="5754414"/>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 name="Google Shape;1209;p92">
            <a:extLst>
              <a:ext uri="{FF2B5EF4-FFF2-40B4-BE49-F238E27FC236}">
                <a16:creationId xmlns:a16="http://schemas.microsoft.com/office/drawing/2014/main" id="{8368CE51-E5D5-C3B2-20FC-404BB96D5C0B}"/>
              </a:ext>
            </a:extLst>
          </p:cNvPr>
          <p:cNvSpPr/>
          <p:nvPr/>
        </p:nvSpPr>
        <p:spPr>
          <a:xfrm>
            <a:off x="6790780" y="5775634"/>
            <a:ext cx="954156" cy="323166"/>
          </a:xfrm>
          <a:prstGeom prst="rightArrow">
            <a:avLst>
              <a:gd name="adj1" fmla="val 50000"/>
              <a:gd name="adj2" fmla="val 50000"/>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1235"/>
        <p:cNvGrpSpPr/>
        <p:nvPr/>
      </p:nvGrpSpPr>
      <p:grpSpPr>
        <a:xfrm>
          <a:off x="0" y="0"/>
          <a:ext cx="0" cy="0"/>
          <a:chOff x="0" y="0"/>
          <a:chExt cx="0" cy="0"/>
        </a:xfrm>
      </p:grpSpPr>
      <p:sp>
        <p:nvSpPr>
          <p:cNvPr id="1236" name="Google Shape;1236;p94"/>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a:t>
            </a:r>
            <a:r>
              <a:rPr lang="en-US" sz="1200" b="1">
                <a:solidFill>
                  <a:srgbClr val="BFBFBF"/>
                </a:solidFill>
              </a:rPr>
              <a:t>maturer/hypermaturer</a:t>
            </a:r>
            <a:r>
              <a:rPr lang="en-US" sz="1200">
                <a:solidFill>
                  <a:srgbClr val="BFBFBF"/>
                </a:solidFill>
              </a:rPr>
              <a:t> </a:t>
            </a:r>
            <a:r>
              <a:rPr lang="en-US" sz="1200" b="1">
                <a:solidFill>
                  <a:srgbClr val="BFBFBF"/>
                </a:solidFill>
              </a:rPr>
              <a:t>Katarakt</a:t>
            </a:r>
            <a:r>
              <a:rPr lang="en-US" sz="1200">
                <a:solidFill>
                  <a:srgbClr val="BFBFBF"/>
                </a:solidFill>
              </a:rPr>
              <a:t>: phakolytisches Glaukom</a:t>
            </a:r>
            <a:endParaRPr sz="1200">
              <a:solidFill>
                <a:srgbClr val="BFBFBF"/>
              </a:solidFill>
            </a:endParaRPr>
          </a:p>
        </p:txBody>
      </p:sp>
      <p:sp>
        <p:nvSpPr>
          <p:cNvPr id="1237" name="Google Shape;1237;p94"/>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238" name="Google Shape;1238;p9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94</a:t>
            </a:fld>
            <a:endParaRPr sz="1000" b="0" i="0" u="none" strike="noStrike" cap="none">
              <a:solidFill>
                <a:srgbClr val="000000"/>
              </a:solidFill>
              <a:latin typeface="Arial"/>
              <a:ea typeface="Arial"/>
              <a:cs typeface="Arial"/>
              <a:sym typeface="Arial"/>
            </a:endParaRPr>
          </a:p>
        </p:txBody>
      </p:sp>
      <p:sp>
        <p:nvSpPr>
          <p:cNvPr id="1240" name="Google Shape;1240;p94"/>
          <p:cNvSpPr txBox="1"/>
          <p:nvPr/>
        </p:nvSpPr>
        <p:spPr>
          <a:xfrm>
            <a:off x="1247361" y="3299791"/>
            <a:ext cx="6914100" cy="15648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Was ist eine </a:t>
            </a:r>
            <a:r>
              <a:rPr lang="en-US" sz="1200" b="1">
                <a:solidFill>
                  <a:srgbClr val="BFBFBF"/>
                </a:solidFill>
              </a:rPr>
              <a:t>mature Katarakt</a:t>
            </a:r>
            <a:r>
              <a:rPr lang="en-US" sz="1200" i="1">
                <a:solidFill>
                  <a:srgbClr val="BFBFBF"/>
                </a:solidFill>
              </a:rPr>
              <a:t>?</a:t>
            </a:r>
            <a:endParaRPr>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Eine kortikale Katarakt, die bis zur vollständigen Beteiligung des gesamten Linsenkortex fortgeschritten ist.</a:t>
            </a:r>
            <a:endParaRPr sz="1200" i="1">
              <a:solidFill>
                <a:srgbClr val="BFBFBF"/>
              </a:solidFill>
            </a:endParaRPr>
          </a:p>
          <a:p>
            <a:pPr marL="0" lvl="0" indent="0" algn="l" rtl="0">
              <a:spcBef>
                <a:spcPts val="0"/>
              </a:spcBef>
              <a:spcAft>
                <a:spcPts val="0"/>
              </a:spcAft>
              <a:buClr>
                <a:schemeClr val="dk1"/>
              </a:buClr>
              <a:buFont typeface="Arial"/>
              <a:buNone/>
            </a:pPr>
            <a:endParaRPr sz="1600">
              <a:solidFill>
                <a:srgbClr val="BFBFBF"/>
              </a:solidFill>
            </a:endParaRPr>
          </a:p>
          <a:p>
            <a:pPr marL="0" lvl="0" indent="0" algn="l" rtl="0">
              <a:spcBef>
                <a:spcPts val="0"/>
              </a:spcBef>
              <a:spcAft>
                <a:spcPts val="0"/>
              </a:spcAft>
              <a:buClr>
                <a:schemeClr val="dk1"/>
              </a:buClr>
              <a:buFont typeface="Arial"/>
              <a:buNone/>
            </a:pPr>
            <a:r>
              <a:rPr lang="en-US" sz="1200" i="1">
                <a:solidFill>
                  <a:srgbClr val="BFBFBF"/>
                </a:solidFill>
              </a:rPr>
              <a:t>Was ist eine </a:t>
            </a:r>
            <a:r>
              <a:rPr lang="en-US" sz="1200">
                <a:solidFill>
                  <a:srgbClr val="BFBFBF"/>
                </a:solidFill>
              </a:rPr>
              <a:t>hypermature Katarakt</a:t>
            </a:r>
            <a:r>
              <a:rPr lang="en-US" sz="1200" i="1">
                <a:solidFill>
                  <a:srgbClr val="BFBFBF"/>
                </a:solidFill>
              </a:rPr>
              <a:t>?</a:t>
            </a:r>
            <a:endParaRPr sz="1200" i="1">
              <a:solidFill>
                <a:srgbClr val="BFBFBF"/>
              </a:solidFill>
            </a:endParaRPr>
          </a:p>
          <a:p>
            <a:pPr marL="0" lvl="0" indent="0" algn="l" rtl="0">
              <a:spcBef>
                <a:spcPts val="0"/>
              </a:spcBef>
              <a:spcAft>
                <a:spcPts val="0"/>
              </a:spcAft>
              <a:buNone/>
            </a:pPr>
            <a:r>
              <a:rPr lang="en-US" sz="1200">
                <a:solidFill>
                  <a:srgbClr val="BFBFBF"/>
                </a:solidFill>
              </a:rPr>
              <a:t>Mature Katarakte können Wasser einlagern und dadurch in eine </a:t>
            </a:r>
            <a:r>
              <a:rPr lang="en-US" sz="1200" b="1">
                <a:solidFill>
                  <a:srgbClr val="BFBFBF"/>
                </a:solidFill>
              </a:rPr>
              <a:t>intumeszente kortikale Katarakt</a:t>
            </a:r>
            <a:r>
              <a:rPr lang="en-US" sz="1200">
                <a:solidFill>
                  <a:srgbClr val="BFBFBF"/>
                </a:solidFill>
              </a:rPr>
              <a:t> übergehen. Eine </a:t>
            </a:r>
            <a:r>
              <a:rPr lang="en-US" sz="1200" b="1" i="1">
                <a:solidFill>
                  <a:srgbClr val="BFBFBF"/>
                </a:solidFill>
              </a:rPr>
              <a:t>hypermature Katarakt</a:t>
            </a:r>
            <a:r>
              <a:rPr lang="en-US" sz="1200" b="1">
                <a:solidFill>
                  <a:srgbClr val="BFBFBF"/>
                </a:solidFill>
              </a:rPr>
              <a:t> </a:t>
            </a:r>
            <a:r>
              <a:rPr lang="en-US" sz="1200">
                <a:solidFill>
                  <a:srgbClr val="BFBFBF"/>
                </a:solidFill>
              </a:rPr>
              <a:t>entsteht, wenn eine intumeszente Katarakt beginnt, </a:t>
            </a:r>
            <a:r>
              <a:rPr lang="en-US" sz="1200" b="1">
                <a:solidFill>
                  <a:srgbClr val="BFBFBF"/>
                </a:solidFill>
              </a:rPr>
              <a:t>Wasser</a:t>
            </a:r>
            <a:r>
              <a:rPr lang="en-US" sz="1200">
                <a:solidFill>
                  <a:srgbClr val="BFBFBF"/>
                </a:solidFill>
              </a:rPr>
              <a:t> und </a:t>
            </a:r>
            <a:r>
              <a:rPr lang="en-US" sz="1200" b="1">
                <a:solidFill>
                  <a:srgbClr val="BFBFBF"/>
                </a:solidFill>
              </a:rPr>
              <a:t>denaturierte Proteine</a:t>
            </a:r>
            <a:r>
              <a:rPr lang="en-US" sz="1200">
                <a:solidFill>
                  <a:srgbClr val="BFBFBF"/>
                </a:solidFill>
              </a:rPr>
              <a:t> durch die intakte vordere Linsenkapsel </a:t>
            </a:r>
            <a:r>
              <a:rPr lang="en-US" sz="1200" b="1">
                <a:solidFill>
                  <a:srgbClr val="BFBFBF"/>
                </a:solidFill>
              </a:rPr>
              <a:t>abzugeben</a:t>
            </a:r>
            <a:r>
              <a:rPr lang="en-US" sz="1200">
                <a:solidFill>
                  <a:srgbClr val="BFBFBF"/>
                </a:solidFill>
              </a:rPr>
              <a:t>.  </a:t>
            </a:r>
            <a:endParaRPr sz="1200" i="1">
              <a:solidFill>
                <a:srgbClr val="BFBFBF"/>
              </a:solidFill>
            </a:endParaRPr>
          </a:p>
        </p:txBody>
      </p:sp>
      <p:sp>
        <p:nvSpPr>
          <p:cNvPr id="1243" name="Google Shape;1243;p94"/>
          <p:cNvSpPr/>
          <p:nvPr/>
        </p:nvSpPr>
        <p:spPr>
          <a:xfrm>
            <a:off x="5355536" y="5935993"/>
            <a:ext cx="954156" cy="323166"/>
          </a:xfrm>
          <a:prstGeom prst="rightArrow">
            <a:avLst>
              <a:gd name="adj1" fmla="val 50000"/>
              <a:gd name="adj2" fmla="val 50000"/>
            </a:avLst>
          </a:prstGeom>
          <a:solidFill>
            <a:srgbClr val="B6CFCE"/>
          </a:solid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44" name="Google Shape;1244;p94"/>
          <p:cNvSpPr txBox="1">
            <a:spLocks noGrp="1"/>
          </p:cNvSpPr>
          <p:nvPr>
            <p:ph type="title"/>
          </p:nvPr>
        </p:nvSpPr>
        <p:spPr>
          <a:xfrm>
            <a:off x="457200" y="122250"/>
            <a:ext cx="705900" cy="639900"/>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246" name="Google Shape;1246;p94"/>
          <p:cNvSpPr txBox="1"/>
          <p:nvPr/>
        </p:nvSpPr>
        <p:spPr>
          <a:xfrm>
            <a:off x="8579874" y="5871007"/>
            <a:ext cx="304892" cy="40011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rgbClr val="BFBFBF"/>
                </a:solidFill>
                <a:latin typeface="Arial"/>
                <a:ea typeface="Arial"/>
                <a:cs typeface="Arial"/>
                <a:sym typeface="Arial"/>
              </a:rPr>
              <a:t>^</a:t>
            </a:r>
            <a:endParaRPr/>
          </a:p>
        </p:txBody>
      </p:sp>
      <p:sp>
        <p:nvSpPr>
          <p:cNvPr id="1247" name="Google Shape;1247;p94"/>
          <p:cNvSpPr txBox="1"/>
          <p:nvPr/>
        </p:nvSpPr>
        <p:spPr>
          <a:xfrm>
            <a:off x="3641035" y="4931217"/>
            <a:ext cx="5337300" cy="210300"/>
          </a:xfrm>
          <a:prstGeom prst="rect">
            <a:avLst/>
          </a:prstGeom>
          <a:solidFill>
            <a:srgbClr val="0020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F7F7F"/>
                </a:solidFill>
              </a:rPr>
              <a:t>Abschließend: Welches Stadium folgt auf das </a:t>
            </a:r>
            <a:r>
              <a:rPr lang="en-US" sz="1200">
                <a:solidFill>
                  <a:srgbClr val="7F7F7F"/>
                </a:solidFill>
              </a:rPr>
              <a:t>hypermature </a:t>
            </a:r>
            <a:r>
              <a:rPr lang="en-US" sz="1200" i="1">
                <a:solidFill>
                  <a:srgbClr val="7F7F7F"/>
                </a:solidFill>
              </a:rPr>
              <a:t>Stadium?</a:t>
            </a:r>
            <a:endParaRPr>
              <a:solidFill>
                <a:srgbClr val="7F7F7F"/>
              </a:solidFill>
            </a:endParaRPr>
          </a:p>
        </p:txBody>
      </p:sp>
      <p:sp>
        <p:nvSpPr>
          <p:cNvPr id="1248" name="Google Shape;1248;p94"/>
          <p:cNvSpPr/>
          <p:nvPr/>
        </p:nvSpPr>
        <p:spPr>
          <a:xfrm>
            <a:off x="7593495" y="5208367"/>
            <a:ext cx="1550505" cy="830302"/>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49" name="Google Shape;1249;p94"/>
          <p:cNvSpPr txBox="1"/>
          <p:nvPr/>
        </p:nvSpPr>
        <p:spPr>
          <a:xfrm>
            <a:off x="2425149" y="4929367"/>
            <a:ext cx="5055600" cy="1349400"/>
          </a:xfrm>
          <a:prstGeom prst="rect">
            <a:avLst/>
          </a:prstGeom>
          <a:solidFill>
            <a:srgbClr val="FEFF83"/>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Welche Veränderung tritt auf, wenn eine kortikale Katarakt vom </a:t>
            </a:r>
            <a:r>
              <a:rPr lang="en-US" sz="1200">
                <a:solidFill>
                  <a:srgbClr val="0000FF"/>
                </a:solidFill>
              </a:rPr>
              <a:t>hypermaturen</a:t>
            </a:r>
            <a:r>
              <a:rPr lang="en-US" sz="1200">
                <a:solidFill>
                  <a:srgbClr val="0000FF"/>
                </a:solidFill>
                <a:latin typeface="Arial"/>
                <a:ea typeface="Arial"/>
                <a:cs typeface="Arial"/>
                <a:sym typeface="Arial"/>
              </a:rPr>
              <a:t> </a:t>
            </a:r>
            <a:r>
              <a:rPr lang="en-US" sz="1200" i="1">
                <a:solidFill>
                  <a:srgbClr val="0000FF"/>
                </a:solidFill>
                <a:latin typeface="Arial"/>
                <a:ea typeface="Arial"/>
                <a:cs typeface="Arial"/>
                <a:sym typeface="Arial"/>
              </a:rPr>
              <a:t>zum Morgagni-Stadium fortschreitet?</a:t>
            </a:r>
            <a:endParaRPr sz="1400" i="1">
              <a:solidFill>
                <a:srgbClr val="FEFF83"/>
              </a:solidFill>
              <a:latin typeface="Arial"/>
              <a:ea typeface="Arial"/>
              <a:cs typeface="Arial"/>
              <a:sym typeface="Arial"/>
            </a:endParaRPr>
          </a:p>
          <a:p>
            <a:pPr marL="0" marR="0" lvl="0" indent="0" algn="l" rtl="0">
              <a:spcBef>
                <a:spcPts val="0"/>
              </a:spcBef>
              <a:spcAft>
                <a:spcPts val="0"/>
              </a:spcAft>
              <a:buNone/>
            </a:pPr>
            <a:r>
              <a:rPr lang="en-US" sz="1200">
                <a:solidFill>
                  <a:srgbClr val="FEFF83"/>
                </a:solidFill>
                <a:latin typeface="Arial"/>
                <a:ea typeface="Arial"/>
                <a:cs typeface="Arial"/>
                <a:sym typeface="Arial"/>
              </a:rPr>
              <a:t>Eine weitere und ausgedehnte Verflüssigung des kortikalen Materials</a:t>
            </a:r>
            <a:endParaRPr/>
          </a:p>
          <a:p>
            <a:pPr marL="0" marR="0" lvl="0" indent="0" algn="l" rtl="0">
              <a:spcBef>
                <a:spcPts val="0"/>
              </a:spcBef>
              <a:spcAft>
                <a:spcPts val="0"/>
              </a:spcAft>
              <a:buNone/>
            </a:pPr>
            <a:endParaRPr sz="1400">
              <a:solidFill>
                <a:srgbClr val="FEFF83"/>
              </a:solidFill>
              <a:latin typeface="Arial"/>
              <a:ea typeface="Arial"/>
              <a:cs typeface="Arial"/>
              <a:sym typeface="Arial"/>
            </a:endParaRPr>
          </a:p>
          <a:p>
            <a:pPr marL="0" marR="0" lvl="0" indent="0" algn="l" rtl="0">
              <a:spcBef>
                <a:spcPts val="0"/>
              </a:spcBef>
              <a:spcAft>
                <a:spcPts val="0"/>
              </a:spcAft>
              <a:buNone/>
            </a:pPr>
            <a:r>
              <a:rPr lang="en-US" sz="1200" i="1">
                <a:solidFill>
                  <a:srgbClr val="FEFF83"/>
                </a:solidFill>
                <a:latin typeface="Arial"/>
                <a:ea typeface="Arial"/>
                <a:cs typeface="Arial"/>
                <a:sym typeface="Arial"/>
              </a:rPr>
              <a:t>Wie sieht eine Morgagni-Katarakt unter der Spaltlampe aus?</a:t>
            </a:r>
            <a:endParaRPr/>
          </a:p>
          <a:p>
            <a:pPr marL="0" marR="0" lvl="0" indent="0" algn="l" rtl="0">
              <a:spcBef>
                <a:spcPts val="0"/>
              </a:spcBef>
              <a:spcAft>
                <a:spcPts val="0"/>
              </a:spcAft>
              <a:buNone/>
            </a:pPr>
            <a:r>
              <a:rPr lang="en-US" sz="1200">
                <a:solidFill>
                  <a:srgbClr val="FEFF83"/>
                </a:solidFill>
                <a:latin typeface="Arial"/>
                <a:ea typeface="Arial"/>
                <a:cs typeface="Arial"/>
                <a:sym typeface="Arial"/>
              </a:rPr>
              <a:t>Es ist zu beobachten, dass der dichte, braune Kernkatarakt innerhalb der verflüssigten Reste des kortikalen Katarakt frei beweglich ist</a:t>
            </a:r>
            <a:endParaRPr/>
          </a:p>
        </p:txBody>
      </p:sp>
      <p:sp>
        <p:nvSpPr>
          <p:cNvPr id="1250" name="Google Shape;1250;p94"/>
          <p:cNvSpPr txBox="1"/>
          <p:nvPr/>
        </p:nvSpPr>
        <p:spPr>
          <a:xfrm>
            <a:off x="7527235" y="5347787"/>
            <a:ext cx="1536600" cy="210300"/>
          </a:xfrm>
          <a:prstGeom prst="rect">
            <a:avLst/>
          </a:prstGeom>
          <a:noFill/>
          <a:ln>
            <a:noFill/>
          </a:ln>
        </p:spPr>
        <p:txBody>
          <a:bodyPr spcFirstLastPara="1" wrap="square" lIns="25400" tIns="12700" rIns="25400" bIns="12700" anchor="t" anchorCtr="0">
            <a:spAutoFit/>
          </a:bodyPr>
          <a:lstStyle/>
          <a:p>
            <a:pPr marL="0" marR="0" lvl="0" indent="0" algn="r" rtl="0">
              <a:spcBef>
                <a:spcPts val="0"/>
              </a:spcBef>
              <a:spcAft>
                <a:spcPts val="0"/>
              </a:spcAft>
              <a:buNone/>
            </a:pPr>
            <a:r>
              <a:rPr lang="en-US" sz="1200">
                <a:solidFill>
                  <a:srgbClr val="0000FF"/>
                </a:solidFill>
                <a:latin typeface="Caveat"/>
                <a:ea typeface="Caveat"/>
                <a:cs typeface="Caveat"/>
                <a:sym typeface="Caveat"/>
              </a:rPr>
              <a:t>Morgagnische Katarakt</a:t>
            </a:r>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1254"/>
        <p:cNvGrpSpPr/>
        <p:nvPr/>
      </p:nvGrpSpPr>
      <p:grpSpPr>
        <a:xfrm>
          <a:off x="0" y="0"/>
          <a:ext cx="0" cy="0"/>
          <a:chOff x="0" y="0"/>
          <a:chExt cx="0" cy="0"/>
        </a:xfrm>
      </p:grpSpPr>
      <p:sp>
        <p:nvSpPr>
          <p:cNvPr id="1255" name="Google Shape;1255;p95"/>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a:t>
            </a:r>
            <a:r>
              <a:rPr lang="en-US" sz="1200" b="1">
                <a:solidFill>
                  <a:srgbClr val="BFBFBF"/>
                </a:solidFill>
              </a:rPr>
              <a:t>maturer/hypermaturer</a:t>
            </a:r>
            <a:r>
              <a:rPr lang="en-US" sz="1200">
                <a:solidFill>
                  <a:srgbClr val="BFBFBF"/>
                </a:solidFill>
              </a:rPr>
              <a:t> </a:t>
            </a:r>
            <a:r>
              <a:rPr lang="en-US" sz="1200" b="1">
                <a:solidFill>
                  <a:srgbClr val="BFBFBF"/>
                </a:solidFill>
              </a:rPr>
              <a:t>Katarakt</a:t>
            </a:r>
            <a:r>
              <a:rPr lang="en-US" sz="1200">
                <a:solidFill>
                  <a:srgbClr val="BFBFBF"/>
                </a:solidFill>
              </a:rPr>
              <a:t>: phakolytisches Glaukom</a:t>
            </a:r>
            <a:endParaRPr sz="1200">
              <a:solidFill>
                <a:srgbClr val="BFBFBF"/>
              </a:solidFill>
            </a:endParaRPr>
          </a:p>
        </p:txBody>
      </p:sp>
      <p:sp>
        <p:nvSpPr>
          <p:cNvPr id="1256" name="Google Shape;1256;p95"/>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257" name="Google Shape;1257;p9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95</a:t>
            </a:fld>
            <a:endParaRPr sz="1000" b="0" i="0" u="none" strike="noStrike" cap="none">
              <a:solidFill>
                <a:srgbClr val="000000"/>
              </a:solidFill>
              <a:latin typeface="Arial"/>
              <a:ea typeface="Arial"/>
              <a:cs typeface="Arial"/>
              <a:sym typeface="Arial"/>
            </a:endParaRPr>
          </a:p>
        </p:txBody>
      </p:sp>
      <p:sp>
        <p:nvSpPr>
          <p:cNvPr id="1259" name="Google Shape;1259;p95"/>
          <p:cNvSpPr txBox="1"/>
          <p:nvPr/>
        </p:nvSpPr>
        <p:spPr>
          <a:xfrm>
            <a:off x="1247361" y="3299791"/>
            <a:ext cx="6914100" cy="15648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None/>
            </a:pPr>
            <a:r>
              <a:rPr lang="en-US" sz="1200" i="1">
                <a:solidFill>
                  <a:srgbClr val="BFBFBF"/>
                </a:solidFill>
              </a:rPr>
              <a:t>Was ist eine </a:t>
            </a:r>
            <a:r>
              <a:rPr lang="en-US" sz="1200" b="1">
                <a:solidFill>
                  <a:srgbClr val="BFBFBF"/>
                </a:solidFill>
              </a:rPr>
              <a:t>mature Katarakt</a:t>
            </a:r>
            <a:r>
              <a:rPr lang="en-US" sz="1200" i="1">
                <a:solidFill>
                  <a:srgbClr val="BFBFBF"/>
                </a:solidFill>
              </a:rPr>
              <a:t>?</a:t>
            </a:r>
            <a:endParaRPr>
              <a:solidFill>
                <a:srgbClr val="BFBFBF"/>
              </a:solidFill>
            </a:endParaRPr>
          </a:p>
          <a:p>
            <a:pPr marL="0" lvl="0" indent="0" algn="l" rtl="0">
              <a:spcBef>
                <a:spcPts val="0"/>
              </a:spcBef>
              <a:spcAft>
                <a:spcPts val="0"/>
              </a:spcAft>
              <a:buNone/>
            </a:pPr>
            <a:r>
              <a:rPr lang="en-US" sz="1200">
                <a:solidFill>
                  <a:srgbClr val="BFBFBF"/>
                </a:solidFill>
              </a:rPr>
              <a:t>Eine kortikale Katarakt, die bis zur vollständigen Beteiligung des gesamten Linsenkortex fortgeschritten ist.</a:t>
            </a:r>
            <a:endParaRPr sz="1200" i="1">
              <a:solidFill>
                <a:srgbClr val="BFBFBF"/>
              </a:solidFill>
            </a:endParaRPr>
          </a:p>
          <a:p>
            <a:pPr marL="0" lvl="0" indent="0" algn="l" rtl="0">
              <a:spcBef>
                <a:spcPts val="0"/>
              </a:spcBef>
              <a:spcAft>
                <a:spcPts val="0"/>
              </a:spcAft>
              <a:buNone/>
            </a:pPr>
            <a:endParaRPr sz="1600">
              <a:solidFill>
                <a:srgbClr val="BFBFBF"/>
              </a:solidFill>
            </a:endParaRPr>
          </a:p>
          <a:p>
            <a:pPr marL="0" lvl="0" indent="0" algn="l" rtl="0">
              <a:spcBef>
                <a:spcPts val="0"/>
              </a:spcBef>
              <a:spcAft>
                <a:spcPts val="0"/>
              </a:spcAft>
              <a:buNone/>
            </a:pPr>
            <a:r>
              <a:rPr lang="en-US" sz="1200" i="1">
                <a:solidFill>
                  <a:srgbClr val="BFBFBF"/>
                </a:solidFill>
              </a:rPr>
              <a:t>Was ist eine </a:t>
            </a:r>
            <a:r>
              <a:rPr lang="en-US" sz="1200">
                <a:solidFill>
                  <a:srgbClr val="BFBFBF"/>
                </a:solidFill>
              </a:rPr>
              <a:t>hypermature Katarakt</a:t>
            </a:r>
            <a:r>
              <a:rPr lang="en-US" sz="1200" i="1">
                <a:solidFill>
                  <a:srgbClr val="BFBFBF"/>
                </a:solidFill>
              </a:rPr>
              <a:t>?</a:t>
            </a:r>
            <a:endParaRPr sz="1200" i="1">
              <a:solidFill>
                <a:srgbClr val="BFBFBF"/>
              </a:solidFill>
            </a:endParaRPr>
          </a:p>
          <a:p>
            <a:pPr marL="0" lvl="0" indent="0" algn="l" rtl="0">
              <a:spcBef>
                <a:spcPts val="0"/>
              </a:spcBef>
              <a:spcAft>
                <a:spcPts val="0"/>
              </a:spcAft>
              <a:buNone/>
            </a:pPr>
            <a:r>
              <a:rPr lang="en-US" sz="1200">
                <a:solidFill>
                  <a:srgbClr val="BFBFBF"/>
                </a:solidFill>
              </a:rPr>
              <a:t>Mature Katarakte können Wasser einlagern und dadurch in eine </a:t>
            </a:r>
            <a:r>
              <a:rPr lang="en-US" sz="1200" b="1">
                <a:solidFill>
                  <a:srgbClr val="BFBFBF"/>
                </a:solidFill>
              </a:rPr>
              <a:t>intumeszente kortikale Katarakt</a:t>
            </a:r>
            <a:r>
              <a:rPr lang="en-US" sz="1200">
                <a:solidFill>
                  <a:srgbClr val="BFBFBF"/>
                </a:solidFill>
              </a:rPr>
              <a:t> übergehen. Eine </a:t>
            </a:r>
            <a:r>
              <a:rPr lang="en-US" sz="1200" b="1" i="1">
                <a:solidFill>
                  <a:srgbClr val="BFBFBF"/>
                </a:solidFill>
              </a:rPr>
              <a:t>hypermature Katarakt</a:t>
            </a:r>
            <a:r>
              <a:rPr lang="en-US" sz="1200" b="1">
                <a:solidFill>
                  <a:srgbClr val="BFBFBF"/>
                </a:solidFill>
              </a:rPr>
              <a:t> </a:t>
            </a:r>
            <a:r>
              <a:rPr lang="en-US" sz="1200">
                <a:solidFill>
                  <a:srgbClr val="BFBFBF"/>
                </a:solidFill>
              </a:rPr>
              <a:t>entsteht, wenn eine intumeszente Katarakt beginnt, </a:t>
            </a:r>
            <a:r>
              <a:rPr lang="en-US" sz="1200" b="1">
                <a:solidFill>
                  <a:srgbClr val="BFBFBF"/>
                </a:solidFill>
              </a:rPr>
              <a:t>Wasser</a:t>
            </a:r>
            <a:r>
              <a:rPr lang="en-US" sz="1200">
                <a:solidFill>
                  <a:srgbClr val="BFBFBF"/>
                </a:solidFill>
              </a:rPr>
              <a:t> und </a:t>
            </a:r>
            <a:r>
              <a:rPr lang="en-US" sz="1200" b="1">
                <a:solidFill>
                  <a:srgbClr val="BFBFBF"/>
                </a:solidFill>
              </a:rPr>
              <a:t>denaturierte Proteine</a:t>
            </a:r>
            <a:r>
              <a:rPr lang="en-US" sz="1200">
                <a:solidFill>
                  <a:srgbClr val="BFBFBF"/>
                </a:solidFill>
              </a:rPr>
              <a:t> durch die intakte vordere Linsenkapsel </a:t>
            </a:r>
            <a:r>
              <a:rPr lang="en-US" sz="1200" b="1">
                <a:solidFill>
                  <a:srgbClr val="BFBFBF"/>
                </a:solidFill>
              </a:rPr>
              <a:t>abzugeben</a:t>
            </a:r>
            <a:r>
              <a:rPr lang="en-US" sz="1200">
                <a:solidFill>
                  <a:srgbClr val="BFBFBF"/>
                </a:solidFill>
              </a:rPr>
              <a:t>.  </a:t>
            </a:r>
            <a:endParaRPr sz="1200" i="1">
              <a:solidFill>
                <a:srgbClr val="BFBFBF"/>
              </a:solidFill>
            </a:endParaRPr>
          </a:p>
        </p:txBody>
      </p:sp>
      <p:sp>
        <p:nvSpPr>
          <p:cNvPr id="1262" name="Google Shape;1262;p95"/>
          <p:cNvSpPr/>
          <p:nvPr/>
        </p:nvSpPr>
        <p:spPr>
          <a:xfrm>
            <a:off x="5355536" y="5935993"/>
            <a:ext cx="954156" cy="323166"/>
          </a:xfrm>
          <a:prstGeom prst="rightArrow">
            <a:avLst>
              <a:gd name="adj1" fmla="val 50000"/>
              <a:gd name="adj2" fmla="val 50000"/>
            </a:avLst>
          </a:prstGeom>
          <a:solidFill>
            <a:srgbClr val="B6CFCE"/>
          </a:solid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63" name="Google Shape;1263;p95"/>
          <p:cNvSpPr txBox="1">
            <a:spLocks noGrp="1"/>
          </p:cNvSpPr>
          <p:nvPr>
            <p:ph type="title"/>
          </p:nvPr>
        </p:nvSpPr>
        <p:spPr>
          <a:xfrm>
            <a:off x="457200" y="122250"/>
            <a:ext cx="1275600" cy="639900"/>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264" name="Google Shape;1264;p95"/>
          <p:cNvSpPr/>
          <p:nvPr/>
        </p:nvSpPr>
        <p:spPr>
          <a:xfrm>
            <a:off x="6639339" y="5473840"/>
            <a:ext cx="954156" cy="323166"/>
          </a:xfrm>
          <a:prstGeom prst="rightArrow">
            <a:avLst>
              <a:gd name="adj1" fmla="val 50000"/>
              <a:gd name="adj2" fmla="val 50000"/>
            </a:avLst>
          </a:prstGeom>
          <a:solidFill>
            <a:srgbClr val="B6CFCE"/>
          </a:solid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65" name="Google Shape;1265;p95"/>
          <p:cNvSpPr txBox="1"/>
          <p:nvPr/>
        </p:nvSpPr>
        <p:spPr>
          <a:xfrm>
            <a:off x="8579874" y="5871007"/>
            <a:ext cx="304892" cy="40011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rgbClr val="BFBFBF"/>
                </a:solidFill>
                <a:latin typeface="Arial"/>
                <a:ea typeface="Arial"/>
                <a:cs typeface="Arial"/>
                <a:sym typeface="Arial"/>
              </a:rPr>
              <a:t>^</a:t>
            </a:r>
            <a:endParaRPr/>
          </a:p>
        </p:txBody>
      </p:sp>
      <p:sp>
        <p:nvSpPr>
          <p:cNvPr id="1266" name="Google Shape;1266;p95"/>
          <p:cNvSpPr txBox="1"/>
          <p:nvPr/>
        </p:nvSpPr>
        <p:spPr>
          <a:xfrm>
            <a:off x="3641035" y="4931217"/>
            <a:ext cx="5337300" cy="210300"/>
          </a:xfrm>
          <a:prstGeom prst="rect">
            <a:avLst/>
          </a:prstGeom>
          <a:solidFill>
            <a:srgbClr val="0020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F7F7F"/>
                </a:solidFill>
              </a:rPr>
              <a:t>Abschließend: Welches Stadium folgt auf das </a:t>
            </a:r>
            <a:r>
              <a:rPr lang="en-US" sz="1200">
                <a:solidFill>
                  <a:srgbClr val="7F7F7F"/>
                </a:solidFill>
              </a:rPr>
              <a:t>hypermature </a:t>
            </a:r>
            <a:r>
              <a:rPr lang="en-US" sz="1200" i="1">
                <a:solidFill>
                  <a:srgbClr val="7F7F7F"/>
                </a:solidFill>
              </a:rPr>
              <a:t>Stadium?</a:t>
            </a:r>
            <a:endParaRPr>
              <a:solidFill>
                <a:srgbClr val="7F7F7F"/>
              </a:solidFill>
            </a:endParaRPr>
          </a:p>
        </p:txBody>
      </p:sp>
      <p:sp>
        <p:nvSpPr>
          <p:cNvPr id="1267" name="Google Shape;1267;p95"/>
          <p:cNvSpPr/>
          <p:nvPr/>
        </p:nvSpPr>
        <p:spPr>
          <a:xfrm>
            <a:off x="7593495" y="5208367"/>
            <a:ext cx="1550505" cy="830302"/>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68" name="Google Shape;1268;p95"/>
          <p:cNvSpPr txBox="1"/>
          <p:nvPr/>
        </p:nvSpPr>
        <p:spPr>
          <a:xfrm>
            <a:off x="2425149" y="4929367"/>
            <a:ext cx="5055600" cy="1349400"/>
          </a:xfrm>
          <a:prstGeom prst="rect">
            <a:avLst/>
          </a:prstGeom>
          <a:solidFill>
            <a:srgbClr val="FEFF83"/>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Welche Veränderung tritt auf, wenn eine kortikale Katarakt vom </a:t>
            </a:r>
            <a:r>
              <a:rPr lang="en-US" sz="1200">
                <a:solidFill>
                  <a:srgbClr val="0000FF"/>
                </a:solidFill>
              </a:rPr>
              <a:t>hypermaturen </a:t>
            </a:r>
            <a:r>
              <a:rPr lang="en-US" sz="1200" i="1">
                <a:solidFill>
                  <a:srgbClr val="0000FF"/>
                </a:solidFill>
              </a:rPr>
              <a:t>zum Morgagni-Stadium fortschreitet?</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Eine weitere und ausgedehnte Verflüssigung des kortikalen Materials.</a:t>
            </a:r>
            <a:endParaRPr sz="1400">
              <a:solidFill>
                <a:srgbClr val="FEFF83"/>
              </a:solidFill>
              <a:latin typeface="Arial"/>
              <a:ea typeface="Arial"/>
              <a:cs typeface="Arial"/>
              <a:sym typeface="Arial"/>
            </a:endParaRPr>
          </a:p>
          <a:p>
            <a:pPr marL="0" marR="0" lvl="0" indent="0" algn="l" rtl="0">
              <a:spcBef>
                <a:spcPts val="0"/>
              </a:spcBef>
              <a:spcAft>
                <a:spcPts val="0"/>
              </a:spcAft>
              <a:buNone/>
            </a:pPr>
            <a:endParaRPr sz="1400">
              <a:solidFill>
                <a:srgbClr val="FEFF83"/>
              </a:solidFill>
              <a:latin typeface="Arial"/>
              <a:ea typeface="Arial"/>
              <a:cs typeface="Arial"/>
              <a:sym typeface="Arial"/>
            </a:endParaRPr>
          </a:p>
          <a:p>
            <a:pPr marL="0" marR="0" lvl="0" indent="0" algn="l" rtl="0">
              <a:spcBef>
                <a:spcPts val="0"/>
              </a:spcBef>
              <a:spcAft>
                <a:spcPts val="0"/>
              </a:spcAft>
              <a:buNone/>
            </a:pPr>
            <a:r>
              <a:rPr lang="en-US" sz="1200" i="1">
                <a:solidFill>
                  <a:srgbClr val="FEFF83"/>
                </a:solidFill>
                <a:latin typeface="Arial"/>
                <a:ea typeface="Arial"/>
                <a:cs typeface="Arial"/>
                <a:sym typeface="Arial"/>
              </a:rPr>
              <a:t>Wie sieht eine Morgagni-Katarakt unter der Spaltlampe aus?</a:t>
            </a:r>
            <a:endParaRPr/>
          </a:p>
          <a:p>
            <a:pPr marL="0" marR="0" lvl="0" indent="0" algn="l" rtl="0">
              <a:spcBef>
                <a:spcPts val="0"/>
              </a:spcBef>
              <a:spcAft>
                <a:spcPts val="0"/>
              </a:spcAft>
              <a:buNone/>
            </a:pPr>
            <a:r>
              <a:rPr lang="en-US" sz="1200">
                <a:solidFill>
                  <a:srgbClr val="FEFF83"/>
                </a:solidFill>
                <a:latin typeface="Arial"/>
                <a:ea typeface="Arial"/>
                <a:cs typeface="Arial"/>
                <a:sym typeface="Arial"/>
              </a:rPr>
              <a:t>Es ist zu beobachten, dass der dichte, braune Kernkatarakt innerhalb der verflüssigten Reste des kortikalen Katarakt frei beweglich ist</a:t>
            </a:r>
            <a:endParaRPr/>
          </a:p>
        </p:txBody>
      </p:sp>
      <p:sp>
        <p:nvSpPr>
          <p:cNvPr id="1269" name="Google Shape;1269;p95"/>
          <p:cNvSpPr txBox="1"/>
          <p:nvPr/>
        </p:nvSpPr>
        <p:spPr>
          <a:xfrm>
            <a:off x="7527235" y="5347787"/>
            <a:ext cx="1536600" cy="395100"/>
          </a:xfrm>
          <a:prstGeom prst="rect">
            <a:avLst/>
          </a:prstGeom>
          <a:noFill/>
          <a:ln>
            <a:noFill/>
          </a:ln>
        </p:spPr>
        <p:txBody>
          <a:bodyPr spcFirstLastPara="1" wrap="square" lIns="25400" tIns="12700" rIns="25400" bIns="12700" anchor="t" anchorCtr="0">
            <a:spAutoFit/>
          </a:bodyPr>
          <a:lstStyle/>
          <a:p>
            <a:pPr marL="0" lvl="0" indent="0" algn="r" rtl="0">
              <a:spcBef>
                <a:spcPts val="0"/>
              </a:spcBef>
              <a:spcAft>
                <a:spcPts val="0"/>
              </a:spcAft>
              <a:buClr>
                <a:schemeClr val="dk1"/>
              </a:buClr>
              <a:buFont typeface="Arial"/>
              <a:buNone/>
            </a:pPr>
            <a:r>
              <a:rPr lang="en-US" sz="1200">
                <a:solidFill>
                  <a:srgbClr val="0000FF"/>
                </a:solidFill>
                <a:latin typeface="Caveat"/>
                <a:ea typeface="Caveat"/>
                <a:cs typeface="Caveat"/>
                <a:sym typeface="Caveat"/>
              </a:rPr>
              <a:t>Morgagnische Katarakt</a:t>
            </a:r>
            <a:endParaRPr>
              <a:solidFill>
                <a:schemeClr val="dk1"/>
              </a:solidFill>
            </a:endParaRPr>
          </a:p>
          <a:p>
            <a:pPr marL="0" marR="0" lvl="0" indent="0" algn="r" rtl="0">
              <a:spcBef>
                <a:spcPts val="0"/>
              </a:spcBef>
              <a:spcAft>
                <a:spcPts val="0"/>
              </a:spcAft>
              <a:buNone/>
            </a:pPr>
            <a:endParaRPr sz="1200">
              <a:solidFill>
                <a:srgbClr val="0000FF"/>
              </a:solidFill>
              <a:latin typeface="Caveat"/>
              <a:ea typeface="Caveat"/>
              <a:cs typeface="Caveat"/>
              <a:sym typeface="Caveat"/>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1273"/>
        <p:cNvGrpSpPr/>
        <p:nvPr/>
      </p:nvGrpSpPr>
      <p:grpSpPr>
        <a:xfrm>
          <a:off x="0" y="0"/>
          <a:ext cx="0" cy="0"/>
          <a:chOff x="0" y="0"/>
          <a:chExt cx="0" cy="0"/>
        </a:xfrm>
      </p:grpSpPr>
      <p:sp>
        <p:nvSpPr>
          <p:cNvPr id="1274" name="Google Shape;1274;p96"/>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a:t>
            </a:r>
            <a:r>
              <a:rPr lang="en-US" sz="1200" b="1">
                <a:solidFill>
                  <a:srgbClr val="BFBFBF"/>
                </a:solidFill>
              </a:rPr>
              <a:t>maturer/hypermaturer</a:t>
            </a:r>
            <a:r>
              <a:rPr lang="en-US" sz="1200">
                <a:solidFill>
                  <a:srgbClr val="BFBFBF"/>
                </a:solidFill>
              </a:rPr>
              <a:t> </a:t>
            </a:r>
            <a:r>
              <a:rPr lang="en-US" sz="1200" b="1">
                <a:solidFill>
                  <a:srgbClr val="BFBFBF"/>
                </a:solidFill>
              </a:rPr>
              <a:t>Katarakt</a:t>
            </a:r>
            <a:r>
              <a:rPr lang="en-US" sz="1200">
                <a:solidFill>
                  <a:srgbClr val="BFBFBF"/>
                </a:solidFill>
              </a:rPr>
              <a:t>: phakolytisches Glaukom</a:t>
            </a:r>
            <a:endParaRPr sz="1200">
              <a:solidFill>
                <a:srgbClr val="BFBFBF"/>
              </a:solidFill>
            </a:endParaRPr>
          </a:p>
        </p:txBody>
      </p:sp>
      <p:sp>
        <p:nvSpPr>
          <p:cNvPr id="1275" name="Google Shape;1275;p96"/>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276" name="Google Shape;1276;p9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96</a:t>
            </a:fld>
            <a:endParaRPr sz="1000" b="0" i="0" u="none" strike="noStrike" cap="none">
              <a:solidFill>
                <a:srgbClr val="000000"/>
              </a:solidFill>
              <a:latin typeface="Arial"/>
              <a:ea typeface="Arial"/>
              <a:cs typeface="Arial"/>
              <a:sym typeface="Arial"/>
            </a:endParaRPr>
          </a:p>
        </p:txBody>
      </p:sp>
      <p:sp>
        <p:nvSpPr>
          <p:cNvPr id="1278" name="Google Shape;1278;p96"/>
          <p:cNvSpPr txBox="1"/>
          <p:nvPr/>
        </p:nvSpPr>
        <p:spPr>
          <a:xfrm>
            <a:off x="1247361" y="3299791"/>
            <a:ext cx="6914100" cy="15648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Was ist eine </a:t>
            </a:r>
            <a:r>
              <a:rPr lang="en-US" sz="1200" b="1">
                <a:solidFill>
                  <a:srgbClr val="BFBFBF"/>
                </a:solidFill>
              </a:rPr>
              <a:t>mature Katarakt</a:t>
            </a:r>
            <a:r>
              <a:rPr lang="en-US" sz="1200" i="1">
                <a:solidFill>
                  <a:srgbClr val="BFBFBF"/>
                </a:solidFill>
              </a:rPr>
              <a:t>?</a:t>
            </a:r>
            <a:endParaRPr>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Eine kortikale Katarakt, die bis zur vollständigen Beteiligung des gesamten Linsenkortex fortgeschritten ist.</a:t>
            </a:r>
            <a:endParaRPr sz="1200" i="1">
              <a:solidFill>
                <a:srgbClr val="BFBFBF"/>
              </a:solidFill>
            </a:endParaRPr>
          </a:p>
          <a:p>
            <a:pPr marL="0" lvl="0" indent="0" algn="l" rtl="0">
              <a:spcBef>
                <a:spcPts val="0"/>
              </a:spcBef>
              <a:spcAft>
                <a:spcPts val="0"/>
              </a:spcAft>
              <a:buClr>
                <a:schemeClr val="dk1"/>
              </a:buClr>
              <a:buFont typeface="Arial"/>
              <a:buNone/>
            </a:pPr>
            <a:endParaRPr sz="1600">
              <a:solidFill>
                <a:srgbClr val="BFBFBF"/>
              </a:solidFill>
            </a:endParaRPr>
          </a:p>
          <a:p>
            <a:pPr marL="0" lvl="0" indent="0" algn="l" rtl="0">
              <a:spcBef>
                <a:spcPts val="0"/>
              </a:spcBef>
              <a:spcAft>
                <a:spcPts val="0"/>
              </a:spcAft>
              <a:buClr>
                <a:schemeClr val="dk1"/>
              </a:buClr>
              <a:buFont typeface="Arial"/>
              <a:buNone/>
            </a:pPr>
            <a:r>
              <a:rPr lang="en-US" sz="1200" i="1">
                <a:solidFill>
                  <a:srgbClr val="BFBFBF"/>
                </a:solidFill>
              </a:rPr>
              <a:t>Was ist eine </a:t>
            </a:r>
            <a:r>
              <a:rPr lang="en-US" sz="1200">
                <a:solidFill>
                  <a:srgbClr val="BFBFBF"/>
                </a:solidFill>
              </a:rPr>
              <a:t>hypermature Katarakt</a:t>
            </a:r>
            <a:r>
              <a:rPr lang="en-US" sz="1200" i="1">
                <a:solidFill>
                  <a:srgbClr val="BFBFBF"/>
                </a:solidFill>
              </a:rPr>
              <a:t>?</a:t>
            </a:r>
            <a:endParaRPr sz="1200" i="1">
              <a:solidFill>
                <a:srgbClr val="BFBFBF"/>
              </a:solidFill>
            </a:endParaRPr>
          </a:p>
          <a:p>
            <a:pPr marL="0" lvl="0" indent="0" algn="l" rtl="0">
              <a:spcBef>
                <a:spcPts val="0"/>
              </a:spcBef>
              <a:spcAft>
                <a:spcPts val="0"/>
              </a:spcAft>
              <a:buNone/>
            </a:pPr>
            <a:r>
              <a:rPr lang="en-US" sz="1200">
                <a:solidFill>
                  <a:srgbClr val="BFBFBF"/>
                </a:solidFill>
              </a:rPr>
              <a:t>Mature Katarakte können Wasser einlagern und dadurch in eine </a:t>
            </a:r>
            <a:r>
              <a:rPr lang="en-US" sz="1200" b="1">
                <a:solidFill>
                  <a:srgbClr val="BFBFBF"/>
                </a:solidFill>
              </a:rPr>
              <a:t>intumeszente kortikale Katarakt</a:t>
            </a:r>
            <a:r>
              <a:rPr lang="en-US" sz="1200">
                <a:solidFill>
                  <a:srgbClr val="BFBFBF"/>
                </a:solidFill>
              </a:rPr>
              <a:t> übergehen. Eine </a:t>
            </a:r>
            <a:r>
              <a:rPr lang="en-US" sz="1200" b="1" i="1">
                <a:solidFill>
                  <a:srgbClr val="BFBFBF"/>
                </a:solidFill>
              </a:rPr>
              <a:t>hypermature Katarakt</a:t>
            </a:r>
            <a:r>
              <a:rPr lang="en-US" sz="1200" b="1">
                <a:solidFill>
                  <a:srgbClr val="BFBFBF"/>
                </a:solidFill>
              </a:rPr>
              <a:t> </a:t>
            </a:r>
            <a:r>
              <a:rPr lang="en-US" sz="1200">
                <a:solidFill>
                  <a:srgbClr val="BFBFBF"/>
                </a:solidFill>
              </a:rPr>
              <a:t>entsteht, wenn eine intumeszente Katarakt beginnt, </a:t>
            </a:r>
            <a:r>
              <a:rPr lang="en-US" sz="1200" b="1">
                <a:solidFill>
                  <a:srgbClr val="BFBFBF"/>
                </a:solidFill>
              </a:rPr>
              <a:t>Wasser</a:t>
            </a:r>
            <a:r>
              <a:rPr lang="en-US" sz="1200">
                <a:solidFill>
                  <a:srgbClr val="BFBFBF"/>
                </a:solidFill>
              </a:rPr>
              <a:t> und </a:t>
            </a:r>
            <a:r>
              <a:rPr lang="en-US" sz="1200" b="1">
                <a:solidFill>
                  <a:srgbClr val="BFBFBF"/>
                </a:solidFill>
              </a:rPr>
              <a:t>denaturierte Proteine</a:t>
            </a:r>
            <a:r>
              <a:rPr lang="en-US" sz="1200">
                <a:solidFill>
                  <a:srgbClr val="BFBFBF"/>
                </a:solidFill>
              </a:rPr>
              <a:t> durch die intakte vordere Linsenkapsel </a:t>
            </a:r>
            <a:r>
              <a:rPr lang="en-US" sz="1200" b="1">
                <a:solidFill>
                  <a:srgbClr val="BFBFBF"/>
                </a:solidFill>
              </a:rPr>
              <a:t>abzugeben</a:t>
            </a:r>
            <a:r>
              <a:rPr lang="en-US" sz="1200">
                <a:solidFill>
                  <a:srgbClr val="BFBFBF"/>
                </a:solidFill>
              </a:rPr>
              <a:t>.  </a:t>
            </a:r>
            <a:endParaRPr sz="1200" i="1">
              <a:solidFill>
                <a:srgbClr val="BFBFBF"/>
              </a:solidFill>
            </a:endParaRPr>
          </a:p>
        </p:txBody>
      </p:sp>
      <p:sp>
        <p:nvSpPr>
          <p:cNvPr id="1281" name="Google Shape;1281;p96"/>
          <p:cNvSpPr/>
          <p:nvPr/>
        </p:nvSpPr>
        <p:spPr>
          <a:xfrm>
            <a:off x="5355536" y="5935993"/>
            <a:ext cx="954156" cy="323166"/>
          </a:xfrm>
          <a:prstGeom prst="rightArrow">
            <a:avLst>
              <a:gd name="adj1" fmla="val 50000"/>
              <a:gd name="adj2" fmla="val 50000"/>
            </a:avLst>
          </a:prstGeom>
          <a:solidFill>
            <a:srgbClr val="B6CFCE"/>
          </a:solid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82" name="Google Shape;1282;p96"/>
          <p:cNvSpPr txBox="1">
            <a:spLocks noGrp="1"/>
          </p:cNvSpPr>
          <p:nvPr>
            <p:ph type="title"/>
          </p:nvPr>
        </p:nvSpPr>
        <p:spPr>
          <a:xfrm>
            <a:off x="457200" y="122250"/>
            <a:ext cx="427200" cy="639900"/>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F</a:t>
            </a:r>
            <a:endParaRPr dirty="0"/>
          </a:p>
        </p:txBody>
      </p:sp>
      <p:sp>
        <p:nvSpPr>
          <p:cNvPr id="1283" name="Google Shape;1283;p96"/>
          <p:cNvSpPr/>
          <p:nvPr/>
        </p:nvSpPr>
        <p:spPr>
          <a:xfrm>
            <a:off x="6639339" y="5473840"/>
            <a:ext cx="954156" cy="323166"/>
          </a:xfrm>
          <a:prstGeom prst="rightArrow">
            <a:avLst>
              <a:gd name="adj1" fmla="val 50000"/>
              <a:gd name="adj2" fmla="val 50000"/>
            </a:avLst>
          </a:prstGeom>
          <a:solidFill>
            <a:srgbClr val="B6CFCE"/>
          </a:solid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84" name="Google Shape;1284;p96"/>
          <p:cNvSpPr txBox="1"/>
          <p:nvPr/>
        </p:nvSpPr>
        <p:spPr>
          <a:xfrm>
            <a:off x="8579874" y="5871007"/>
            <a:ext cx="304892" cy="40011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rgbClr val="BFBFBF"/>
                </a:solidFill>
                <a:latin typeface="Arial"/>
                <a:ea typeface="Arial"/>
                <a:cs typeface="Arial"/>
                <a:sym typeface="Arial"/>
              </a:rPr>
              <a:t>^</a:t>
            </a:r>
            <a:endParaRPr/>
          </a:p>
        </p:txBody>
      </p:sp>
      <p:sp>
        <p:nvSpPr>
          <p:cNvPr id="1285" name="Google Shape;1285;p96"/>
          <p:cNvSpPr txBox="1"/>
          <p:nvPr/>
        </p:nvSpPr>
        <p:spPr>
          <a:xfrm>
            <a:off x="3641035" y="4931217"/>
            <a:ext cx="5337300" cy="210300"/>
          </a:xfrm>
          <a:prstGeom prst="rect">
            <a:avLst/>
          </a:prstGeom>
          <a:solidFill>
            <a:srgbClr val="0020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F7F7F"/>
                </a:solidFill>
              </a:rPr>
              <a:t>Abschließend: Welches Stadium folgt auf das </a:t>
            </a:r>
            <a:r>
              <a:rPr lang="en-US" sz="1200">
                <a:solidFill>
                  <a:srgbClr val="7F7F7F"/>
                </a:solidFill>
              </a:rPr>
              <a:t>hypermature </a:t>
            </a:r>
            <a:r>
              <a:rPr lang="en-US" sz="1200" i="1">
                <a:solidFill>
                  <a:srgbClr val="7F7F7F"/>
                </a:solidFill>
              </a:rPr>
              <a:t>Stadium?</a:t>
            </a:r>
            <a:endParaRPr/>
          </a:p>
        </p:txBody>
      </p:sp>
      <p:sp>
        <p:nvSpPr>
          <p:cNvPr id="1286" name="Google Shape;1286;p96"/>
          <p:cNvSpPr/>
          <p:nvPr/>
        </p:nvSpPr>
        <p:spPr>
          <a:xfrm>
            <a:off x="7593495" y="5208367"/>
            <a:ext cx="1550505" cy="830302"/>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87" name="Google Shape;1287;p96"/>
          <p:cNvSpPr txBox="1"/>
          <p:nvPr/>
        </p:nvSpPr>
        <p:spPr>
          <a:xfrm>
            <a:off x="2425149" y="4929367"/>
            <a:ext cx="5055600" cy="1349400"/>
          </a:xfrm>
          <a:prstGeom prst="rect">
            <a:avLst/>
          </a:prstGeom>
          <a:solidFill>
            <a:srgbClr val="FEFF83"/>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Welche Veränderung tritt auf, wenn eine kortikale Katarakt vom </a:t>
            </a:r>
            <a:r>
              <a:rPr lang="en-US" sz="1200">
                <a:solidFill>
                  <a:srgbClr val="0000FF"/>
                </a:solidFill>
              </a:rPr>
              <a:t>hypermaturen </a:t>
            </a:r>
            <a:r>
              <a:rPr lang="en-US" sz="1200" i="1">
                <a:solidFill>
                  <a:srgbClr val="0000FF"/>
                </a:solidFill>
              </a:rPr>
              <a:t>zum Morgagni-Stadium fortschreitet?</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0000FF"/>
                </a:solidFill>
              </a:rPr>
              <a:t>Eine weitere und ausgedehnte Verflüssigung des kortikalen Materials.</a:t>
            </a:r>
            <a:endParaRPr sz="1200" i="1">
              <a:solidFill>
                <a:srgbClr val="0000FF"/>
              </a:solidFill>
            </a:endParaRPr>
          </a:p>
          <a:p>
            <a:pPr marL="0" marR="0" lvl="0" indent="0" algn="l" rtl="0">
              <a:spcBef>
                <a:spcPts val="0"/>
              </a:spcBef>
              <a:spcAft>
                <a:spcPts val="0"/>
              </a:spcAft>
              <a:buNone/>
            </a:pPr>
            <a:endParaRPr sz="1400">
              <a:solidFill>
                <a:srgbClr val="0000FF"/>
              </a:solidFill>
              <a:latin typeface="Arial"/>
              <a:ea typeface="Arial"/>
              <a:cs typeface="Arial"/>
              <a:sym typeface="Arial"/>
            </a:endParaRPr>
          </a:p>
          <a:p>
            <a:pPr marL="0" marR="0" lvl="0" indent="0" algn="l" rtl="0">
              <a:spcBef>
                <a:spcPts val="0"/>
              </a:spcBef>
              <a:spcAft>
                <a:spcPts val="0"/>
              </a:spcAft>
              <a:buNone/>
            </a:pPr>
            <a:r>
              <a:rPr lang="en-US" sz="1200" i="1">
                <a:solidFill>
                  <a:srgbClr val="0000FF"/>
                </a:solidFill>
                <a:latin typeface="Arial"/>
                <a:ea typeface="Arial"/>
                <a:cs typeface="Arial"/>
                <a:sym typeface="Arial"/>
              </a:rPr>
              <a:t>Wie sieht eine Morgagni-Katarakt </a:t>
            </a:r>
            <a:r>
              <a:rPr lang="en-US" sz="1200" i="1">
                <a:solidFill>
                  <a:srgbClr val="0000FF"/>
                </a:solidFill>
              </a:rPr>
              <a:t>an</a:t>
            </a:r>
            <a:r>
              <a:rPr lang="en-US" sz="1200" i="1">
                <a:solidFill>
                  <a:srgbClr val="0000FF"/>
                </a:solidFill>
                <a:latin typeface="Arial"/>
                <a:ea typeface="Arial"/>
                <a:cs typeface="Arial"/>
                <a:sym typeface="Arial"/>
              </a:rPr>
              <a:t> der Spaltlampe aus?</a:t>
            </a:r>
            <a:endParaRPr/>
          </a:p>
          <a:p>
            <a:pPr marL="0" marR="0" lvl="0" indent="0" algn="l" rtl="0">
              <a:spcBef>
                <a:spcPts val="0"/>
              </a:spcBef>
              <a:spcAft>
                <a:spcPts val="0"/>
              </a:spcAft>
              <a:buNone/>
            </a:pPr>
            <a:r>
              <a:rPr lang="en-US" sz="1200">
                <a:solidFill>
                  <a:srgbClr val="FEFF83"/>
                </a:solidFill>
                <a:latin typeface="Arial"/>
                <a:ea typeface="Arial"/>
                <a:cs typeface="Arial"/>
                <a:sym typeface="Arial"/>
              </a:rPr>
              <a:t>Es ist zu beobachten, dass der dichte, braune Kernkatarakt innerhalb der verflüssigten Reste des kortikalen Katarakt frei beweglich ist</a:t>
            </a:r>
            <a:endParaRPr/>
          </a:p>
        </p:txBody>
      </p:sp>
      <p:sp>
        <p:nvSpPr>
          <p:cNvPr id="1288" name="Google Shape;1288;p96"/>
          <p:cNvSpPr txBox="1"/>
          <p:nvPr/>
        </p:nvSpPr>
        <p:spPr>
          <a:xfrm>
            <a:off x="7527235" y="5347787"/>
            <a:ext cx="1536600" cy="579900"/>
          </a:xfrm>
          <a:prstGeom prst="rect">
            <a:avLst/>
          </a:prstGeom>
          <a:noFill/>
          <a:ln>
            <a:noFill/>
          </a:ln>
        </p:spPr>
        <p:txBody>
          <a:bodyPr spcFirstLastPara="1" wrap="square" lIns="25400" tIns="12700" rIns="25400" bIns="12700" anchor="t" anchorCtr="0">
            <a:spAutoFit/>
          </a:bodyPr>
          <a:lstStyle/>
          <a:p>
            <a:pPr marL="0" lvl="0" indent="0" algn="r" rtl="0">
              <a:spcBef>
                <a:spcPts val="0"/>
              </a:spcBef>
              <a:spcAft>
                <a:spcPts val="0"/>
              </a:spcAft>
              <a:buClr>
                <a:schemeClr val="dk1"/>
              </a:buClr>
              <a:buFont typeface="Arial"/>
              <a:buNone/>
            </a:pPr>
            <a:r>
              <a:rPr lang="en-US" sz="1200">
                <a:solidFill>
                  <a:srgbClr val="0000FF"/>
                </a:solidFill>
                <a:latin typeface="Caveat"/>
                <a:ea typeface="Caveat"/>
                <a:cs typeface="Caveat"/>
                <a:sym typeface="Caveat"/>
              </a:rPr>
              <a:t>Morgagnische Katarakt</a:t>
            </a:r>
            <a:endParaRPr>
              <a:solidFill>
                <a:schemeClr val="dk1"/>
              </a:solidFill>
            </a:endParaRPr>
          </a:p>
          <a:p>
            <a:pPr marL="0" lvl="0" indent="0" algn="r" rtl="0">
              <a:spcBef>
                <a:spcPts val="0"/>
              </a:spcBef>
              <a:spcAft>
                <a:spcPts val="0"/>
              </a:spcAft>
              <a:buClr>
                <a:schemeClr val="dk1"/>
              </a:buClr>
              <a:buFont typeface="Arial"/>
              <a:buNone/>
            </a:pPr>
            <a:endParaRPr sz="1200">
              <a:solidFill>
                <a:srgbClr val="0000FF"/>
              </a:solidFill>
              <a:latin typeface="Caveat"/>
              <a:ea typeface="Caveat"/>
              <a:cs typeface="Caveat"/>
              <a:sym typeface="Caveat"/>
            </a:endParaRPr>
          </a:p>
          <a:p>
            <a:pPr marL="0" marR="0" lvl="0" indent="0" algn="r" rtl="0">
              <a:spcBef>
                <a:spcPts val="0"/>
              </a:spcBef>
              <a:spcAft>
                <a:spcPts val="0"/>
              </a:spcAft>
              <a:buNone/>
            </a:pPr>
            <a:endParaRPr sz="1200">
              <a:solidFill>
                <a:srgbClr val="0000FF"/>
              </a:solidFill>
              <a:latin typeface="Caveat"/>
              <a:ea typeface="Caveat"/>
              <a:cs typeface="Caveat"/>
              <a:sym typeface="Caveat"/>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1292"/>
        <p:cNvGrpSpPr/>
        <p:nvPr/>
      </p:nvGrpSpPr>
      <p:grpSpPr>
        <a:xfrm>
          <a:off x="0" y="0"/>
          <a:ext cx="0" cy="0"/>
          <a:chOff x="0" y="0"/>
          <a:chExt cx="0" cy="0"/>
        </a:xfrm>
      </p:grpSpPr>
      <p:sp>
        <p:nvSpPr>
          <p:cNvPr id="1293" name="Google Shape;1293;p97"/>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a:t>
            </a:r>
            <a:r>
              <a:rPr lang="en-US" sz="1200" b="1">
                <a:solidFill>
                  <a:srgbClr val="BFBFBF"/>
                </a:solidFill>
              </a:rPr>
              <a:t>maturer/hypermaturer</a:t>
            </a:r>
            <a:r>
              <a:rPr lang="en-US" sz="1200">
                <a:solidFill>
                  <a:srgbClr val="BFBFBF"/>
                </a:solidFill>
              </a:rPr>
              <a:t> </a:t>
            </a:r>
            <a:r>
              <a:rPr lang="en-US" sz="1200" b="1">
                <a:solidFill>
                  <a:srgbClr val="BFBFBF"/>
                </a:solidFill>
              </a:rPr>
              <a:t>Katarakt</a:t>
            </a:r>
            <a:r>
              <a:rPr lang="en-US" sz="1200">
                <a:solidFill>
                  <a:srgbClr val="BFBFBF"/>
                </a:solidFill>
              </a:rPr>
              <a:t>: phakolytisches Glaukom</a:t>
            </a:r>
            <a:endParaRPr sz="1200">
              <a:solidFill>
                <a:srgbClr val="BFBFBF"/>
              </a:solidFill>
            </a:endParaRPr>
          </a:p>
        </p:txBody>
      </p:sp>
      <p:sp>
        <p:nvSpPr>
          <p:cNvPr id="1294" name="Google Shape;1294;p97"/>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295" name="Google Shape;1295;p9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97</a:t>
            </a:fld>
            <a:endParaRPr sz="1000" b="0" i="0" u="none" strike="noStrike" cap="none">
              <a:solidFill>
                <a:srgbClr val="000000"/>
              </a:solidFill>
              <a:latin typeface="Arial"/>
              <a:ea typeface="Arial"/>
              <a:cs typeface="Arial"/>
              <a:sym typeface="Arial"/>
            </a:endParaRPr>
          </a:p>
        </p:txBody>
      </p:sp>
      <p:sp>
        <p:nvSpPr>
          <p:cNvPr id="1297" name="Google Shape;1297;p97"/>
          <p:cNvSpPr txBox="1"/>
          <p:nvPr/>
        </p:nvSpPr>
        <p:spPr>
          <a:xfrm>
            <a:off x="1247361" y="3299791"/>
            <a:ext cx="6914100" cy="15648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Was ist eine </a:t>
            </a:r>
            <a:r>
              <a:rPr lang="en-US" sz="1200" b="1">
                <a:solidFill>
                  <a:srgbClr val="BFBFBF"/>
                </a:solidFill>
              </a:rPr>
              <a:t>mature Katarakt</a:t>
            </a:r>
            <a:r>
              <a:rPr lang="en-US" sz="1200" i="1">
                <a:solidFill>
                  <a:srgbClr val="BFBFBF"/>
                </a:solidFill>
              </a:rPr>
              <a:t>?</a:t>
            </a:r>
            <a:endParaRPr>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Eine kortikale Katarakt, die bis zur vollständigen Beteiligung des gesamten Linsenkortex fortgeschritten ist.</a:t>
            </a:r>
            <a:endParaRPr sz="1200" i="1">
              <a:solidFill>
                <a:srgbClr val="BFBFBF"/>
              </a:solidFill>
            </a:endParaRPr>
          </a:p>
          <a:p>
            <a:pPr marL="0" lvl="0" indent="0" algn="l" rtl="0">
              <a:spcBef>
                <a:spcPts val="0"/>
              </a:spcBef>
              <a:spcAft>
                <a:spcPts val="0"/>
              </a:spcAft>
              <a:buClr>
                <a:schemeClr val="dk1"/>
              </a:buClr>
              <a:buFont typeface="Arial"/>
              <a:buNone/>
            </a:pPr>
            <a:endParaRPr sz="1600">
              <a:solidFill>
                <a:srgbClr val="BFBFBF"/>
              </a:solidFill>
            </a:endParaRPr>
          </a:p>
          <a:p>
            <a:pPr marL="0" lvl="0" indent="0" algn="l" rtl="0">
              <a:spcBef>
                <a:spcPts val="0"/>
              </a:spcBef>
              <a:spcAft>
                <a:spcPts val="0"/>
              </a:spcAft>
              <a:buClr>
                <a:schemeClr val="dk1"/>
              </a:buClr>
              <a:buFont typeface="Arial"/>
              <a:buNone/>
            </a:pPr>
            <a:r>
              <a:rPr lang="en-US" sz="1200" i="1">
                <a:solidFill>
                  <a:srgbClr val="BFBFBF"/>
                </a:solidFill>
              </a:rPr>
              <a:t>Was ist eine </a:t>
            </a:r>
            <a:r>
              <a:rPr lang="en-US" sz="1200">
                <a:solidFill>
                  <a:srgbClr val="BFBFBF"/>
                </a:solidFill>
              </a:rPr>
              <a:t>hypermature Katarakt</a:t>
            </a:r>
            <a:r>
              <a:rPr lang="en-US" sz="1200" i="1">
                <a:solidFill>
                  <a:srgbClr val="BFBFBF"/>
                </a:solidFill>
              </a:rPr>
              <a:t>?</a:t>
            </a:r>
            <a:endParaRPr sz="1200" i="1">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Mature Katarakte können Wasser einlagern und dadurch in eine </a:t>
            </a:r>
            <a:r>
              <a:rPr lang="en-US" sz="1200" b="1">
                <a:solidFill>
                  <a:srgbClr val="BFBFBF"/>
                </a:solidFill>
              </a:rPr>
              <a:t>intumeszente kortikale Katarakt</a:t>
            </a:r>
            <a:r>
              <a:rPr lang="en-US" sz="1200">
                <a:solidFill>
                  <a:srgbClr val="BFBFBF"/>
                </a:solidFill>
              </a:rPr>
              <a:t> übergehen. Eine </a:t>
            </a:r>
            <a:r>
              <a:rPr lang="en-US" sz="1200" b="1" i="1">
                <a:solidFill>
                  <a:srgbClr val="BFBFBF"/>
                </a:solidFill>
              </a:rPr>
              <a:t>hypermature Katarakt</a:t>
            </a:r>
            <a:r>
              <a:rPr lang="en-US" sz="1200" b="1">
                <a:solidFill>
                  <a:srgbClr val="BFBFBF"/>
                </a:solidFill>
              </a:rPr>
              <a:t> </a:t>
            </a:r>
            <a:r>
              <a:rPr lang="en-US" sz="1200">
                <a:solidFill>
                  <a:srgbClr val="BFBFBF"/>
                </a:solidFill>
              </a:rPr>
              <a:t>entsteht, wenn eine intumeszente Katarakt beginnt, </a:t>
            </a:r>
            <a:r>
              <a:rPr lang="en-US" sz="1200" b="1">
                <a:solidFill>
                  <a:srgbClr val="BFBFBF"/>
                </a:solidFill>
              </a:rPr>
              <a:t>Wasser</a:t>
            </a:r>
            <a:r>
              <a:rPr lang="en-US" sz="1200">
                <a:solidFill>
                  <a:srgbClr val="BFBFBF"/>
                </a:solidFill>
              </a:rPr>
              <a:t> und </a:t>
            </a:r>
            <a:r>
              <a:rPr lang="en-US" sz="1200" b="1">
                <a:solidFill>
                  <a:srgbClr val="BFBFBF"/>
                </a:solidFill>
              </a:rPr>
              <a:t>denaturierte Proteine</a:t>
            </a:r>
            <a:r>
              <a:rPr lang="en-US" sz="1200">
                <a:solidFill>
                  <a:srgbClr val="BFBFBF"/>
                </a:solidFill>
              </a:rPr>
              <a:t> durch die intakte vordere Linsenkapsel </a:t>
            </a:r>
            <a:r>
              <a:rPr lang="en-US" sz="1200" b="1">
                <a:solidFill>
                  <a:srgbClr val="BFBFBF"/>
                </a:solidFill>
              </a:rPr>
              <a:t>abzugeben</a:t>
            </a:r>
            <a:r>
              <a:rPr lang="en-US" sz="1200">
                <a:solidFill>
                  <a:srgbClr val="BFBFBF"/>
                </a:solidFill>
              </a:rPr>
              <a:t>.  </a:t>
            </a:r>
            <a:endParaRPr sz="1200" i="1">
              <a:solidFill>
                <a:srgbClr val="BFBFBF"/>
              </a:solidFill>
            </a:endParaRPr>
          </a:p>
        </p:txBody>
      </p:sp>
      <p:sp>
        <p:nvSpPr>
          <p:cNvPr id="1300" name="Google Shape;1300;p97"/>
          <p:cNvSpPr/>
          <p:nvPr/>
        </p:nvSpPr>
        <p:spPr>
          <a:xfrm>
            <a:off x="5355536" y="5935993"/>
            <a:ext cx="954156" cy="323166"/>
          </a:xfrm>
          <a:prstGeom prst="rightArrow">
            <a:avLst>
              <a:gd name="adj1" fmla="val 50000"/>
              <a:gd name="adj2" fmla="val 50000"/>
            </a:avLst>
          </a:prstGeom>
          <a:solidFill>
            <a:srgbClr val="B6CFCE"/>
          </a:solid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01" name="Google Shape;1301;p97"/>
          <p:cNvSpPr txBox="1">
            <a:spLocks noGrp="1"/>
          </p:cNvSpPr>
          <p:nvPr>
            <p:ph type="title"/>
          </p:nvPr>
        </p:nvSpPr>
        <p:spPr>
          <a:xfrm>
            <a:off x="457200" y="122250"/>
            <a:ext cx="693900" cy="639900"/>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302" name="Google Shape;1302;p97"/>
          <p:cNvSpPr/>
          <p:nvPr/>
        </p:nvSpPr>
        <p:spPr>
          <a:xfrm>
            <a:off x="6639339" y="5473840"/>
            <a:ext cx="954156" cy="323166"/>
          </a:xfrm>
          <a:prstGeom prst="rightArrow">
            <a:avLst>
              <a:gd name="adj1" fmla="val 50000"/>
              <a:gd name="adj2" fmla="val 50000"/>
            </a:avLst>
          </a:prstGeom>
          <a:solidFill>
            <a:srgbClr val="B6CFCE"/>
          </a:solid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03" name="Google Shape;1303;p97"/>
          <p:cNvSpPr txBox="1"/>
          <p:nvPr/>
        </p:nvSpPr>
        <p:spPr>
          <a:xfrm>
            <a:off x="8579874" y="5871007"/>
            <a:ext cx="304892" cy="40011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rgbClr val="BFBFBF"/>
                </a:solidFill>
                <a:latin typeface="Arial"/>
                <a:ea typeface="Arial"/>
                <a:cs typeface="Arial"/>
                <a:sym typeface="Arial"/>
              </a:rPr>
              <a:t>^</a:t>
            </a:r>
            <a:endParaRPr/>
          </a:p>
        </p:txBody>
      </p:sp>
      <p:sp>
        <p:nvSpPr>
          <p:cNvPr id="1304" name="Google Shape;1304;p97"/>
          <p:cNvSpPr txBox="1"/>
          <p:nvPr/>
        </p:nvSpPr>
        <p:spPr>
          <a:xfrm>
            <a:off x="3641035" y="4931217"/>
            <a:ext cx="5337300" cy="210300"/>
          </a:xfrm>
          <a:prstGeom prst="rect">
            <a:avLst/>
          </a:prstGeom>
          <a:solidFill>
            <a:srgbClr val="0020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F7F7F"/>
                </a:solidFill>
              </a:rPr>
              <a:t>Abschließend: Welches Stadium folgt auf das </a:t>
            </a:r>
            <a:r>
              <a:rPr lang="en-US" sz="1200">
                <a:solidFill>
                  <a:srgbClr val="7F7F7F"/>
                </a:solidFill>
              </a:rPr>
              <a:t>hypermature </a:t>
            </a:r>
            <a:r>
              <a:rPr lang="en-US" sz="1200" i="1">
                <a:solidFill>
                  <a:srgbClr val="7F7F7F"/>
                </a:solidFill>
              </a:rPr>
              <a:t>Stadium?</a:t>
            </a:r>
            <a:endParaRPr/>
          </a:p>
        </p:txBody>
      </p:sp>
      <p:sp>
        <p:nvSpPr>
          <p:cNvPr id="1305" name="Google Shape;1305;p97"/>
          <p:cNvSpPr/>
          <p:nvPr/>
        </p:nvSpPr>
        <p:spPr>
          <a:xfrm>
            <a:off x="7593495" y="5208367"/>
            <a:ext cx="1550505" cy="830302"/>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06" name="Google Shape;1306;p97"/>
          <p:cNvSpPr txBox="1"/>
          <p:nvPr/>
        </p:nvSpPr>
        <p:spPr>
          <a:xfrm>
            <a:off x="2425149" y="4929367"/>
            <a:ext cx="5055600" cy="1349400"/>
          </a:xfrm>
          <a:prstGeom prst="rect">
            <a:avLst/>
          </a:prstGeom>
          <a:solidFill>
            <a:srgbClr val="FEFF83"/>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Welche Veränderung tritt auf, wenn eine kortikale Katarakt vom </a:t>
            </a:r>
            <a:r>
              <a:rPr lang="en-US" sz="1200">
                <a:solidFill>
                  <a:srgbClr val="0000FF"/>
                </a:solidFill>
              </a:rPr>
              <a:t>hypermaturen </a:t>
            </a:r>
            <a:r>
              <a:rPr lang="en-US" sz="1200" i="1">
                <a:solidFill>
                  <a:srgbClr val="0000FF"/>
                </a:solidFill>
              </a:rPr>
              <a:t>zum Morgagni-Stadium fortschreitet?</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0000FF"/>
                </a:solidFill>
              </a:rPr>
              <a:t>Eine weitere und ausgedehnte Verflüssigung des kortikalen Materials.</a:t>
            </a:r>
            <a:endParaRPr sz="1200" i="1">
              <a:solidFill>
                <a:srgbClr val="0000FF"/>
              </a:solidFill>
            </a:endParaRPr>
          </a:p>
          <a:p>
            <a:pPr marL="0" lvl="0" indent="0" algn="l" rtl="0">
              <a:spcBef>
                <a:spcPts val="0"/>
              </a:spcBef>
              <a:spcAft>
                <a:spcPts val="0"/>
              </a:spcAft>
              <a:buClr>
                <a:schemeClr val="dk1"/>
              </a:buClr>
              <a:buFont typeface="Arial"/>
              <a:buNone/>
            </a:pPr>
            <a:endParaRPr>
              <a:solidFill>
                <a:srgbClr val="0000FF"/>
              </a:solidFill>
            </a:endParaRPr>
          </a:p>
          <a:p>
            <a:pPr marL="0" lvl="0" indent="0" algn="l" rtl="0">
              <a:spcBef>
                <a:spcPts val="0"/>
              </a:spcBef>
              <a:spcAft>
                <a:spcPts val="0"/>
              </a:spcAft>
              <a:buClr>
                <a:schemeClr val="dk1"/>
              </a:buClr>
              <a:buFont typeface="Arial"/>
              <a:buNone/>
            </a:pPr>
            <a:r>
              <a:rPr lang="en-US" sz="1200" i="1">
                <a:solidFill>
                  <a:srgbClr val="0000FF"/>
                </a:solidFill>
              </a:rPr>
              <a:t>Wie sieht eine Morgagni-Katarakt an der Spaltlampe aus?</a:t>
            </a:r>
            <a:endParaRPr sz="1200" i="1">
              <a:solidFill>
                <a:srgbClr val="0000FF"/>
              </a:solidFill>
            </a:endParaRPr>
          </a:p>
          <a:p>
            <a:pPr marL="0" marR="0" lvl="0" indent="0" algn="l" rtl="0">
              <a:spcBef>
                <a:spcPts val="0"/>
              </a:spcBef>
              <a:spcAft>
                <a:spcPts val="0"/>
              </a:spcAft>
              <a:buNone/>
            </a:pPr>
            <a:r>
              <a:rPr lang="en-US" sz="1200">
                <a:solidFill>
                  <a:srgbClr val="0000FF"/>
                </a:solidFill>
              </a:rPr>
              <a:t>Der dichte, braune Linsenkern ist innerhalb der verflüssigten Überreste der kortikalen Katarakt frei beweglich.</a:t>
            </a:r>
            <a:endParaRPr/>
          </a:p>
        </p:txBody>
      </p:sp>
      <p:sp>
        <p:nvSpPr>
          <p:cNvPr id="1307" name="Google Shape;1307;p97"/>
          <p:cNvSpPr txBox="1"/>
          <p:nvPr/>
        </p:nvSpPr>
        <p:spPr>
          <a:xfrm>
            <a:off x="7527235" y="5347787"/>
            <a:ext cx="1536600" cy="395100"/>
          </a:xfrm>
          <a:prstGeom prst="rect">
            <a:avLst/>
          </a:prstGeom>
          <a:noFill/>
          <a:ln>
            <a:noFill/>
          </a:ln>
        </p:spPr>
        <p:txBody>
          <a:bodyPr spcFirstLastPara="1" wrap="square" lIns="25400" tIns="12700" rIns="25400" bIns="12700" anchor="t" anchorCtr="0">
            <a:spAutoFit/>
          </a:bodyPr>
          <a:lstStyle/>
          <a:p>
            <a:pPr marL="0" lvl="0" indent="0" algn="r" rtl="0">
              <a:spcBef>
                <a:spcPts val="0"/>
              </a:spcBef>
              <a:spcAft>
                <a:spcPts val="0"/>
              </a:spcAft>
              <a:buClr>
                <a:schemeClr val="dk1"/>
              </a:buClr>
              <a:buFont typeface="Arial"/>
              <a:buNone/>
            </a:pPr>
            <a:r>
              <a:rPr lang="en-US" sz="1200">
                <a:solidFill>
                  <a:srgbClr val="0000FF"/>
                </a:solidFill>
                <a:latin typeface="Caveat"/>
                <a:ea typeface="Caveat"/>
                <a:cs typeface="Caveat"/>
                <a:sym typeface="Caveat"/>
              </a:rPr>
              <a:t>Morgagnische Katarakt</a:t>
            </a:r>
            <a:endParaRPr>
              <a:solidFill>
                <a:schemeClr val="dk1"/>
              </a:solidFill>
            </a:endParaRPr>
          </a:p>
          <a:p>
            <a:pPr marL="0" marR="0" lvl="0" indent="0" algn="r" rtl="0">
              <a:spcBef>
                <a:spcPts val="0"/>
              </a:spcBef>
              <a:spcAft>
                <a:spcPts val="0"/>
              </a:spcAft>
              <a:buNone/>
            </a:pPr>
            <a:endParaRPr sz="1200">
              <a:solidFill>
                <a:srgbClr val="0000FF"/>
              </a:solidFill>
              <a:latin typeface="Caveat"/>
              <a:ea typeface="Caveat"/>
              <a:cs typeface="Caveat"/>
              <a:sym typeface="Caveat"/>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1311"/>
        <p:cNvGrpSpPr/>
        <p:nvPr/>
      </p:nvGrpSpPr>
      <p:grpSpPr>
        <a:xfrm>
          <a:off x="0" y="0"/>
          <a:ext cx="0" cy="0"/>
          <a:chOff x="0" y="0"/>
          <a:chExt cx="0" cy="0"/>
        </a:xfrm>
      </p:grpSpPr>
      <p:sp>
        <p:nvSpPr>
          <p:cNvPr id="1312" name="Google Shape;1312;p9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98</a:t>
            </a:fld>
            <a:endParaRPr/>
          </a:p>
        </p:txBody>
      </p:sp>
      <p:pic>
        <p:nvPicPr>
          <p:cNvPr id="1313" name="Google Shape;1313;p98"/>
          <p:cNvPicPr preferRelativeResize="0"/>
          <p:nvPr/>
        </p:nvPicPr>
        <p:blipFill rotWithShape="1">
          <a:blip r:embed="rId3">
            <a:alphaModFix/>
          </a:blip>
          <a:srcRect/>
          <a:stretch/>
        </p:blipFill>
        <p:spPr>
          <a:xfrm>
            <a:off x="1357081" y="1256158"/>
            <a:ext cx="6429838" cy="4345684"/>
          </a:xfrm>
          <a:prstGeom prst="rect">
            <a:avLst/>
          </a:prstGeom>
          <a:noFill/>
          <a:ln>
            <a:noFill/>
          </a:ln>
        </p:spPr>
      </p:pic>
      <p:sp>
        <p:nvSpPr>
          <p:cNvPr id="1314" name="Google Shape;1314;p98"/>
          <p:cNvSpPr txBox="1"/>
          <p:nvPr/>
        </p:nvSpPr>
        <p:spPr>
          <a:xfrm>
            <a:off x="3428096" y="5951955"/>
            <a:ext cx="22878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chemeClr val="dk1"/>
                </a:solidFill>
              </a:rPr>
              <a:t>Cataracta morgagniana</a:t>
            </a:r>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1318"/>
        <p:cNvGrpSpPr/>
        <p:nvPr/>
      </p:nvGrpSpPr>
      <p:grpSpPr>
        <a:xfrm>
          <a:off x="0" y="0"/>
          <a:ext cx="0" cy="0"/>
          <a:chOff x="0" y="0"/>
          <a:chExt cx="0" cy="0"/>
        </a:xfrm>
      </p:grpSpPr>
      <p:sp>
        <p:nvSpPr>
          <p:cNvPr id="1319" name="Google Shape;1319;p99"/>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Q</a:t>
            </a:r>
            <a:endParaRPr dirty="0"/>
          </a:p>
        </p:txBody>
      </p:sp>
      <p:sp>
        <p:nvSpPr>
          <p:cNvPr id="1320" name="Google Shape;1320;p99"/>
          <p:cNvSpPr txBox="1">
            <a:spLocks noGrp="1"/>
          </p:cNvSpPr>
          <p:nvPr>
            <p:ph type="body" idx="1"/>
          </p:nvPr>
        </p:nvSpPr>
        <p:spPr>
          <a:xfrm>
            <a:off x="381000" y="1010424"/>
            <a:ext cx="8382000" cy="5496394"/>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a:solidFill>
                  <a:srgbClr val="BFBFBF"/>
                </a:solidFill>
              </a:rPr>
              <a:t>Auch bekannt als </a:t>
            </a:r>
            <a:r>
              <a:rPr lang="en-US" sz="1200" i="1">
                <a:solidFill>
                  <a:srgbClr val="BFBFBF"/>
                </a:solidFill>
              </a:rPr>
              <a:t>phakoanaphylaktisches Glaukom</a:t>
            </a:r>
            <a:r>
              <a:rPr lang="en-US" sz="1200">
                <a:solidFill>
                  <a:srgbClr val="BFBFBF"/>
                </a:solidFill>
              </a:rPr>
              <a:t>: phakoantigenes Glaukom</a:t>
            </a:r>
            <a:endParaRPr sz="2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In der Regel einseitig: alle</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Wird durch eine </a:t>
            </a:r>
            <a:r>
              <a:rPr lang="en-US" sz="1200" i="1">
                <a:solidFill>
                  <a:srgbClr val="BFBFBF"/>
                </a:solidFill>
              </a:rPr>
              <a:t>adaptive </a:t>
            </a:r>
            <a:r>
              <a:rPr lang="en-US" sz="1200">
                <a:solidFill>
                  <a:srgbClr val="BFBFBF"/>
                </a:solidFill>
              </a:rPr>
              <a:t>Immunantwort vermittelt: phakoantigenes Glaukom</a:t>
            </a:r>
            <a:endParaRPr sz="1200">
              <a:solidFill>
                <a:srgbClr val="BFBFBF"/>
              </a:solidFill>
            </a:endParaRPr>
          </a:p>
          <a:p>
            <a:pPr marL="342900" lvl="0" indent="-316230" algn="l" rtl="0">
              <a:spcBef>
                <a:spcPts val="240"/>
              </a:spcBef>
              <a:spcAft>
                <a:spcPts val="0"/>
              </a:spcAft>
              <a:buClr>
                <a:srgbClr val="BFBFBF"/>
              </a:buClr>
              <a:buSzPts val="840"/>
              <a:buChar char="●"/>
            </a:pPr>
            <a:r>
              <a:rPr lang="en-US" sz="1200">
                <a:solidFill>
                  <a:srgbClr val="BFBFBF"/>
                </a:solidFill>
              </a:rPr>
              <a:t>Assoziiert mit </a:t>
            </a:r>
            <a:r>
              <a:rPr lang="en-US" sz="1200" b="1"/>
              <a:t>maturer/hypermaturer</a:t>
            </a:r>
            <a:r>
              <a:rPr lang="en-US" sz="1200"/>
              <a:t> </a:t>
            </a:r>
            <a:r>
              <a:rPr lang="en-US" sz="1200" b="1"/>
              <a:t>Katarakt</a:t>
            </a:r>
            <a:r>
              <a:rPr lang="en-US" sz="1200">
                <a:solidFill>
                  <a:srgbClr val="BFBFBF"/>
                </a:solidFill>
              </a:rPr>
              <a:t>: phakolytisches Glaukom</a:t>
            </a:r>
            <a:endParaRPr sz="1200">
              <a:solidFill>
                <a:srgbClr val="BFBFBF"/>
              </a:solidFill>
            </a:endParaRPr>
          </a:p>
        </p:txBody>
      </p:sp>
      <p:sp>
        <p:nvSpPr>
          <p:cNvPr id="1321" name="Google Shape;1321;p99"/>
          <p:cNvSpPr txBox="1"/>
          <p:nvPr/>
        </p:nvSpPr>
        <p:spPr>
          <a:xfrm>
            <a:off x="1247361" y="135698"/>
            <a:ext cx="6649200" cy="524400"/>
          </a:xfrm>
          <a:prstGeom prst="rect">
            <a:avLst/>
          </a:prstGeom>
          <a:solidFill>
            <a:srgbClr val="FFFF99"/>
          </a:solidFill>
          <a:ln>
            <a:noFill/>
          </a:ln>
        </p:spPr>
        <p:txBody>
          <a:bodyPr spcFirstLastPara="1" wrap="square" lIns="25400" tIns="12700" rIns="25400" bIns="12700" anchor="t" anchorCtr="0">
            <a:spAutoFit/>
          </a:bodyPr>
          <a:lstStyle/>
          <a:p>
            <a:pPr marL="0" lvl="0" indent="0" algn="l" rtl="0">
              <a:lnSpc>
                <a:spcPct val="85000"/>
              </a:lnSpc>
              <a:spcBef>
                <a:spcPts val="0"/>
              </a:spcBef>
              <a:spcAft>
                <a:spcPts val="0"/>
              </a:spcAft>
              <a:buClr>
                <a:schemeClr val="dk1"/>
              </a:buClr>
              <a:buSzPts val="1200"/>
              <a:buFont typeface="Noto Sans Symbols"/>
              <a:buNone/>
            </a:pPr>
            <a:r>
              <a:rPr lang="en-US" sz="1200">
                <a:solidFill>
                  <a:schemeClr val="dk1"/>
                </a:solidFill>
              </a:rPr>
              <a:t>Ordnen Sie jeder Aussage das damit verbundene </a:t>
            </a:r>
            <a:r>
              <a:rPr lang="en-US" sz="1200" b="1">
                <a:solidFill>
                  <a:schemeClr val="dk1"/>
                </a:solidFill>
              </a:rPr>
              <a:t>linsenbedingte sekundäre OWG </a:t>
            </a:r>
            <a:r>
              <a:rPr lang="en-US" sz="1200">
                <a:solidFill>
                  <a:schemeClr val="dk1"/>
                </a:solidFill>
              </a:rPr>
              <a:t>zu (einige Aussagen können mehreren Formen zugeordnet werden)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Phakolytisches Glaukom       Phakoantigenes Glaukom    Linsenpartikelglaukom</a:t>
            </a:r>
            <a:endParaRPr sz="1200"/>
          </a:p>
        </p:txBody>
      </p:sp>
      <p:sp>
        <p:nvSpPr>
          <p:cNvPr id="1322" name="Google Shape;1322;p99"/>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lnSpc>
                <a:spcPct val="100000"/>
              </a:lnSpc>
              <a:spcBef>
                <a:spcPts val="0"/>
              </a:spcBef>
              <a:spcAft>
                <a:spcPts val="0"/>
              </a:spcAft>
              <a:buClr>
                <a:srgbClr val="000000"/>
              </a:buClr>
              <a:buSzPts val="1000"/>
              <a:buFont typeface="Noto Sans Symbols"/>
              <a:buNone/>
            </a:pPr>
            <a:fld id="{00000000-1234-1234-1234-123412341234}" type="slidenum">
              <a:rPr lang="en-US" sz="1000" b="0" i="0" u="none" strike="noStrike" cap="none">
                <a:solidFill>
                  <a:srgbClr val="000000"/>
                </a:solidFill>
                <a:latin typeface="Arial"/>
                <a:ea typeface="Arial"/>
                <a:cs typeface="Arial"/>
                <a:sym typeface="Arial"/>
              </a:rPr>
              <a:t>99</a:t>
            </a:fld>
            <a:endParaRPr sz="1000" b="0" i="0" u="none" strike="noStrike" cap="none">
              <a:solidFill>
                <a:srgbClr val="000000"/>
              </a:solidFill>
              <a:latin typeface="Arial"/>
              <a:ea typeface="Arial"/>
              <a:cs typeface="Arial"/>
              <a:sym typeface="Arial"/>
            </a:endParaRPr>
          </a:p>
        </p:txBody>
      </p:sp>
      <p:sp>
        <p:nvSpPr>
          <p:cNvPr id="1324" name="Google Shape;1324;p99"/>
          <p:cNvSpPr txBox="1"/>
          <p:nvPr/>
        </p:nvSpPr>
        <p:spPr>
          <a:xfrm>
            <a:off x="1247361" y="3299791"/>
            <a:ext cx="6914100" cy="15648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Was ist eine </a:t>
            </a:r>
            <a:r>
              <a:rPr lang="en-US" sz="1200" b="1">
                <a:solidFill>
                  <a:srgbClr val="BFBFBF"/>
                </a:solidFill>
              </a:rPr>
              <a:t>mature Katarakt</a:t>
            </a:r>
            <a:r>
              <a:rPr lang="en-US" sz="1200" i="1">
                <a:solidFill>
                  <a:srgbClr val="BFBFBF"/>
                </a:solidFill>
              </a:rPr>
              <a:t>?</a:t>
            </a:r>
            <a:endParaRPr>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Eine kortikale Katarakt, die bis zur vollständigen Beteiligung des gesamten Linsenkortex fortgeschritten ist.</a:t>
            </a:r>
            <a:endParaRPr sz="1200" i="1">
              <a:solidFill>
                <a:srgbClr val="BFBFBF"/>
              </a:solidFill>
            </a:endParaRPr>
          </a:p>
          <a:p>
            <a:pPr marL="0" lvl="0" indent="0" algn="l" rtl="0">
              <a:spcBef>
                <a:spcPts val="0"/>
              </a:spcBef>
              <a:spcAft>
                <a:spcPts val="0"/>
              </a:spcAft>
              <a:buClr>
                <a:schemeClr val="dk1"/>
              </a:buClr>
              <a:buFont typeface="Arial"/>
              <a:buNone/>
            </a:pPr>
            <a:endParaRPr sz="1600">
              <a:solidFill>
                <a:srgbClr val="BFBFBF"/>
              </a:solidFill>
            </a:endParaRPr>
          </a:p>
          <a:p>
            <a:pPr marL="0" lvl="0" indent="0" algn="l" rtl="0">
              <a:spcBef>
                <a:spcPts val="0"/>
              </a:spcBef>
              <a:spcAft>
                <a:spcPts val="0"/>
              </a:spcAft>
              <a:buClr>
                <a:schemeClr val="dk1"/>
              </a:buClr>
              <a:buFont typeface="Arial"/>
              <a:buNone/>
            </a:pPr>
            <a:r>
              <a:rPr lang="en-US" sz="1200" i="1">
                <a:solidFill>
                  <a:srgbClr val="BFBFBF"/>
                </a:solidFill>
              </a:rPr>
              <a:t>Was ist eine </a:t>
            </a:r>
            <a:r>
              <a:rPr lang="en-US" sz="1200">
                <a:solidFill>
                  <a:srgbClr val="BFBFBF"/>
                </a:solidFill>
              </a:rPr>
              <a:t>hypermature Katarakt</a:t>
            </a:r>
            <a:r>
              <a:rPr lang="en-US" sz="1200" i="1">
                <a:solidFill>
                  <a:srgbClr val="BFBFBF"/>
                </a:solidFill>
              </a:rPr>
              <a:t>?</a:t>
            </a:r>
            <a:endParaRPr sz="1200" i="1">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Mature Katarakte können Wasser einlagern und dadurch in eine </a:t>
            </a:r>
            <a:r>
              <a:rPr lang="en-US" sz="1200" b="1">
                <a:solidFill>
                  <a:srgbClr val="BFBFBF"/>
                </a:solidFill>
              </a:rPr>
              <a:t>intumeszente kortikale Katarakt</a:t>
            </a:r>
            <a:r>
              <a:rPr lang="en-US" sz="1200">
                <a:solidFill>
                  <a:srgbClr val="BFBFBF"/>
                </a:solidFill>
              </a:rPr>
              <a:t> übergehen. Eine </a:t>
            </a:r>
            <a:r>
              <a:rPr lang="en-US" sz="1200" b="1" i="1">
                <a:solidFill>
                  <a:srgbClr val="BFBFBF"/>
                </a:solidFill>
              </a:rPr>
              <a:t>hypermature Katarakt</a:t>
            </a:r>
            <a:r>
              <a:rPr lang="en-US" sz="1200" b="1">
                <a:solidFill>
                  <a:srgbClr val="BFBFBF"/>
                </a:solidFill>
              </a:rPr>
              <a:t> </a:t>
            </a:r>
            <a:r>
              <a:rPr lang="en-US" sz="1200">
                <a:solidFill>
                  <a:srgbClr val="BFBFBF"/>
                </a:solidFill>
              </a:rPr>
              <a:t>entsteht, wenn eine intumeszente Katarakt beginnt, </a:t>
            </a:r>
            <a:r>
              <a:rPr lang="en-US" sz="1200" b="1">
                <a:solidFill>
                  <a:srgbClr val="BFBFBF"/>
                </a:solidFill>
              </a:rPr>
              <a:t>Wasser</a:t>
            </a:r>
            <a:r>
              <a:rPr lang="en-US" sz="1200">
                <a:solidFill>
                  <a:srgbClr val="BFBFBF"/>
                </a:solidFill>
              </a:rPr>
              <a:t> und </a:t>
            </a:r>
            <a:r>
              <a:rPr lang="en-US" sz="1200" b="1">
                <a:solidFill>
                  <a:schemeClr val="dk1"/>
                </a:solidFill>
              </a:rPr>
              <a:t>denaturierte Proteine durch die intakte vordere Linsenkapsel abzugeben</a:t>
            </a:r>
            <a:r>
              <a:rPr lang="en-US" sz="1200">
                <a:solidFill>
                  <a:srgbClr val="BFBFBF"/>
                </a:solidFill>
              </a:rPr>
              <a:t>.  </a:t>
            </a:r>
            <a:endParaRPr sz="1200" i="1">
              <a:solidFill>
                <a:srgbClr val="BFBFBF"/>
              </a:solidFill>
            </a:endParaRPr>
          </a:p>
        </p:txBody>
      </p:sp>
      <p:sp>
        <p:nvSpPr>
          <p:cNvPr id="1325" name="Google Shape;1325;p99"/>
          <p:cNvSpPr txBox="1"/>
          <p:nvPr/>
        </p:nvSpPr>
        <p:spPr>
          <a:xfrm>
            <a:off x="457200" y="3124118"/>
            <a:ext cx="7543800" cy="1164600"/>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rPr>
              <a:t>Welche Auswirkung hat der Austritt von Wasser und Proteinen auf das Volumen der Katarakt?</a:t>
            </a:r>
            <a:endParaRPr/>
          </a:p>
          <a:p>
            <a:pPr marL="0" marR="0" lvl="0" indent="0" algn="l" rtl="0">
              <a:spcBef>
                <a:spcPts val="0"/>
              </a:spcBef>
              <a:spcAft>
                <a:spcPts val="0"/>
              </a:spcAft>
              <a:buNone/>
            </a:pPr>
            <a:r>
              <a:rPr lang="en-US" sz="1200">
                <a:solidFill>
                  <a:srgbClr val="FFCCFF"/>
                </a:solidFill>
                <a:latin typeface="Arial"/>
                <a:ea typeface="Arial"/>
                <a:cs typeface="Arial"/>
                <a:sym typeface="Arial"/>
              </a:rPr>
              <a:t>Es verringert es erheblich</a:t>
            </a:r>
            <a:endParaRPr/>
          </a:p>
          <a:p>
            <a:pPr marL="0" marR="0" lvl="0" indent="0" algn="l" rtl="0">
              <a:spcBef>
                <a:spcPts val="0"/>
              </a:spcBef>
              <a:spcAft>
                <a:spcPts val="0"/>
              </a:spcAft>
              <a:buNone/>
            </a:pPr>
            <a:endParaRPr sz="1400">
              <a:solidFill>
                <a:srgbClr val="FFCCFF"/>
              </a:solidFill>
              <a:latin typeface="Arial"/>
              <a:ea typeface="Arial"/>
              <a:cs typeface="Arial"/>
              <a:sym typeface="Arial"/>
            </a:endParaRPr>
          </a:p>
          <a:p>
            <a:pPr marL="0" marR="0" lvl="0" indent="0" algn="l" rtl="0">
              <a:spcBef>
                <a:spcPts val="0"/>
              </a:spcBef>
              <a:spcAft>
                <a:spcPts val="0"/>
              </a:spcAft>
              <a:buNone/>
            </a:pPr>
            <a:r>
              <a:rPr lang="en-US" sz="1200" i="1">
                <a:solidFill>
                  <a:srgbClr val="FFCCFF"/>
                </a:solidFill>
                <a:latin typeface="Arial"/>
                <a:ea typeface="Arial"/>
                <a:cs typeface="Arial"/>
                <a:sym typeface="Arial"/>
              </a:rPr>
              <a:t>Diese Verringerung des Kataraktvolumens ist für einen klassischen Befund bei hyperreifen Katarakten verantwortlich. Welcher ist das?</a:t>
            </a:r>
            <a:endParaRPr/>
          </a:p>
          <a:p>
            <a:pPr marL="0" marR="0" lvl="0" indent="0" algn="l" rtl="0">
              <a:spcBef>
                <a:spcPts val="0"/>
              </a:spcBef>
              <a:spcAft>
                <a:spcPts val="0"/>
              </a:spcAft>
              <a:buNone/>
            </a:pPr>
            <a:r>
              <a:rPr lang="en-US" sz="1200">
                <a:solidFill>
                  <a:srgbClr val="FFCCFF"/>
                </a:solidFill>
                <a:latin typeface="Arial"/>
                <a:ea typeface="Arial"/>
                <a:cs typeface="Arial"/>
                <a:sym typeface="Arial"/>
              </a:rPr>
              <a:t>Die vordere Kapsel ist geschrumpft und faltig</a:t>
            </a:r>
            <a:endParaRPr/>
          </a:p>
        </p:txBody>
      </p:sp>
    </p:spTree>
  </p:cSld>
  <p:clrMapOvr>
    <a:masterClrMapping/>
  </p:clrMapOvr>
</p:sld>
</file>

<file path=ppt/theme/theme1.xml><?xml version="1.0" encoding="utf-8"?>
<a:theme xmlns:a="http://schemas.openxmlformats.org/drawingml/2006/main" name="Network">
  <a:themeElements>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TotalTime>
  <Words>32494</Words>
  <Application>Microsoft Macintosh PowerPoint</Application>
  <PresentationFormat>On-screen Show (4:3)</PresentationFormat>
  <Paragraphs>2748</Paragraphs>
  <Slides>160</Slides>
  <Notes>160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160</vt:i4>
      </vt:variant>
    </vt:vector>
  </HeadingPairs>
  <TitlesOfParts>
    <vt:vector size="165" baseType="lpstr">
      <vt:lpstr>Arial</vt:lpstr>
      <vt:lpstr>Noto Sans Symbols</vt:lpstr>
      <vt:lpstr>Calibri</vt:lpstr>
      <vt:lpstr>Caveat</vt:lpstr>
      <vt:lpstr>Network</vt:lpstr>
      <vt:lpstr>F</vt:lpstr>
      <vt:lpstr>A</vt:lpstr>
      <vt:lpstr>F</vt:lpstr>
      <vt:lpstr>A</vt:lpstr>
      <vt:lpstr>F</vt:lpstr>
      <vt:lpstr>A</vt:lpstr>
      <vt:lpstr>F</vt:lpstr>
      <vt:lpstr>A</vt:lpstr>
      <vt:lpstr>F</vt:lpstr>
      <vt:lpstr>A</vt:lpstr>
      <vt:lpstr>F</vt:lpstr>
      <vt:lpstr>A</vt:lpstr>
      <vt:lpstr>F</vt:lpstr>
      <vt:lpstr>A</vt:lpstr>
      <vt:lpstr>F</vt:lpstr>
      <vt:lpstr>A</vt:lpstr>
      <vt:lpstr>PowerPoint Presentation</vt:lpstr>
      <vt:lpstr>F</vt:lpstr>
      <vt:lpstr>A</vt:lpstr>
      <vt:lpstr>F</vt:lpstr>
      <vt:lpstr>A</vt:lpstr>
      <vt:lpstr>F</vt:lpstr>
      <vt:lpstr>A</vt:lpstr>
      <vt:lpstr>PowerPoint Presentation</vt:lpstr>
      <vt:lpstr>F</vt:lpstr>
      <vt:lpstr>A</vt:lpstr>
      <vt:lpstr>F</vt:lpstr>
      <vt:lpstr>A</vt:lpstr>
      <vt:lpstr>F</vt:lpstr>
      <vt:lpstr>A</vt:lpstr>
      <vt:lpstr>A</vt:lpstr>
      <vt:lpstr>F</vt:lpstr>
      <vt:lpstr>A</vt:lpstr>
      <vt:lpstr>F</vt:lpstr>
      <vt:lpstr>A</vt:lpstr>
      <vt:lpstr>F</vt:lpstr>
      <vt:lpstr>A</vt:lpstr>
      <vt:lpstr>F</vt:lpstr>
      <vt:lpstr>A</vt:lpstr>
      <vt:lpstr>F</vt:lpstr>
      <vt:lpstr>A</vt:lpstr>
      <vt:lpstr>F</vt:lpstr>
      <vt:lpstr>A</vt:lpstr>
      <vt:lpstr>PowerPoint Presentation</vt:lpstr>
      <vt:lpstr>F</vt:lpstr>
      <vt:lpstr>A</vt:lpstr>
      <vt:lpstr>F</vt:lpstr>
      <vt:lpstr>A</vt:lpstr>
      <vt:lpstr>F</vt:lpstr>
      <vt:lpstr>A</vt:lpstr>
      <vt:lpstr>F</vt:lpstr>
      <vt:lpstr>A</vt:lpstr>
      <vt:lpstr>F</vt:lpstr>
      <vt:lpstr>A</vt:lpstr>
      <vt:lpstr>F</vt:lpstr>
      <vt:lpstr>A</vt:lpstr>
      <vt:lpstr>F</vt:lpstr>
      <vt:lpstr>A</vt:lpstr>
      <vt:lpstr>F</vt:lpstr>
      <vt:lpstr>PowerPoint Presentation</vt:lpstr>
      <vt:lpstr>A</vt:lpstr>
      <vt:lpstr>PowerPoint Presentation</vt:lpstr>
      <vt:lpstr>F</vt:lpstr>
      <vt:lpstr>F</vt:lpstr>
      <vt:lpstr>A</vt:lpstr>
      <vt:lpstr>A</vt:lpstr>
      <vt:lpstr>F</vt:lpstr>
      <vt:lpstr>A/F</vt:lpstr>
      <vt:lpstr>A</vt:lpstr>
      <vt:lpstr>F</vt:lpstr>
      <vt:lpstr>PowerPoint Presentation</vt:lpstr>
      <vt:lpstr>F</vt:lpstr>
      <vt:lpstr>A</vt:lpstr>
      <vt:lpstr>F</vt:lpstr>
      <vt:lpstr>A</vt:lpstr>
      <vt:lpstr>F</vt:lpstr>
      <vt:lpstr>PowerPoint Presentation</vt:lpstr>
      <vt:lpstr>A</vt:lpstr>
      <vt:lpstr>F</vt:lpstr>
      <vt:lpstr>A</vt:lpstr>
      <vt:lpstr>F</vt:lpstr>
      <vt:lpstr>A</vt:lpstr>
      <vt:lpstr>F</vt:lpstr>
      <vt:lpstr>A</vt:lpstr>
      <vt:lpstr>F</vt:lpstr>
      <vt:lpstr>A</vt:lpstr>
      <vt:lpstr>A</vt:lpstr>
      <vt:lpstr>F</vt:lpstr>
      <vt:lpstr>A</vt:lpstr>
      <vt:lpstr>F</vt:lpstr>
      <vt:lpstr>A</vt:lpstr>
      <vt:lpstr>F</vt:lpstr>
      <vt:lpstr>A</vt:lpstr>
      <vt:lpstr>F</vt:lpstr>
      <vt:lpstr>A</vt:lpstr>
      <vt:lpstr>F</vt:lpstr>
      <vt:lpstr>A</vt:lpstr>
      <vt:lpstr>PowerPoint Presentation</vt:lpstr>
      <vt:lpstr>Q</vt:lpstr>
      <vt:lpstr>A</vt:lpstr>
      <vt:lpstr>Q</vt:lpstr>
      <vt:lpstr>PowerPoint Presentation</vt:lpstr>
      <vt:lpstr>A</vt:lpstr>
      <vt:lpstr>PowerPoint Presentation</vt:lpstr>
      <vt:lpstr>F</vt:lpstr>
      <vt:lpstr>A</vt:lpstr>
      <vt:lpstr>F</vt:lpstr>
      <vt:lpstr>A</vt:lpstr>
      <vt:lpstr>F</vt:lpstr>
      <vt:lpstr>A</vt:lpstr>
      <vt:lpstr>F</vt:lpstr>
      <vt:lpstr>A</vt:lpstr>
      <vt:lpstr>F</vt:lpstr>
      <vt:lpstr>A</vt:lpstr>
      <vt:lpstr>F</vt:lpstr>
      <vt:lpstr>A</vt:lpstr>
      <vt:lpstr>F</vt:lpstr>
      <vt:lpstr>A</vt:lpstr>
      <vt:lpstr>F</vt:lpstr>
      <vt:lpstr>A</vt:lpstr>
      <vt:lpstr>F</vt:lpstr>
      <vt:lpstr>A</vt:lpstr>
      <vt:lpstr>Ein</vt:lpstr>
      <vt:lpstr>Q</vt:lpstr>
      <vt:lpstr>A</vt:lpstr>
      <vt:lpstr>Q</vt:lpstr>
      <vt:lpstr>A</vt:lpstr>
      <vt:lpstr>Q</vt:lpstr>
      <vt:lpstr>A</vt:lpstr>
      <vt:lpstr>Q</vt:lpstr>
      <vt:lpstr>A</vt:lpstr>
      <vt:lpstr>Q</vt:lpstr>
      <vt:lpstr>A</vt:lpstr>
      <vt:lpstr>Q</vt:lpstr>
      <vt:lpstr>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vt:lpstr>
      <vt:lpstr>Ein</vt:lpstr>
      <vt:lpstr>Q</vt:lpstr>
      <vt:lpstr>Ein</vt:lpstr>
      <vt:lpstr>Q</vt:lpstr>
      <vt:lpstr>A</vt:lpstr>
      <vt:lpstr>PowerPoint Presentation</vt:lpstr>
      <vt:lpstr>Q</vt:lpstr>
      <vt:lpstr>Ein</vt:lpstr>
      <vt:lpstr>Q</vt:lpstr>
      <vt:lpstr>A</vt:lpstr>
      <vt:lpstr>A</vt:lpstr>
      <vt:lpstr>A</vt:lpstr>
      <vt:lpstr>Q</vt:lpstr>
      <vt:lpstr>Ein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Steven Flynn</dc:creator>
  <cp:lastModifiedBy>Assaf Abdelrahman</cp:lastModifiedBy>
  <cp:revision>6</cp:revision>
  <dcterms:created xsi:type="dcterms:W3CDTF">2020-08-08T15:15:20Z</dcterms:created>
  <dcterms:modified xsi:type="dcterms:W3CDTF">2026-08-22T20:15:19Z</dcterms:modified>
</cp:coreProperties>
</file>